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738" r:id="rId2"/>
    <p:sldMasterId id="2147483688" r:id="rId3"/>
    <p:sldMasterId id="2147483700" r:id="rId4"/>
    <p:sldMasterId id="2147483713" r:id="rId5"/>
    <p:sldMasterId id="2147483726" r:id="rId6"/>
  </p:sldMasterIdLst>
  <p:sldIdLst>
    <p:sldId id="262" r:id="rId7"/>
    <p:sldId id="257" r:id="rId8"/>
    <p:sldId id="258" r:id="rId9"/>
    <p:sldId id="259" r:id="rId10"/>
    <p:sldId id="264" r:id="rId11"/>
    <p:sldId id="263" r:id="rId12"/>
    <p:sldId id="265" r:id="rId13"/>
    <p:sldId id="266" r:id="rId14"/>
    <p:sldId id="267" r:id="rId15"/>
    <p:sldId id="268" r:id="rId16"/>
    <p:sldId id="270" r:id="rId17"/>
    <p:sldId id="269"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23" autoAdjust="0"/>
    <p:restoredTop sz="97883" autoAdjust="0"/>
  </p:normalViewPr>
  <p:slideViewPr>
    <p:cSldViewPr snapToGrid="0" snapToObjects="1">
      <p:cViewPr varScale="1">
        <p:scale>
          <a:sx n="74" d="100"/>
          <a:sy n="74" d="100"/>
        </p:scale>
        <p:origin x="115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Marcador de fecha 4"/>
          <p:cNvSpPr>
            <a:spLocks noGrp="1"/>
          </p:cNvSpPr>
          <p:nvPr>
            <p:ph type="dt" sz="half" idx="10"/>
          </p:nvPr>
        </p:nvSpPr>
        <p:spPr/>
        <p:txBody>
          <a:bodyPr/>
          <a:lstStyle/>
          <a:p>
            <a:fld id="{AC241E59-8A8F-0A4C-93EE-B523B8ABFE99}"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66131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F373B5-2BD7-D446-8BB3-BF918A79101C}" type="datetimeFigureOut">
              <a:rPr lang="es-ES" smtClean="0"/>
              <a:t>22/05/2019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81052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FF373B5-2BD7-D446-8BB3-BF918A79101C}"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66131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FF373B5-2BD7-D446-8BB3-BF918A79101C}"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4093339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524259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1594235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406297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66829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163659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FF373B5-2BD7-D446-8BB3-BF918A79101C}"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3671023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FF373B5-2BD7-D446-8BB3-BF918A79101C}" type="datetimeFigureOut">
              <a:rPr lang="es-ES" smtClean="0"/>
              <a:t>22/05/2019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84019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406297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FF373B5-2BD7-D446-8BB3-BF918A79101C}" type="datetimeFigureOut">
              <a:rPr lang="es-ES" smtClean="0"/>
              <a:t>22/05/2019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1080099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F373B5-2BD7-D446-8BB3-BF918A79101C}" type="datetimeFigureOut">
              <a:rPr lang="es-ES" smtClean="0"/>
              <a:t>22/05/2019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266973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FF373B5-2BD7-D446-8BB3-BF918A79101C}"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116949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FF373B5-2BD7-D446-8BB3-BF918A79101C}"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35104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4080271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364196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FF373B5-2BD7-D446-8BB3-BF918A79101C}" type="datetimeFigureOut">
              <a:rPr lang="es-ES" smtClean="0"/>
              <a:t>22/05/2019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10CAD3B-CB8F-E446-9CC3-65DDF0EF01B9}" type="slidenum">
              <a:rPr lang="es-ES" smtClean="0"/>
              <a:t>‹Nº›</a:t>
            </a:fld>
            <a:endParaRPr lang="es-ES"/>
          </a:p>
        </p:txBody>
      </p:sp>
      <p:pic>
        <p:nvPicPr>
          <p:cNvPr id="6" name="Imagen 5" descr="PORTADA PRESENTACION 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1900883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406297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668298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163659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C241E59-8A8F-0A4C-93EE-B523B8ABFE99}"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661313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FF373B5-2BD7-D446-8BB3-BF918A79101C}"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3671023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FF373B5-2BD7-D446-8BB3-BF918A79101C}" type="datetimeFigureOut">
              <a:rPr lang="es-ES" smtClean="0"/>
              <a:t>22/05/2019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840196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FF373B5-2BD7-D446-8BB3-BF918A79101C}" type="datetimeFigureOut">
              <a:rPr lang="es-ES" smtClean="0"/>
              <a:t>22/05/2019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1080099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FF373B5-2BD7-D446-8BB3-BF918A79101C}" type="datetimeFigureOut">
              <a:rPr lang="es-ES" smtClean="0"/>
              <a:t>22/05/2019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266973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FF373B5-2BD7-D446-8BB3-BF918A79101C}"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1169495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FF373B5-2BD7-D446-8BB3-BF918A79101C}"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3510451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4080271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364196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FF373B5-2BD7-D446-8BB3-BF918A79101C}" type="datetimeFigureOut">
              <a:rPr lang="es-ES" smtClean="0"/>
              <a:t>22/05/2019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10CAD3B-CB8F-E446-9CC3-65DDF0EF01B9}" type="slidenum">
              <a:rPr lang="es-ES" smtClean="0"/>
              <a:t>‹Nº›</a:t>
            </a:fld>
            <a:endParaRPr lang="es-ES"/>
          </a:p>
        </p:txBody>
      </p:sp>
      <p:pic>
        <p:nvPicPr>
          <p:cNvPr id="6" name="Imagen 5" descr="PORTADA PRESENTACION 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1900883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C241E59-8A8F-0A4C-93EE-B523B8ABFE99}"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275085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750859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C241E59-8A8F-0A4C-93EE-B523B8ABFE99}"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1415208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C241E59-8A8F-0A4C-93EE-B523B8ABFE99}"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29960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C241E59-8A8F-0A4C-93EE-B523B8ABFE99}"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258629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AC241E59-8A8F-0A4C-93EE-B523B8ABFE99}" type="datetimeFigureOut">
              <a:rPr lang="es-ES" smtClean="0"/>
              <a:t>22/05/2019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2725145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C241E59-8A8F-0A4C-93EE-B523B8ABFE99}" type="datetimeFigureOut">
              <a:rPr lang="es-ES" smtClean="0"/>
              <a:t>22/05/2019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4257552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C241E59-8A8F-0A4C-93EE-B523B8ABFE99}" type="datetimeFigureOut">
              <a:rPr lang="es-ES" smtClean="0"/>
              <a:t>22/05/2019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2810521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C241E59-8A8F-0A4C-93EE-B523B8ABFE99}"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661313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C241E59-8A8F-0A4C-93EE-B523B8ABFE99}"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4093339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C241E59-8A8F-0A4C-93EE-B523B8ABFE99}"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524259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C241E59-8A8F-0A4C-93EE-B523B8ABFE99}"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C99AC5B-BFEC-1648-A59A-A9F657E358BA}" type="slidenum">
              <a:rPr lang="es-ES" smtClean="0"/>
              <a:t>‹Nº›</a:t>
            </a:fld>
            <a:endParaRPr lang="es-ES"/>
          </a:p>
        </p:txBody>
      </p:sp>
    </p:spTree>
    <p:extLst>
      <p:ext uri="{BB962C8B-B14F-4D97-AF65-F5344CB8AC3E}">
        <p14:creationId xmlns:p14="http://schemas.microsoft.com/office/powerpoint/2010/main" val="159423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141520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FF373B5-2BD7-D446-8BB3-BF918A79101C}" type="datetimeFigureOut">
              <a:rPr lang="es-ES" smtClean="0"/>
              <a:t>22/05/2019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996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FF373B5-2BD7-D446-8BB3-BF918A79101C}" type="datetimeFigureOut">
              <a:rPr lang="es-ES" smtClean="0"/>
              <a:t>22/05/2019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5862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FF373B5-2BD7-D446-8BB3-BF918A79101C}" type="datetimeFigureOut">
              <a:rPr lang="es-ES" smtClean="0"/>
              <a:t>22/05/2019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272514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FF373B5-2BD7-D446-8BB3-BF918A79101C}" type="datetimeFigureOut">
              <a:rPr lang="es-ES" smtClean="0"/>
              <a:t>22/05/2019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10CAD3B-CB8F-E446-9CC3-65DDF0EF01B9}" type="slidenum">
              <a:rPr lang="es-ES" smtClean="0"/>
              <a:t>‹Nº›</a:t>
            </a:fld>
            <a:endParaRPr lang="es-ES"/>
          </a:p>
        </p:txBody>
      </p:sp>
    </p:spTree>
    <p:extLst>
      <p:ext uri="{BB962C8B-B14F-4D97-AF65-F5344CB8AC3E}">
        <p14:creationId xmlns:p14="http://schemas.microsoft.com/office/powerpoint/2010/main" val="4257552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41E59-8A8F-0A4C-93EE-B523B8ABFE99}" type="datetimeFigureOut">
              <a:rPr lang="es-ES" smtClean="0"/>
              <a:t>22/05/2019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9AC5B-BFEC-1648-A59A-A9F657E358BA}" type="slidenum">
              <a:rPr lang="es-ES" smtClean="0"/>
              <a:t>‹Nº›</a:t>
            </a:fld>
            <a:endParaRPr lang="es-ES"/>
          </a:p>
        </p:txBody>
      </p:sp>
      <p:pic>
        <p:nvPicPr>
          <p:cNvPr id="9" name="Imagen 8" descr="ppt_02.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1" y="0"/>
            <a:ext cx="9151032" cy="6798388"/>
          </a:xfrm>
          <a:prstGeom prst="rect">
            <a:avLst/>
          </a:prstGeom>
        </p:spPr>
      </p:pic>
    </p:spTree>
    <p:extLst>
      <p:ext uri="{BB962C8B-B14F-4D97-AF65-F5344CB8AC3E}">
        <p14:creationId xmlns:p14="http://schemas.microsoft.com/office/powerpoint/2010/main" val="3363853401"/>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057C7-5851-C943-8F51-B5967FE176B2}" type="datetimeFigureOut">
              <a:rPr lang="es-ES" smtClean="0"/>
              <a:t>22/05/2019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D2441-0C3A-9349-8E11-5B762E2D0BBE}" type="slidenum">
              <a:rPr lang="es-ES" smtClean="0"/>
              <a:t>‹Nº›</a:t>
            </a:fld>
            <a:endParaRPr lang="es-ES"/>
          </a:p>
        </p:txBody>
      </p:sp>
      <p:pic>
        <p:nvPicPr>
          <p:cNvPr id="7" name="Imagen 6" descr="ppt_01.png"/>
          <p:cNvPicPr>
            <a:picLocks noChangeAspect="1"/>
          </p:cNvPicPr>
          <p:nvPr userDrawn="1"/>
        </p:nvPicPr>
        <p:blipFill rotWithShape="1">
          <a:blip r:embed="rId4">
            <a:extLst>
              <a:ext uri="{28A0092B-C50C-407E-A947-70E740481C1C}">
                <a14:useLocalDpi xmlns:a14="http://schemas.microsoft.com/office/drawing/2010/main" val="0"/>
              </a:ext>
            </a:extLst>
          </a:blip>
          <a:srcRect r="1172"/>
          <a:stretch/>
        </p:blipFill>
        <p:spPr>
          <a:xfrm>
            <a:off x="-8882" y="-8881"/>
            <a:ext cx="9152882" cy="6882326"/>
          </a:xfrm>
          <a:prstGeom prst="rect">
            <a:avLst/>
          </a:prstGeom>
        </p:spPr>
      </p:pic>
    </p:spTree>
    <p:extLst>
      <p:ext uri="{BB962C8B-B14F-4D97-AF65-F5344CB8AC3E}">
        <p14:creationId xmlns:p14="http://schemas.microsoft.com/office/powerpoint/2010/main" val="466736107"/>
      </p:ext>
    </p:extLst>
  </p:cSld>
  <p:clrMap bg1="lt1" tx1="dk1" bg2="lt2" tx2="dk2" accent1="accent1" accent2="accent2" accent3="accent3" accent4="accent4" accent5="accent5" accent6="accent6" hlink="hlink" folHlink="folHlink"/>
  <p:sldLayoutIdLst>
    <p:sldLayoutId id="2147483750" r:id="rId1"/>
    <p:sldLayoutId id="214748375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41E59-8A8F-0A4C-93EE-B523B8ABFE99}" type="datetimeFigureOut">
              <a:rPr lang="es-ES" smtClean="0"/>
              <a:t>22/05/2019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9AC5B-BFEC-1648-A59A-A9F657E358BA}" type="slidenum">
              <a:rPr lang="es-ES" smtClean="0"/>
              <a:t>‹Nº›</a:t>
            </a:fld>
            <a:endParaRPr lang="es-ES"/>
          </a:p>
        </p:txBody>
      </p:sp>
    </p:spTree>
    <p:extLst>
      <p:ext uri="{BB962C8B-B14F-4D97-AF65-F5344CB8AC3E}">
        <p14:creationId xmlns:p14="http://schemas.microsoft.com/office/powerpoint/2010/main" val="33638534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373B5-2BD7-D446-8BB3-BF918A79101C}" type="datetimeFigureOut">
              <a:rPr lang="es-ES" smtClean="0"/>
              <a:t>22/05/2019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CAD3B-CB8F-E446-9CC3-65DDF0EF01B9}" type="slidenum">
              <a:rPr lang="es-ES" smtClean="0"/>
              <a:t>‹Nº›</a:t>
            </a:fld>
            <a:endParaRPr lang="es-ES"/>
          </a:p>
        </p:txBody>
      </p:sp>
    </p:spTree>
    <p:extLst>
      <p:ext uri="{BB962C8B-B14F-4D97-AF65-F5344CB8AC3E}">
        <p14:creationId xmlns:p14="http://schemas.microsoft.com/office/powerpoint/2010/main" val="74626874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373B5-2BD7-D446-8BB3-BF918A79101C}" type="datetimeFigureOut">
              <a:rPr lang="es-ES" smtClean="0"/>
              <a:t>22/05/2019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CAD3B-CB8F-E446-9CC3-65DDF0EF01B9}" type="slidenum">
              <a:rPr lang="es-ES" smtClean="0"/>
              <a:t>‹Nº›</a:t>
            </a:fld>
            <a:endParaRPr lang="es-ES"/>
          </a:p>
        </p:txBody>
      </p:sp>
    </p:spTree>
    <p:extLst>
      <p:ext uri="{BB962C8B-B14F-4D97-AF65-F5344CB8AC3E}">
        <p14:creationId xmlns:p14="http://schemas.microsoft.com/office/powerpoint/2010/main" val="7462687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41E59-8A8F-0A4C-93EE-B523B8ABFE99}" type="datetimeFigureOut">
              <a:rPr lang="es-ES" smtClean="0"/>
              <a:t>22/05/2019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9AC5B-BFEC-1648-A59A-A9F657E358BA}" type="slidenum">
              <a:rPr lang="es-ES" smtClean="0"/>
              <a:t>‹Nº›</a:t>
            </a:fld>
            <a:endParaRPr lang="es-ES"/>
          </a:p>
        </p:txBody>
      </p:sp>
    </p:spTree>
    <p:extLst>
      <p:ext uri="{BB962C8B-B14F-4D97-AF65-F5344CB8AC3E}">
        <p14:creationId xmlns:p14="http://schemas.microsoft.com/office/powerpoint/2010/main" val="33638534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262300" y="3008713"/>
            <a:ext cx="6617913" cy="2662267"/>
          </a:xfrm>
          <a:prstGeom prst="rect">
            <a:avLst/>
          </a:prstGeom>
        </p:spPr>
        <p:txBody>
          <a:bodyPr wrap="square">
            <a:spAutoFit/>
          </a:bodyPr>
          <a:lstStyle/>
          <a:p>
            <a:r>
              <a:rPr lang="es-ES" b="1" dirty="0">
                <a:solidFill>
                  <a:schemeClr val="bg1"/>
                </a:solidFill>
              </a:rPr>
              <a:t>OR</a:t>
            </a:r>
            <a:r>
              <a:rPr lang="es-ES" b="1" dirty="0" smtClean="0">
                <a:solidFill>
                  <a:schemeClr val="bg1"/>
                </a:solidFill>
              </a:rPr>
              <a:t>IENTACIONES </a:t>
            </a:r>
            <a:r>
              <a:rPr lang="es-ES" b="1" dirty="0">
                <a:solidFill>
                  <a:schemeClr val="bg1"/>
                </a:solidFill>
              </a:rPr>
              <a:t>Y FORMATO DE TRABAJO PARA ETAPA DE FORMULACIÓN DEL PLAN DE GESTIÓN LLAMADO A PRESENTAR ANTECEDENTES AL CARGO: </a:t>
            </a:r>
            <a:endParaRPr lang="en-US" dirty="0">
              <a:solidFill>
                <a:schemeClr val="bg1"/>
              </a:solidFill>
            </a:endParaRPr>
          </a:p>
          <a:p>
            <a:r>
              <a:rPr lang="es-ES" b="1" dirty="0">
                <a:solidFill>
                  <a:schemeClr val="bg1"/>
                </a:solidFill>
              </a:rPr>
              <a:t>DIRECTOR/A CENTRO NACIONAL DE ARTE CONTEMPORÁNEO CERRILLOS</a:t>
            </a:r>
            <a:endParaRPr lang="en-US" dirty="0">
              <a:solidFill>
                <a:schemeClr val="bg1"/>
              </a:solidFill>
            </a:endParaRPr>
          </a:p>
          <a:p>
            <a:pPr>
              <a:lnSpc>
                <a:spcPct val="110000"/>
              </a:lnSpc>
            </a:pPr>
            <a:r>
              <a:rPr lang="es-ES" dirty="0" smtClean="0">
                <a:solidFill>
                  <a:srgbClr val="FFFFFF"/>
                </a:solidFill>
                <a:latin typeface="gobCL"/>
                <a:cs typeface="gobCL"/>
              </a:rPr>
              <a:t/>
            </a:r>
            <a:br>
              <a:rPr lang="es-ES" dirty="0" smtClean="0">
                <a:solidFill>
                  <a:srgbClr val="FFFFFF"/>
                </a:solidFill>
                <a:latin typeface="gobCL"/>
                <a:cs typeface="gobCL"/>
              </a:rPr>
            </a:br>
            <a:endParaRPr lang="es-ES" dirty="0" smtClean="0">
              <a:solidFill>
                <a:srgbClr val="FFFFFF"/>
              </a:solidFill>
              <a:latin typeface="gobCL"/>
              <a:cs typeface="gobCL"/>
            </a:endParaRPr>
          </a:p>
          <a:p>
            <a:pPr>
              <a:lnSpc>
                <a:spcPct val="110000"/>
              </a:lnSpc>
            </a:pPr>
            <a:endParaRPr lang="es-ES" sz="2000" dirty="0">
              <a:solidFill>
                <a:srgbClr val="FFFFFF"/>
              </a:solidFill>
              <a:latin typeface="gobCL"/>
              <a:cs typeface="gobCL"/>
            </a:endParaRPr>
          </a:p>
          <a:p>
            <a:pPr>
              <a:lnSpc>
                <a:spcPct val="110000"/>
              </a:lnSpc>
            </a:pPr>
            <a:r>
              <a:rPr lang="es-ES" sz="1400" dirty="0" smtClean="0">
                <a:solidFill>
                  <a:srgbClr val="FFFFFF"/>
                </a:solidFill>
                <a:latin typeface="gobCL"/>
                <a:cs typeface="gobCL"/>
              </a:rPr>
              <a:t>Mayo de 2019</a:t>
            </a:r>
            <a:endParaRPr lang="es-ES" sz="1400" dirty="0">
              <a:solidFill>
                <a:srgbClr val="FFFFFF"/>
              </a:solidFill>
              <a:latin typeface="gobCL"/>
              <a:cs typeface="gobCL"/>
            </a:endParaRPr>
          </a:p>
        </p:txBody>
      </p:sp>
    </p:spTree>
    <p:extLst>
      <p:ext uri="{BB962C8B-B14F-4D97-AF65-F5344CB8AC3E}">
        <p14:creationId xmlns:p14="http://schemas.microsoft.com/office/powerpoint/2010/main" val="36422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57200" y="1160780"/>
            <a:ext cx="8395855" cy="4691063"/>
          </a:xfrm>
        </p:spPr>
        <p:txBody>
          <a:bodyPr/>
          <a:lstStyle/>
          <a:p>
            <a:pPr algn="just"/>
            <a:r>
              <a:rPr lang="es-CL" b="1" dirty="0" smtClean="0"/>
              <a:t>9. Presupuesto </a:t>
            </a:r>
            <a:r>
              <a:rPr lang="es-CL" b="1" dirty="0"/>
              <a:t>y propuesta de </a:t>
            </a:r>
            <a:r>
              <a:rPr lang="es-CL" b="1" dirty="0" smtClean="0"/>
              <a:t>flujo </a:t>
            </a:r>
            <a:r>
              <a:rPr lang="es-CL" b="1" dirty="0"/>
              <a:t>anual: </a:t>
            </a:r>
            <a:r>
              <a:rPr lang="es-CL" dirty="0"/>
              <a:t>Se entenderá por </a:t>
            </a:r>
            <a:r>
              <a:rPr lang="es-CL" dirty="0" smtClean="0"/>
              <a:t>Presupuesto </a:t>
            </a:r>
            <a:r>
              <a:rPr lang="es-CL" dirty="0"/>
              <a:t>y propuesta de flujo anual, la presentación por parte de la o el postulante de una propuesta respecto de cómo diseñar el presupuesto anual de programación del Centro Nacional de Arte Contemporáneo (no se solicita un detalle de montos específicos para actividades, sino más bien diseñar una estrategia presupuestaria para cada área del CNAC)</a:t>
            </a:r>
            <a:endParaRPr lang="en-US" dirty="0"/>
          </a:p>
          <a:p>
            <a:endParaRPr lang="en-US" dirty="0"/>
          </a:p>
        </p:txBody>
      </p:sp>
    </p:spTree>
    <p:extLst>
      <p:ext uri="{BB962C8B-B14F-4D97-AF65-F5344CB8AC3E}">
        <p14:creationId xmlns:p14="http://schemas.microsoft.com/office/powerpoint/2010/main" val="399308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57200" y="1085966"/>
            <a:ext cx="8287789" cy="4691063"/>
          </a:xfrm>
        </p:spPr>
        <p:txBody>
          <a:bodyPr/>
          <a:lstStyle/>
          <a:p>
            <a:pPr algn="just"/>
            <a:r>
              <a:rPr lang="es-CL" b="1" dirty="0" smtClean="0"/>
              <a:t>10. Política </a:t>
            </a:r>
            <a:r>
              <a:rPr lang="es-CL" b="1" dirty="0"/>
              <a:t>de públicos y </a:t>
            </a:r>
            <a:r>
              <a:rPr lang="es-CL" b="1" dirty="0" smtClean="0"/>
              <a:t>audiencias/Perspectivas </a:t>
            </a:r>
            <a:r>
              <a:rPr lang="es-CL" b="1" dirty="0"/>
              <a:t>en torno a la mediación artística: </a:t>
            </a:r>
            <a:r>
              <a:rPr lang="es-CL" dirty="0"/>
              <a:t>Se entenderá por Política de públicos y </a:t>
            </a:r>
            <a:r>
              <a:rPr lang="es-CL" dirty="0" smtClean="0"/>
              <a:t>audiencias/Perspectivas </a:t>
            </a:r>
            <a:r>
              <a:rPr lang="es-CL" dirty="0"/>
              <a:t>en torno a la mediación artística, la estrategia que la o el postulante presente refiriéndose al rol de los públicos, audiencias y a la mediación artística que desarrollará el CNAC, se contempla estrategia de instrumentos de medición para estos fines y una visión </a:t>
            </a:r>
            <a:endParaRPr lang="en-US" dirty="0"/>
          </a:p>
          <a:p>
            <a:endParaRPr lang="en-US" dirty="0"/>
          </a:p>
        </p:txBody>
      </p:sp>
    </p:spTree>
    <p:extLst>
      <p:ext uri="{BB962C8B-B14F-4D97-AF65-F5344CB8AC3E}">
        <p14:creationId xmlns:p14="http://schemas.microsoft.com/office/powerpoint/2010/main" val="141354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57200" y="1110903"/>
            <a:ext cx="8462356" cy="4691063"/>
          </a:xfrm>
        </p:spPr>
        <p:txBody>
          <a:bodyPr/>
          <a:lstStyle/>
          <a:p>
            <a:pPr lvl="0" algn="just"/>
            <a:r>
              <a:rPr lang="es-CL" b="1" dirty="0" smtClean="0"/>
              <a:t>11. Administración </a:t>
            </a:r>
            <a:r>
              <a:rPr lang="es-CL" b="1" dirty="0"/>
              <a:t>de la infraestructura y gestión de la misma: </a:t>
            </a:r>
            <a:r>
              <a:rPr lang="es-CL" dirty="0"/>
              <a:t>Se entenderá por Administración de la infraestructura y gestión de la misma, la presentación por parte de la o el postulante de una estrategia de que proyecte a la infraestructura del Centro Nacional de Arte Contemporáneo en su emplazamiento y como se puede potenciar su uso, conexión con el parque, el uso de la explanada anterior y el jardín posterior, así como de los espacios aledaños.</a:t>
            </a:r>
            <a:endParaRPr lang="en-US" dirty="0"/>
          </a:p>
          <a:p>
            <a:r>
              <a:rPr lang="es-CL" b="1" dirty="0"/>
              <a:t> </a:t>
            </a:r>
            <a:endParaRPr lang="en-US" dirty="0"/>
          </a:p>
          <a:p>
            <a:endParaRPr lang="en-US" dirty="0"/>
          </a:p>
        </p:txBody>
      </p:sp>
    </p:spTree>
    <p:extLst>
      <p:ext uri="{BB962C8B-B14F-4D97-AF65-F5344CB8AC3E}">
        <p14:creationId xmlns:p14="http://schemas.microsoft.com/office/powerpoint/2010/main" val="204181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515389" y="1011151"/>
            <a:ext cx="8354291" cy="4691063"/>
          </a:xfrm>
        </p:spPr>
        <p:txBody>
          <a:bodyPr/>
          <a:lstStyle/>
          <a:p>
            <a:pPr algn="just"/>
            <a:r>
              <a:rPr lang="es-CL" b="1" dirty="0" smtClean="0"/>
              <a:t>12. Estrategia </a:t>
            </a:r>
            <a:r>
              <a:rPr lang="es-CL" b="1" dirty="0"/>
              <a:t>de vinculación con el medio nacional e internacional: </a:t>
            </a:r>
            <a:r>
              <a:rPr lang="es-CL" dirty="0"/>
              <a:t>Se entenderá por Estrategia de vinculación con el medio nacional e internacional, el enfoque por parte de la o el postulante respecto de cómo el Centro Nacional de Arte Contemporáneo dialoga con la escena de artes de la visualidad nacional y cómo se proyecta su diálogo y generación de redes de carácter internacional.</a:t>
            </a:r>
            <a:endParaRPr lang="en-US" dirty="0"/>
          </a:p>
          <a:p>
            <a:endParaRPr lang="en-US" dirty="0"/>
          </a:p>
        </p:txBody>
      </p:sp>
    </p:spTree>
    <p:extLst>
      <p:ext uri="{BB962C8B-B14F-4D97-AF65-F5344CB8AC3E}">
        <p14:creationId xmlns:p14="http://schemas.microsoft.com/office/powerpoint/2010/main" val="97958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03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texto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7059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texto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9578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texto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7275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texto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15911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texto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7787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2883855" y="1407388"/>
            <a:ext cx="5837712" cy="493768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pPr>
            <a:endParaRPr lang="es-ES" sz="1600" dirty="0" smtClean="0">
              <a:solidFill>
                <a:schemeClr val="tx1">
                  <a:lumMod val="65000"/>
                  <a:lumOff val="35000"/>
                </a:schemeClr>
              </a:solidFill>
              <a:latin typeface="Verdana"/>
              <a:cs typeface="Verdana"/>
            </a:endParaRPr>
          </a:p>
          <a:p>
            <a:pPr algn="l">
              <a:lnSpc>
                <a:spcPct val="120000"/>
              </a:lnSpc>
            </a:pPr>
            <a:endParaRPr lang="es-ES" sz="1600" dirty="0">
              <a:solidFill>
                <a:schemeClr val="tx1">
                  <a:lumMod val="65000"/>
                  <a:lumOff val="35000"/>
                </a:schemeClr>
              </a:solidFill>
              <a:latin typeface="Verdana"/>
              <a:cs typeface="Verdana"/>
            </a:endParaRPr>
          </a:p>
        </p:txBody>
      </p:sp>
      <p:sp>
        <p:nvSpPr>
          <p:cNvPr id="6" name="Rectángulo 5"/>
          <p:cNvSpPr/>
          <p:nvPr/>
        </p:nvSpPr>
        <p:spPr>
          <a:xfrm>
            <a:off x="472286" y="1407388"/>
            <a:ext cx="8040649" cy="1692771"/>
          </a:xfrm>
          <a:prstGeom prst="rect">
            <a:avLst/>
          </a:prstGeom>
        </p:spPr>
        <p:txBody>
          <a:bodyPr wrap="square">
            <a:spAutoFit/>
          </a:bodyPr>
          <a:lstStyle/>
          <a:p>
            <a:pPr marL="342900" indent="-342900">
              <a:buAutoNum type="arabicPeriod"/>
            </a:pPr>
            <a:r>
              <a:rPr lang="es-CL" b="1" dirty="0" smtClean="0"/>
              <a:t>Diagnóstico </a:t>
            </a:r>
            <a:r>
              <a:rPr lang="es-CL" b="1" dirty="0"/>
              <a:t>de situación y análisis de </a:t>
            </a:r>
            <a:r>
              <a:rPr lang="es-CL" b="1" dirty="0" smtClean="0"/>
              <a:t>contexto</a:t>
            </a:r>
          </a:p>
          <a:p>
            <a:endParaRPr lang="es-CL" sz="1600" b="1" dirty="0">
              <a:solidFill>
                <a:srgbClr val="084A9C"/>
              </a:solidFill>
              <a:latin typeface="Verdana"/>
              <a:cs typeface="Verdana"/>
            </a:endParaRPr>
          </a:p>
          <a:p>
            <a:pPr algn="just"/>
            <a:r>
              <a:rPr lang="es-CL" dirty="0"/>
              <a:t>Se entenderá como una visión o perspectiva que presentará la o el postulante, respecto del que hacer del sector de las artes de la visualidad, sus dinámicas, su ciclo cultural, su ámbito de acción nacional e internacional. </a:t>
            </a:r>
            <a:r>
              <a:rPr lang="es-CL" b="1" dirty="0"/>
              <a:t> </a:t>
            </a:r>
            <a:endParaRPr lang="en-US" dirty="0"/>
          </a:p>
          <a:p>
            <a:endParaRPr lang="es-ES" sz="1600" dirty="0" smtClean="0">
              <a:solidFill>
                <a:srgbClr val="084A9C"/>
              </a:solidFill>
              <a:latin typeface="Verdana"/>
              <a:cs typeface="Verdana"/>
            </a:endParaRPr>
          </a:p>
        </p:txBody>
      </p:sp>
    </p:spTree>
    <p:extLst>
      <p:ext uri="{BB962C8B-B14F-4D97-AF65-F5344CB8AC3E}">
        <p14:creationId xmlns:p14="http://schemas.microsoft.com/office/powerpoint/2010/main" val="259723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
        <p:nvSpPr>
          <p:cNvPr id="4" name="Marcador de texto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653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72286" y="1407388"/>
            <a:ext cx="8006696" cy="1446550"/>
          </a:xfrm>
          <a:prstGeom prst="rect">
            <a:avLst/>
          </a:prstGeom>
        </p:spPr>
        <p:txBody>
          <a:bodyPr wrap="square">
            <a:spAutoFit/>
          </a:bodyPr>
          <a:lstStyle/>
          <a:p>
            <a:r>
              <a:rPr lang="es-CL" b="1" dirty="0" smtClean="0"/>
              <a:t>2. Plan </a:t>
            </a:r>
            <a:r>
              <a:rPr lang="es-CL" b="1" dirty="0"/>
              <a:t>de </a:t>
            </a:r>
            <a:r>
              <a:rPr lang="es-CL" b="1" dirty="0" smtClean="0"/>
              <a:t>trabajo</a:t>
            </a:r>
          </a:p>
          <a:p>
            <a:endParaRPr lang="es-CL" sz="1600" b="1" dirty="0">
              <a:solidFill>
                <a:srgbClr val="084A9C"/>
              </a:solidFill>
              <a:latin typeface="Verdana"/>
              <a:cs typeface="Verdana"/>
            </a:endParaRPr>
          </a:p>
          <a:p>
            <a:pPr algn="just"/>
            <a:r>
              <a:rPr lang="es-CL" dirty="0"/>
              <a:t>Se entenderá por plan de trabajo una propuesta que la o el postulante entregará respecto de la visión y misión del Centro Nacional de Arte Contemporáneo, sus distintas áreas y ámbitos de trabajo. </a:t>
            </a:r>
            <a:endParaRPr lang="es-ES" sz="1600" dirty="0">
              <a:solidFill>
                <a:srgbClr val="084A9C"/>
              </a:solidFill>
              <a:latin typeface="Verdana"/>
              <a:cs typeface="Verdana"/>
            </a:endParaRPr>
          </a:p>
        </p:txBody>
      </p:sp>
    </p:spTree>
    <p:extLst>
      <p:ext uri="{BB962C8B-B14F-4D97-AF65-F5344CB8AC3E}">
        <p14:creationId xmlns:p14="http://schemas.microsoft.com/office/powerpoint/2010/main" val="420524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52772" y="1273970"/>
            <a:ext cx="7554101" cy="1754326"/>
          </a:xfrm>
          <a:prstGeom prst="rect">
            <a:avLst/>
          </a:prstGeom>
        </p:spPr>
        <p:txBody>
          <a:bodyPr wrap="square">
            <a:spAutoFit/>
          </a:bodyPr>
          <a:lstStyle/>
          <a:p>
            <a:pPr algn="just"/>
            <a:r>
              <a:rPr lang="es-CL" b="1" dirty="0" smtClean="0"/>
              <a:t>3. Visión </a:t>
            </a:r>
            <a:r>
              <a:rPr lang="es-CL" b="1" dirty="0"/>
              <a:t>Nacional del Centro de Arte Contemporáneo:</a:t>
            </a:r>
            <a:r>
              <a:rPr lang="es-CL" dirty="0"/>
              <a:t> </a:t>
            </a:r>
            <a:endParaRPr lang="es-CL" dirty="0" smtClean="0"/>
          </a:p>
          <a:p>
            <a:pPr algn="just"/>
            <a:endParaRPr lang="es-CL" dirty="0"/>
          </a:p>
          <a:p>
            <a:pPr algn="just"/>
            <a:r>
              <a:rPr lang="es-CL" dirty="0" smtClean="0"/>
              <a:t>Se </a:t>
            </a:r>
            <a:r>
              <a:rPr lang="es-CL" dirty="0"/>
              <a:t>entenderá </a:t>
            </a:r>
            <a:r>
              <a:rPr lang="es-CL" dirty="0" smtClean="0"/>
              <a:t>por Visión </a:t>
            </a:r>
            <a:r>
              <a:rPr lang="es-CL" dirty="0"/>
              <a:t>Nacional del Centro Nacional de Arte Contemporáneo, que la o el postulante pueda entregar una perspectiva fundamentada respecto del rol y proyección que este espacio tiene para el sector de las artes de la visualidad, los públicos y la ciudadanía</a:t>
            </a:r>
            <a:r>
              <a:rPr lang="es-CL" dirty="0" smtClean="0"/>
              <a:t>.</a:t>
            </a:r>
            <a:endParaRPr lang="en-US" dirty="0"/>
          </a:p>
        </p:txBody>
      </p:sp>
    </p:spTree>
    <p:extLst>
      <p:ext uri="{BB962C8B-B14F-4D97-AF65-F5344CB8AC3E}">
        <p14:creationId xmlns:p14="http://schemas.microsoft.com/office/powerpoint/2010/main" val="149362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57200" y="1435100"/>
            <a:ext cx="8146473" cy="4691063"/>
          </a:xfrm>
        </p:spPr>
        <p:txBody>
          <a:bodyPr/>
          <a:lstStyle/>
          <a:p>
            <a:pPr lvl="0" algn="just"/>
            <a:r>
              <a:rPr lang="es-CL" b="1" dirty="0" smtClean="0"/>
              <a:t>4. Institucionalidad </a:t>
            </a:r>
            <a:r>
              <a:rPr lang="es-CL" b="1" dirty="0"/>
              <a:t>y función pública:</a:t>
            </a:r>
            <a:r>
              <a:rPr lang="es-CL" dirty="0"/>
              <a:t> Se entenderá por Institucionalidad y función pública el enfoque que la o el postulante pueda entregar respecto de la misión y visión del Ministerio de las Culturas, las Artes y el Patrimonio, y como el Centro Nacional de Arte Contemporáneo que forma parte de esta institución juega un rol en dicha institucionalidad en relación a su función pública como espacio cultural.  </a:t>
            </a:r>
            <a:endParaRPr lang="en-US" dirty="0"/>
          </a:p>
          <a:p>
            <a:r>
              <a:rPr lang="es-CL" dirty="0"/>
              <a:t> </a:t>
            </a:r>
            <a:endParaRPr lang="en-US" dirty="0"/>
          </a:p>
          <a:p>
            <a:endParaRPr lang="en-US" dirty="0"/>
          </a:p>
        </p:txBody>
      </p:sp>
    </p:spTree>
    <p:extLst>
      <p:ext uri="{BB962C8B-B14F-4D97-AF65-F5344CB8AC3E}">
        <p14:creationId xmlns:p14="http://schemas.microsoft.com/office/powerpoint/2010/main" val="22797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57200" y="1435100"/>
            <a:ext cx="8537171" cy="4691063"/>
          </a:xfrm>
        </p:spPr>
        <p:txBody>
          <a:bodyPr/>
          <a:lstStyle/>
          <a:p>
            <a:pPr lvl="0" algn="just"/>
            <a:r>
              <a:rPr lang="es-CL" b="1" dirty="0" smtClean="0"/>
              <a:t>5. Articulación </a:t>
            </a:r>
            <a:r>
              <a:rPr lang="es-CL" b="1" dirty="0"/>
              <a:t>Institucional e intersectorial: </a:t>
            </a:r>
            <a:r>
              <a:rPr lang="es-CL" dirty="0"/>
              <a:t>Se entenderá por Articulación Institucional e intersectorial, la estrategia que la o el postulante tenga respecto del rol, complementariedad y especificidad que juega el Centro Nacional de Arte Contemporáneo con los distintos espacios culturales  (Centros Culturales Públicos, Espacios Culturales Privados, Red de Museos Públicos y Privados, Centros de Creación, Galería Gabriela Mistral y Centro de Extensión de las Artes) </a:t>
            </a:r>
            <a:endParaRPr lang="en-US" dirty="0"/>
          </a:p>
          <a:p>
            <a:r>
              <a:rPr lang="es-CL" b="1" dirty="0"/>
              <a:t> </a:t>
            </a:r>
            <a:endParaRPr lang="en-US" dirty="0"/>
          </a:p>
          <a:p>
            <a:endParaRPr lang="en-US" dirty="0"/>
          </a:p>
        </p:txBody>
      </p:sp>
    </p:spTree>
    <p:extLst>
      <p:ext uri="{BB962C8B-B14F-4D97-AF65-F5344CB8AC3E}">
        <p14:creationId xmlns:p14="http://schemas.microsoft.com/office/powerpoint/2010/main" val="385421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57200" y="1144155"/>
            <a:ext cx="8229600" cy="4691063"/>
          </a:xfrm>
        </p:spPr>
        <p:txBody>
          <a:bodyPr/>
          <a:lstStyle/>
          <a:p>
            <a:pPr algn="just"/>
            <a:r>
              <a:rPr lang="es-CL" b="1" dirty="0" smtClean="0"/>
              <a:t>6. Política </a:t>
            </a:r>
            <a:r>
              <a:rPr lang="es-CL" b="1" dirty="0"/>
              <a:t>Nacional de </a:t>
            </a:r>
            <a:r>
              <a:rPr lang="es-CL" b="1" dirty="0" smtClean="0"/>
              <a:t>Cultura </a:t>
            </a:r>
            <a:r>
              <a:rPr lang="es-CL" b="1" dirty="0"/>
              <a:t>y Política Nacional de Artes de la Visualidad: </a:t>
            </a:r>
            <a:r>
              <a:rPr lang="es-CL" dirty="0"/>
              <a:t>Se entenderá por Política Nacional de </a:t>
            </a:r>
            <a:r>
              <a:rPr lang="es-CL" dirty="0" smtClean="0"/>
              <a:t>Cultura </a:t>
            </a:r>
            <a:r>
              <a:rPr lang="es-CL" dirty="0"/>
              <a:t>y Política Nacional de Artes de la Visualidad, los dos documentos emanados por la institucional que son cruciales para la labor y estrategia de acción en el ámbito de la Cultura y las Artes de la Visualidad, la o el postulante tendrá que integrar estos documentos en cuanto a la articulación estratégica de ellos y como el Centro Nacional de Arte Contemporáneo juega un rol en el cumplimiento de ambas políticas. </a:t>
            </a:r>
            <a:endParaRPr lang="en-US" dirty="0"/>
          </a:p>
          <a:p>
            <a:endParaRPr lang="en-US" dirty="0"/>
          </a:p>
        </p:txBody>
      </p:sp>
    </p:spTree>
    <p:extLst>
      <p:ext uri="{BB962C8B-B14F-4D97-AF65-F5344CB8AC3E}">
        <p14:creationId xmlns:p14="http://schemas.microsoft.com/office/powerpoint/2010/main" val="359396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374072" y="1144154"/>
            <a:ext cx="8221287" cy="4691063"/>
          </a:xfrm>
        </p:spPr>
        <p:txBody>
          <a:bodyPr/>
          <a:lstStyle/>
          <a:p>
            <a:pPr lvl="0" algn="just"/>
            <a:r>
              <a:rPr lang="es-CL" b="1" dirty="0" smtClean="0"/>
              <a:t>7. Lineamientos </a:t>
            </a:r>
            <a:r>
              <a:rPr lang="es-CL" b="1" dirty="0"/>
              <a:t>de programación y contenidos: </a:t>
            </a:r>
            <a:r>
              <a:rPr lang="es-CL" dirty="0"/>
              <a:t>Se entenderá por Lineamientos de programación, la presentación por parte de la o el postulante de un enfoque estratégico respecto de la programación de contenidos, sus énfasis, sellos específicos, períodos o ciclos expositivos, actividades de extensión etc. (No se solicita una propuesta de exposiciones específicas, sino más bien una estrategia de programación)</a:t>
            </a:r>
            <a:endParaRPr lang="en-US" dirty="0"/>
          </a:p>
          <a:p>
            <a:r>
              <a:rPr lang="es-CL" b="1" dirty="0"/>
              <a:t> </a:t>
            </a:r>
            <a:endParaRPr lang="en-US" dirty="0"/>
          </a:p>
          <a:p>
            <a:endParaRPr lang="en-US" dirty="0"/>
          </a:p>
        </p:txBody>
      </p:sp>
    </p:spTree>
    <p:extLst>
      <p:ext uri="{BB962C8B-B14F-4D97-AF65-F5344CB8AC3E}">
        <p14:creationId xmlns:p14="http://schemas.microsoft.com/office/powerpoint/2010/main" val="354035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57200" y="1160780"/>
            <a:ext cx="8079971" cy="4691063"/>
          </a:xfrm>
        </p:spPr>
        <p:txBody>
          <a:bodyPr/>
          <a:lstStyle/>
          <a:p>
            <a:pPr algn="just"/>
            <a:r>
              <a:rPr lang="es-CL" b="1" dirty="0" smtClean="0"/>
              <a:t>8. Estrategia </a:t>
            </a:r>
            <a:r>
              <a:rPr lang="es-CL" b="1" dirty="0"/>
              <a:t>de comunicaciones: </a:t>
            </a:r>
            <a:r>
              <a:rPr lang="es-CL" dirty="0"/>
              <a:t>Se entenderá por Estrategia de comunicaciones, la presentación por parte de la o el postulante de lineamientos específicos en el ámbito de las comunicaciones que busquen posicionar al Centro Nacional de Arte Contemporáneo en el contexto nacional e internacional (tomando en cuenta su dependencia institucional)</a:t>
            </a:r>
            <a:endParaRPr lang="en-US" dirty="0"/>
          </a:p>
          <a:p>
            <a:endParaRPr lang="en-US" dirty="0"/>
          </a:p>
        </p:txBody>
      </p:sp>
    </p:spTree>
    <p:extLst>
      <p:ext uri="{BB962C8B-B14F-4D97-AF65-F5344CB8AC3E}">
        <p14:creationId xmlns:p14="http://schemas.microsoft.com/office/powerpoint/2010/main" val="3186826276"/>
      </p:ext>
    </p:extLst>
  </p:cSld>
  <p:clrMapOvr>
    <a:masterClrMapping/>
  </p:clrMapOvr>
</p:sld>
</file>

<file path=ppt/theme/theme1.xml><?xml version="1.0" encoding="utf-8"?>
<a:theme xmlns:a="http://schemas.openxmlformats.org/drawingml/2006/main" name="PRESENTACION CN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sentac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PRESENTACION CNCA.potx</Template>
  <TotalTime>213</TotalTime>
  <Words>826</Words>
  <Application>Microsoft Office PowerPoint</Application>
  <PresentationFormat>Presentación en pantalla (4:3)</PresentationFormat>
  <Paragraphs>27</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20</vt:i4>
      </vt:variant>
    </vt:vector>
  </HeadingPairs>
  <TitlesOfParts>
    <vt:vector size="30" baseType="lpstr">
      <vt:lpstr>Arial</vt:lpstr>
      <vt:lpstr>Calibri</vt:lpstr>
      <vt:lpstr>gobCL</vt:lpstr>
      <vt:lpstr>Verdana</vt:lpstr>
      <vt:lpstr>PRESENTACION CNCA</vt:lpstr>
      <vt:lpstr>5_Diseño personalizado</vt:lpstr>
      <vt:lpstr>Presentación1</vt:lpstr>
      <vt:lpstr>2_Diseño personalizado</vt:lpstr>
      <vt:lpstr>3_Diseño personalizado</vt:lpstr>
      <vt:lpstr>4_Diseño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CNCA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Milena Hachim</dc:creator>
  <cp:lastModifiedBy>Omar Piñera Salazar</cp:lastModifiedBy>
  <cp:revision>42</cp:revision>
  <dcterms:created xsi:type="dcterms:W3CDTF">2014-09-09T12:44:40Z</dcterms:created>
  <dcterms:modified xsi:type="dcterms:W3CDTF">2019-05-22T17:13:38Z</dcterms:modified>
</cp:coreProperties>
</file>