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96" r:id="rId3"/>
    <p:sldId id="295" r:id="rId4"/>
    <p:sldId id="265" r:id="rId5"/>
    <p:sldId id="286" r:id="rId6"/>
    <p:sldId id="297" r:id="rId7"/>
    <p:sldId id="287" r:id="rId8"/>
    <p:sldId id="261" r:id="rId9"/>
  </p:sldIdLst>
  <p:sldSz cx="12192000" cy="6858000"/>
  <p:notesSz cx="7053263" cy="93091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E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6" d="100"/>
          <a:sy n="86" d="100"/>
        </p:scale>
        <p:origin x="-68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45251-3D02-4376-AECF-60FD1CA74CF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E0CA51F-E049-4A31-B980-CF5EB1781B4B}">
      <dgm:prSet phldrT="[Texto]"/>
      <dgm:spPr/>
      <dgm:t>
        <a:bodyPr/>
        <a:lstStyle/>
        <a:p>
          <a:r>
            <a:rPr lang="es-CO" b="1" dirty="0" smtClean="0"/>
            <a:t>2012 – Fundadores</a:t>
          </a:r>
          <a:endParaRPr lang="es-CO" dirty="0" smtClean="0"/>
        </a:p>
        <a:p>
          <a:r>
            <a:rPr lang="es-CO" dirty="0" smtClean="0"/>
            <a:t>Colombia</a:t>
          </a:r>
        </a:p>
        <a:p>
          <a:r>
            <a:rPr lang="es-CO" dirty="0" smtClean="0"/>
            <a:t>Uruguay</a:t>
          </a:r>
        </a:p>
        <a:p>
          <a:r>
            <a:rPr lang="es-CO" dirty="0" smtClean="0"/>
            <a:t>Ecuador</a:t>
          </a:r>
          <a:endParaRPr lang="es-CO" dirty="0"/>
        </a:p>
      </dgm:t>
    </dgm:pt>
    <dgm:pt modelId="{DA8C5923-7A19-4BA5-91D3-6BC20B56FF46}" type="parTrans" cxnId="{C56B886D-DC54-4AE9-AB2B-FF177A2A2CE4}">
      <dgm:prSet/>
      <dgm:spPr/>
      <dgm:t>
        <a:bodyPr/>
        <a:lstStyle/>
        <a:p>
          <a:endParaRPr lang="es-CO"/>
        </a:p>
      </dgm:t>
    </dgm:pt>
    <dgm:pt modelId="{73E0A014-B15C-4EB0-9726-85F6FAD5BCAA}" type="sibTrans" cxnId="{C56B886D-DC54-4AE9-AB2B-FF177A2A2CE4}">
      <dgm:prSet/>
      <dgm:spPr/>
      <dgm:t>
        <a:bodyPr/>
        <a:lstStyle/>
        <a:p>
          <a:endParaRPr lang="es-CO"/>
        </a:p>
      </dgm:t>
    </dgm:pt>
    <dgm:pt modelId="{847C0473-92F3-46A3-B910-6FB01CFFF9B9}">
      <dgm:prSet phldrT="[Texto]"/>
      <dgm:spPr/>
      <dgm:t>
        <a:bodyPr/>
        <a:lstStyle/>
        <a:p>
          <a:r>
            <a:rPr lang="es-CO" b="1" dirty="0" smtClean="0"/>
            <a:t>2013</a:t>
          </a:r>
        </a:p>
        <a:p>
          <a:r>
            <a:rPr lang="es-CO" dirty="0" smtClean="0"/>
            <a:t>México</a:t>
          </a:r>
        </a:p>
        <a:p>
          <a:r>
            <a:rPr lang="es-CO" dirty="0" smtClean="0"/>
            <a:t>Chile</a:t>
          </a:r>
        </a:p>
        <a:p>
          <a:r>
            <a:rPr lang="es-CO" dirty="0" smtClean="0"/>
            <a:t>Paraguay</a:t>
          </a:r>
          <a:endParaRPr lang="es-CO" dirty="0"/>
        </a:p>
      </dgm:t>
    </dgm:pt>
    <dgm:pt modelId="{CEA9A517-82A5-4DB4-8817-75F37A2E8EB8}" type="parTrans" cxnId="{A60B3238-37F6-483C-9D90-033E4B31CA9A}">
      <dgm:prSet/>
      <dgm:spPr/>
      <dgm:t>
        <a:bodyPr/>
        <a:lstStyle/>
        <a:p>
          <a:endParaRPr lang="es-CO"/>
        </a:p>
      </dgm:t>
    </dgm:pt>
    <dgm:pt modelId="{65934DD3-8ACB-4B37-8E4D-7BCD7E1782AD}" type="sibTrans" cxnId="{A60B3238-37F6-483C-9D90-033E4B31CA9A}">
      <dgm:prSet/>
      <dgm:spPr/>
      <dgm:t>
        <a:bodyPr/>
        <a:lstStyle/>
        <a:p>
          <a:endParaRPr lang="es-CO"/>
        </a:p>
      </dgm:t>
    </dgm:pt>
    <dgm:pt modelId="{03F7E305-7515-4B7D-A611-D4848E075F7D}">
      <dgm:prSet phldrT="[Texto]"/>
      <dgm:spPr/>
      <dgm:t>
        <a:bodyPr/>
        <a:lstStyle/>
        <a:p>
          <a:r>
            <a:rPr lang="es-CO" b="1" dirty="0" smtClean="0"/>
            <a:t>2014</a:t>
          </a:r>
        </a:p>
        <a:p>
          <a:r>
            <a:rPr lang="es-CO" dirty="0" smtClean="0"/>
            <a:t>Perú</a:t>
          </a:r>
        </a:p>
        <a:p>
          <a:r>
            <a:rPr lang="es-CO" dirty="0" smtClean="0"/>
            <a:t>Argentina</a:t>
          </a:r>
          <a:endParaRPr lang="es-CO" dirty="0"/>
        </a:p>
      </dgm:t>
    </dgm:pt>
    <dgm:pt modelId="{989AFEDD-2415-46AD-A7C2-DC117DAA1C7C}" type="parTrans" cxnId="{639E8049-F1CD-412D-9D18-4C9FAFFD871F}">
      <dgm:prSet/>
      <dgm:spPr/>
      <dgm:t>
        <a:bodyPr/>
        <a:lstStyle/>
        <a:p>
          <a:endParaRPr lang="es-CO"/>
        </a:p>
      </dgm:t>
    </dgm:pt>
    <dgm:pt modelId="{6225C12B-5F19-4666-98C7-E66D3DABDBC9}" type="sibTrans" cxnId="{639E8049-F1CD-412D-9D18-4C9FAFFD871F}">
      <dgm:prSet/>
      <dgm:spPr/>
      <dgm:t>
        <a:bodyPr/>
        <a:lstStyle/>
        <a:p>
          <a:endParaRPr lang="es-CO"/>
        </a:p>
      </dgm:t>
    </dgm:pt>
    <dgm:pt modelId="{E9C00789-084F-4B27-A5D4-CED09708604F}" type="pres">
      <dgm:prSet presAssocID="{E0B45251-3D02-4376-AECF-60FD1CA74CFC}" presName="Name0" presStyleCnt="0">
        <dgm:presLayoutVars>
          <dgm:dir/>
          <dgm:animLvl val="lvl"/>
          <dgm:resizeHandles val="exact"/>
        </dgm:presLayoutVars>
      </dgm:prSet>
      <dgm:spPr/>
    </dgm:pt>
    <dgm:pt modelId="{4C14B92D-8020-4CE8-86F2-804F8FD247D5}" type="pres">
      <dgm:prSet presAssocID="{FE0CA51F-E049-4A31-B980-CF5EB1781B4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976D90-6E1F-41DA-9B75-A9AC57681004}" type="pres">
      <dgm:prSet presAssocID="{73E0A014-B15C-4EB0-9726-85F6FAD5BCAA}" presName="parTxOnlySpace" presStyleCnt="0"/>
      <dgm:spPr/>
    </dgm:pt>
    <dgm:pt modelId="{C862EF33-9229-4B52-AA95-C2F555535984}" type="pres">
      <dgm:prSet presAssocID="{847C0473-92F3-46A3-B910-6FB01CFFF9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8D8D66-E0E9-4FE9-9193-C0E6FDF5F03F}" type="pres">
      <dgm:prSet presAssocID="{65934DD3-8ACB-4B37-8E4D-7BCD7E1782AD}" presName="parTxOnlySpace" presStyleCnt="0"/>
      <dgm:spPr/>
    </dgm:pt>
    <dgm:pt modelId="{BB3AE737-B1A2-4C64-9498-FF74FA4989AA}" type="pres">
      <dgm:prSet presAssocID="{03F7E305-7515-4B7D-A611-D4848E075F7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56B886D-DC54-4AE9-AB2B-FF177A2A2CE4}" srcId="{E0B45251-3D02-4376-AECF-60FD1CA74CFC}" destId="{FE0CA51F-E049-4A31-B980-CF5EB1781B4B}" srcOrd="0" destOrd="0" parTransId="{DA8C5923-7A19-4BA5-91D3-6BC20B56FF46}" sibTransId="{73E0A014-B15C-4EB0-9726-85F6FAD5BCAA}"/>
    <dgm:cxn modelId="{23C7E899-65BB-4FA5-BC29-5F7DC1CFAF7B}" type="presOf" srcId="{847C0473-92F3-46A3-B910-6FB01CFFF9B9}" destId="{C862EF33-9229-4B52-AA95-C2F555535984}" srcOrd="0" destOrd="0" presId="urn:microsoft.com/office/officeart/2005/8/layout/chevron1"/>
    <dgm:cxn modelId="{0CED2273-276D-4DB6-BD19-A0131A3105A4}" type="presOf" srcId="{03F7E305-7515-4B7D-A611-D4848E075F7D}" destId="{BB3AE737-B1A2-4C64-9498-FF74FA4989AA}" srcOrd="0" destOrd="0" presId="urn:microsoft.com/office/officeart/2005/8/layout/chevron1"/>
    <dgm:cxn modelId="{E441A8CC-BE95-4AB0-B5F7-908E2895E95E}" type="presOf" srcId="{E0B45251-3D02-4376-AECF-60FD1CA74CFC}" destId="{E9C00789-084F-4B27-A5D4-CED09708604F}" srcOrd="0" destOrd="0" presId="urn:microsoft.com/office/officeart/2005/8/layout/chevron1"/>
    <dgm:cxn modelId="{A60B3238-37F6-483C-9D90-033E4B31CA9A}" srcId="{E0B45251-3D02-4376-AECF-60FD1CA74CFC}" destId="{847C0473-92F3-46A3-B910-6FB01CFFF9B9}" srcOrd="1" destOrd="0" parTransId="{CEA9A517-82A5-4DB4-8817-75F37A2E8EB8}" sibTransId="{65934DD3-8ACB-4B37-8E4D-7BCD7E1782AD}"/>
    <dgm:cxn modelId="{D7A133F4-1DAE-4752-8728-A1DAE2AE9D91}" type="presOf" srcId="{FE0CA51F-E049-4A31-B980-CF5EB1781B4B}" destId="{4C14B92D-8020-4CE8-86F2-804F8FD247D5}" srcOrd="0" destOrd="0" presId="urn:microsoft.com/office/officeart/2005/8/layout/chevron1"/>
    <dgm:cxn modelId="{639E8049-F1CD-412D-9D18-4C9FAFFD871F}" srcId="{E0B45251-3D02-4376-AECF-60FD1CA74CFC}" destId="{03F7E305-7515-4B7D-A611-D4848E075F7D}" srcOrd="2" destOrd="0" parTransId="{989AFEDD-2415-46AD-A7C2-DC117DAA1C7C}" sibTransId="{6225C12B-5F19-4666-98C7-E66D3DABDBC9}"/>
    <dgm:cxn modelId="{31A78D8F-178B-4BF3-899C-E02F9FF18FD3}" type="presParOf" srcId="{E9C00789-084F-4B27-A5D4-CED09708604F}" destId="{4C14B92D-8020-4CE8-86F2-804F8FD247D5}" srcOrd="0" destOrd="0" presId="urn:microsoft.com/office/officeart/2005/8/layout/chevron1"/>
    <dgm:cxn modelId="{210B705F-ADDC-438B-A71F-CC1055A8B8AC}" type="presParOf" srcId="{E9C00789-084F-4B27-A5D4-CED09708604F}" destId="{10976D90-6E1F-41DA-9B75-A9AC57681004}" srcOrd="1" destOrd="0" presId="urn:microsoft.com/office/officeart/2005/8/layout/chevron1"/>
    <dgm:cxn modelId="{BFBCF15E-60B0-4F20-8C0C-3C1C77EAD9A3}" type="presParOf" srcId="{E9C00789-084F-4B27-A5D4-CED09708604F}" destId="{C862EF33-9229-4B52-AA95-C2F555535984}" srcOrd="2" destOrd="0" presId="urn:microsoft.com/office/officeart/2005/8/layout/chevron1"/>
    <dgm:cxn modelId="{520ABE50-5CBA-4843-A94B-854600DE1049}" type="presParOf" srcId="{E9C00789-084F-4B27-A5D4-CED09708604F}" destId="{2D8D8D66-E0E9-4FE9-9193-C0E6FDF5F03F}" srcOrd="3" destOrd="0" presId="urn:microsoft.com/office/officeart/2005/8/layout/chevron1"/>
    <dgm:cxn modelId="{72223F27-6ED4-4A79-BD73-916AB11158EF}" type="presParOf" srcId="{E9C00789-084F-4B27-A5D4-CED09708604F}" destId="{BB3AE737-B1A2-4C64-9498-FF74FA4989AA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0D096-256A-4931-B383-1F341D48C9A1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2_2" csCatId="accent2" phldr="1"/>
      <dgm:spPr/>
    </dgm:pt>
    <dgm:pt modelId="{2DF844CC-CC64-4B98-8C7E-0B8EF262D3CD}">
      <dgm:prSet/>
      <dgm:spPr/>
      <dgm:t>
        <a:bodyPr/>
        <a:lstStyle/>
        <a:p>
          <a:r>
            <a:rPr lang="es-CO" dirty="0" smtClean="0">
              <a:latin typeface="MS Reference Sans Serif" panose="020B0604030504040204" pitchFamily="34" charset="0"/>
            </a:rPr>
            <a:t>1.Contribuir a la formulación de políticas de promoción de las artesanías iberoamericanas</a:t>
          </a:r>
          <a:endParaRPr lang="es-CO" dirty="0">
            <a:latin typeface="MS Reference Sans Serif" panose="020B0604030504040204" pitchFamily="34" charset="0"/>
          </a:endParaRPr>
        </a:p>
      </dgm:t>
    </dgm:pt>
    <dgm:pt modelId="{C21D0DA9-FED0-40CB-8AA1-3915568B9AAD}" type="parTrans" cxnId="{1743F312-80BE-43E5-B116-A58E6EED669B}">
      <dgm:prSet/>
      <dgm:spPr/>
      <dgm:t>
        <a:bodyPr/>
        <a:lstStyle/>
        <a:p>
          <a:endParaRPr lang="es-CO"/>
        </a:p>
      </dgm:t>
    </dgm:pt>
    <dgm:pt modelId="{1514FC70-AC13-4F86-B9ED-1423AD9F6F0D}" type="sibTrans" cxnId="{1743F312-80BE-43E5-B116-A58E6EED669B}">
      <dgm:prSet/>
      <dgm:spPr/>
      <dgm:t>
        <a:bodyPr/>
        <a:lstStyle/>
        <a:p>
          <a:endParaRPr lang="es-CO"/>
        </a:p>
      </dgm:t>
    </dgm:pt>
    <dgm:pt modelId="{BA5601D6-F8F7-4273-931F-87F54A2828FF}">
      <dgm:prSet/>
      <dgm:spPr/>
      <dgm:t>
        <a:bodyPr/>
        <a:lstStyle/>
        <a:p>
          <a:r>
            <a:rPr lang="es-CO" dirty="0" smtClean="0">
              <a:latin typeface="MS Reference Sans Serif" panose="020B0604030504040204" pitchFamily="34" charset="0"/>
            </a:rPr>
            <a:t>2.Fortalecer capacidades institucionales de los organismos responsables del Sector Artesanal en la región.</a:t>
          </a:r>
          <a:endParaRPr lang="es-CO" dirty="0">
            <a:latin typeface="MS Reference Sans Serif" panose="020B0604030504040204" pitchFamily="34" charset="0"/>
          </a:endParaRPr>
        </a:p>
      </dgm:t>
    </dgm:pt>
    <dgm:pt modelId="{EC93F9AC-1864-4686-B080-6A42FE2CA31C}" type="parTrans" cxnId="{70DE848D-5DEC-4150-8317-BC2039065745}">
      <dgm:prSet/>
      <dgm:spPr/>
      <dgm:t>
        <a:bodyPr/>
        <a:lstStyle/>
        <a:p>
          <a:endParaRPr lang="es-CO"/>
        </a:p>
      </dgm:t>
    </dgm:pt>
    <dgm:pt modelId="{2E44BF10-FE4A-4CC9-ACF9-2A6811415B82}" type="sibTrans" cxnId="{70DE848D-5DEC-4150-8317-BC2039065745}">
      <dgm:prSet/>
      <dgm:spPr/>
      <dgm:t>
        <a:bodyPr/>
        <a:lstStyle/>
        <a:p>
          <a:endParaRPr lang="es-CO"/>
        </a:p>
      </dgm:t>
    </dgm:pt>
    <dgm:pt modelId="{26809FBD-F9FF-4B6B-A7F8-5A08DAE6BE25}">
      <dgm:prSet/>
      <dgm:spPr/>
      <dgm:t>
        <a:bodyPr/>
        <a:lstStyle/>
        <a:p>
          <a:r>
            <a:rPr lang="es-CO" dirty="0" smtClean="0">
              <a:latin typeface="MS Reference Sans Serif" panose="020B0604030504040204" pitchFamily="34" charset="0"/>
            </a:rPr>
            <a:t>3. Facilitar el acceso a Información relativa al sector a través de la gestión del conocimiento</a:t>
          </a:r>
          <a:endParaRPr lang="es-CO" dirty="0">
            <a:latin typeface="MS Reference Sans Serif" panose="020B0604030504040204" pitchFamily="34" charset="0"/>
          </a:endParaRPr>
        </a:p>
      </dgm:t>
    </dgm:pt>
    <dgm:pt modelId="{8AFF7D37-5C03-4718-B5CC-3E35EA382368}" type="parTrans" cxnId="{040598C6-42E9-4EEC-858E-5E48DF7D0167}">
      <dgm:prSet/>
      <dgm:spPr/>
      <dgm:t>
        <a:bodyPr/>
        <a:lstStyle/>
        <a:p>
          <a:endParaRPr lang="es-CO"/>
        </a:p>
      </dgm:t>
    </dgm:pt>
    <dgm:pt modelId="{C278996A-C0E6-4787-93AE-33EAFD823B2E}" type="sibTrans" cxnId="{040598C6-42E9-4EEC-858E-5E48DF7D0167}">
      <dgm:prSet/>
      <dgm:spPr/>
      <dgm:t>
        <a:bodyPr/>
        <a:lstStyle/>
        <a:p>
          <a:endParaRPr lang="es-CO"/>
        </a:p>
      </dgm:t>
    </dgm:pt>
    <dgm:pt modelId="{A49945CF-C2C2-4FB4-BA20-A858C52FD6C5}">
      <dgm:prSet/>
      <dgm:spPr/>
      <dgm:t>
        <a:bodyPr/>
        <a:lstStyle/>
        <a:p>
          <a:r>
            <a:rPr lang="es-CO" dirty="0" smtClean="0">
              <a:latin typeface="MS Reference Sans Serif" panose="020B0604030504040204" pitchFamily="34" charset="0"/>
            </a:rPr>
            <a:t>4.Posicionar y visibilizar a Iberartesanías</a:t>
          </a:r>
          <a:endParaRPr lang="es-CO" dirty="0">
            <a:latin typeface="MS Reference Sans Serif" panose="020B0604030504040204" pitchFamily="34" charset="0"/>
          </a:endParaRPr>
        </a:p>
      </dgm:t>
    </dgm:pt>
    <dgm:pt modelId="{CF68E590-F294-4442-AA52-682EE83E117A}" type="parTrans" cxnId="{8EB082C8-E4FD-47CD-914F-FE22CABB5CDF}">
      <dgm:prSet/>
      <dgm:spPr/>
      <dgm:t>
        <a:bodyPr/>
        <a:lstStyle/>
        <a:p>
          <a:endParaRPr lang="es-CO"/>
        </a:p>
      </dgm:t>
    </dgm:pt>
    <dgm:pt modelId="{5B3772B2-F503-4E3A-B9BA-4E86CC26298E}" type="sibTrans" cxnId="{8EB082C8-E4FD-47CD-914F-FE22CABB5CDF}">
      <dgm:prSet/>
      <dgm:spPr/>
      <dgm:t>
        <a:bodyPr/>
        <a:lstStyle/>
        <a:p>
          <a:endParaRPr lang="es-CO"/>
        </a:p>
      </dgm:t>
    </dgm:pt>
    <dgm:pt modelId="{884433E7-FDDC-4400-B898-82E6FE34DB44}" type="pres">
      <dgm:prSet presAssocID="{3510D096-256A-4931-B383-1F341D48C9A1}" presName="Name0" presStyleCnt="0">
        <dgm:presLayoutVars>
          <dgm:chMax val="7"/>
          <dgm:dir/>
          <dgm:resizeHandles val="exact"/>
        </dgm:presLayoutVars>
      </dgm:prSet>
      <dgm:spPr/>
    </dgm:pt>
    <dgm:pt modelId="{133B7A79-6325-4F8A-A8FB-1452C2DD5E92}" type="pres">
      <dgm:prSet presAssocID="{3510D096-256A-4931-B383-1F341D48C9A1}" presName="ellipse1" presStyleLbl="vennNode1" presStyleIdx="0" presStyleCnt="4" custLinFactNeighborX="3230" custLinFactNeighborY="374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C8C369-0C10-47FF-8489-FBCE1E0218D8}" type="pres">
      <dgm:prSet presAssocID="{3510D096-256A-4931-B383-1F341D48C9A1}" presName="ellipse2" presStyleLbl="vennNode1" presStyleIdx="1" presStyleCnt="4" custLinFactX="6796" custLinFactNeighborX="100000" custLinFactNeighborY="-270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2FD6623-AABC-4CC4-9F95-C7F7A49F89C1}" type="pres">
      <dgm:prSet presAssocID="{3510D096-256A-4931-B383-1F341D48C9A1}" presName="ellipse3" presStyleLbl="vennNode1" presStyleIdx="2" presStyleCnt="4" custLinFactNeighborX="-22766" custLinFactNeighborY="-321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66876D2-89C1-4B89-B681-7573ECA60782}" type="pres">
      <dgm:prSet presAssocID="{3510D096-256A-4931-B383-1F341D48C9A1}" presName="ellipse4" presStyleLbl="vennNode1" presStyleIdx="3" presStyleCnt="4" custLinFactNeighborX="-75087" custLinFactNeighborY="378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EB082C8-E4FD-47CD-914F-FE22CABB5CDF}" srcId="{3510D096-256A-4931-B383-1F341D48C9A1}" destId="{A49945CF-C2C2-4FB4-BA20-A858C52FD6C5}" srcOrd="0" destOrd="0" parTransId="{CF68E590-F294-4442-AA52-682EE83E117A}" sibTransId="{5B3772B2-F503-4E3A-B9BA-4E86CC26298E}"/>
    <dgm:cxn modelId="{C9C79B6D-ED19-4F1A-8E9A-752235C86B4A}" type="presOf" srcId="{26809FBD-F9FF-4B6B-A7F8-5A08DAE6BE25}" destId="{366876D2-89C1-4B89-B681-7573ECA60782}" srcOrd="0" destOrd="0" presId="urn:microsoft.com/office/officeart/2005/8/layout/rings+Icon"/>
    <dgm:cxn modelId="{D12B78A9-0978-4CEF-94B1-0683603C4B8E}" type="presOf" srcId="{A49945CF-C2C2-4FB4-BA20-A858C52FD6C5}" destId="{133B7A79-6325-4F8A-A8FB-1452C2DD5E92}" srcOrd="0" destOrd="0" presId="urn:microsoft.com/office/officeart/2005/8/layout/rings+Icon"/>
    <dgm:cxn modelId="{1743F312-80BE-43E5-B116-A58E6EED669B}" srcId="{3510D096-256A-4931-B383-1F341D48C9A1}" destId="{2DF844CC-CC64-4B98-8C7E-0B8EF262D3CD}" srcOrd="2" destOrd="0" parTransId="{C21D0DA9-FED0-40CB-8AA1-3915568B9AAD}" sibTransId="{1514FC70-AC13-4F86-B9ED-1423AD9F6F0D}"/>
    <dgm:cxn modelId="{D4D32FDA-E691-4065-B7B0-40B808B4A07C}" type="presOf" srcId="{BA5601D6-F8F7-4273-931F-87F54A2828FF}" destId="{DDC8C369-0C10-47FF-8489-FBCE1E0218D8}" srcOrd="0" destOrd="0" presId="urn:microsoft.com/office/officeart/2005/8/layout/rings+Icon"/>
    <dgm:cxn modelId="{96598E70-19AE-4F22-877F-0B25884DEC13}" type="presOf" srcId="{2DF844CC-CC64-4B98-8C7E-0B8EF262D3CD}" destId="{52FD6623-AABC-4CC4-9F95-C7F7A49F89C1}" srcOrd="0" destOrd="0" presId="urn:microsoft.com/office/officeart/2005/8/layout/rings+Icon"/>
    <dgm:cxn modelId="{040598C6-42E9-4EEC-858E-5E48DF7D0167}" srcId="{3510D096-256A-4931-B383-1F341D48C9A1}" destId="{26809FBD-F9FF-4B6B-A7F8-5A08DAE6BE25}" srcOrd="3" destOrd="0" parTransId="{8AFF7D37-5C03-4718-B5CC-3E35EA382368}" sibTransId="{C278996A-C0E6-4787-93AE-33EAFD823B2E}"/>
    <dgm:cxn modelId="{9DDD4E7E-CB1C-409B-A0B6-E4BF31BD4275}" type="presOf" srcId="{3510D096-256A-4931-B383-1F341D48C9A1}" destId="{884433E7-FDDC-4400-B898-82E6FE34DB44}" srcOrd="0" destOrd="0" presId="urn:microsoft.com/office/officeart/2005/8/layout/rings+Icon"/>
    <dgm:cxn modelId="{70DE848D-5DEC-4150-8317-BC2039065745}" srcId="{3510D096-256A-4931-B383-1F341D48C9A1}" destId="{BA5601D6-F8F7-4273-931F-87F54A2828FF}" srcOrd="1" destOrd="0" parTransId="{EC93F9AC-1864-4686-B080-6A42FE2CA31C}" sibTransId="{2E44BF10-FE4A-4CC9-ACF9-2A6811415B82}"/>
    <dgm:cxn modelId="{6C95535E-6F9F-44C2-B2AD-15D1E4806268}" type="presParOf" srcId="{884433E7-FDDC-4400-B898-82E6FE34DB44}" destId="{133B7A79-6325-4F8A-A8FB-1452C2DD5E92}" srcOrd="0" destOrd="0" presId="urn:microsoft.com/office/officeart/2005/8/layout/rings+Icon"/>
    <dgm:cxn modelId="{4FBF181D-BA0C-4F43-BE10-DF71EC780700}" type="presParOf" srcId="{884433E7-FDDC-4400-B898-82E6FE34DB44}" destId="{DDC8C369-0C10-47FF-8489-FBCE1E0218D8}" srcOrd="1" destOrd="0" presId="urn:microsoft.com/office/officeart/2005/8/layout/rings+Icon"/>
    <dgm:cxn modelId="{36727C56-B9A6-42E4-828E-F3D389FEA321}" type="presParOf" srcId="{884433E7-FDDC-4400-B898-82E6FE34DB44}" destId="{52FD6623-AABC-4CC4-9F95-C7F7A49F89C1}" srcOrd="2" destOrd="0" presId="urn:microsoft.com/office/officeart/2005/8/layout/rings+Icon"/>
    <dgm:cxn modelId="{EBD17F6C-DD7A-4922-AB7D-B30FA5D110F1}" type="presParOf" srcId="{884433E7-FDDC-4400-B898-82E6FE34DB44}" destId="{366876D2-89C1-4B89-B681-7573ECA60782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200BB5-61BF-455E-9A7F-EB9B5E3A77E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F9EE8AC-7EF5-4D1E-A3E8-0902CC2553A9}">
      <dgm:prSet custT="1"/>
      <dgm:spPr/>
      <dgm:t>
        <a:bodyPr/>
        <a:lstStyle/>
        <a:p>
          <a:pPr rtl="0"/>
          <a:r>
            <a:rPr lang="es-CO" sz="1900" dirty="0" smtClean="0">
              <a:latin typeface="MS Reference Sans Serif" panose="020B0604030504040204" pitchFamily="34" charset="0"/>
            </a:rPr>
            <a:t>Taller Regional sobre Desarrollo de la PYMES de Artesanías – Barranquilla </a:t>
          </a:r>
        </a:p>
        <a:p>
          <a:pPr rtl="0"/>
          <a:r>
            <a:rPr lang="es-CO" sz="1400" dirty="0" smtClean="0">
              <a:latin typeface="MS Reference Sans Serif" panose="020B0604030504040204" pitchFamily="34" charset="0"/>
            </a:rPr>
            <a:t>29-30 de julio de 2013</a:t>
          </a:r>
          <a:endParaRPr lang="es-CO" sz="1400" dirty="0">
            <a:latin typeface="MS Reference Sans Serif" panose="020B0604030504040204" pitchFamily="34" charset="0"/>
          </a:endParaRPr>
        </a:p>
      </dgm:t>
    </dgm:pt>
    <dgm:pt modelId="{1B981868-2842-4C47-954D-311877FC87D0}" type="parTrans" cxnId="{01B5589E-F6EF-45D0-AC12-ED8A1F3926B1}">
      <dgm:prSet/>
      <dgm:spPr/>
      <dgm:t>
        <a:bodyPr/>
        <a:lstStyle/>
        <a:p>
          <a:endParaRPr lang="es-CO"/>
        </a:p>
      </dgm:t>
    </dgm:pt>
    <dgm:pt modelId="{6BE2AC0D-F4CD-4112-823C-8881716E58DC}" type="sibTrans" cxnId="{01B5589E-F6EF-45D0-AC12-ED8A1F3926B1}">
      <dgm:prSet/>
      <dgm:spPr/>
      <dgm:t>
        <a:bodyPr/>
        <a:lstStyle/>
        <a:p>
          <a:endParaRPr lang="es-CO"/>
        </a:p>
      </dgm:t>
    </dgm:pt>
    <dgm:pt modelId="{0D4AAE43-4B57-4ABD-99B8-0E1AEBC27D6D}">
      <dgm:prSet custT="1"/>
      <dgm:spPr/>
      <dgm:t>
        <a:bodyPr/>
        <a:lstStyle/>
        <a:p>
          <a:pPr rtl="0"/>
          <a:r>
            <a:rPr lang="es-CO" sz="1800" dirty="0" smtClean="0">
              <a:latin typeface="MS Reference Sans Serif" panose="020B0604030504040204" pitchFamily="34" charset="0"/>
            </a:rPr>
            <a:t>III Seminario Iberoamericano Perspectivas en Propiedad Intelectual y Artesanías – Bogotá </a:t>
          </a:r>
          <a:r>
            <a:rPr lang="es-CO" sz="1400" dirty="0" smtClean="0">
              <a:latin typeface="MS Reference Sans Serif" panose="020B0604030504040204" pitchFamily="34" charset="0"/>
            </a:rPr>
            <a:t>11-12 de diciembre de 2013</a:t>
          </a:r>
          <a:endParaRPr lang="es-CO" sz="1800" dirty="0">
            <a:latin typeface="MS Reference Sans Serif" panose="020B0604030504040204" pitchFamily="34" charset="0"/>
          </a:endParaRPr>
        </a:p>
      </dgm:t>
    </dgm:pt>
    <dgm:pt modelId="{1A28C287-BE7A-4E1E-BAC3-3D7F9B9C1777}" type="parTrans" cxnId="{9B0B7CF7-45DD-4959-ABE4-68610EB200D7}">
      <dgm:prSet/>
      <dgm:spPr/>
      <dgm:t>
        <a:bodyPr/>
        <a:lstStyle/>
        <a:p>
          <a:endParaRPr lang="es-CO"/>
        </a:p>
      </dgm:t>
    </dgm:pt>
    <dgm:pt modelId="{1F2CDEED-D458-4BCC-986B-793F3AFB0153}" type="sibTrans" cxnId="{9B0B7CF7-45DD-4959-ABE4-68610EB200D7}">
      <dgm:prSet/>
      <dgm:spPr/>
      <dgm:t>
        <a:bodyPr/>
        <a:lstStyle/>
        <a:p>
          <a:endParaRPr lang="es-CO"/>
        </a:p>
      </dgm:t>
    </dgm:pt>
    <dgm:pt modelId="{D78A95D0-477E-48D1-A38B-B5C90E3C88D8}">
      <dgm:prSet custT="1"/>
      <dgm:spPr/>
      <dgm:t>
        <a:bodyPr/>
        <a:lstStyle/>
        <a:p>
          <a:pPr rtl="0"/>
          <a:r>
            <a:rPr lang="es-CO" sz="1900" dirty="0" smtClean="0">
              <a:latin typeface="MS Reference Sans Serif" panose="020B0604030504040204" pitchFamily="34" charset="0"/>
            </a:rPr>
            <a:t>Encuentro Iberoamericano sobre Oficios  Artesanales en la ciudad de Popayán </a:t>
          </a:r>
        </a:p>
        <a:p>
          <a:pPr rtl="0"/>
          <a:r>
            <a:rPr lang="es-CO" sz="1400" dirty="0" smtClean="0">
              <a:latin typeface="MS Reference Sans Serif" panose="020B0604030504040204" pitchFamily="34" charset="0"/>
            </a:rPr>
            <a:t>31 de octubre-1 de noviembre de 2013</a:t>
          </a:r>
          <a:endParaRPr lang="es-CO" sz="1400" dirty="0">
            <a:latin typeface="MS Reference Sans Serif" panose="020B0604030504040204" pitchFamily="34" charset="0"/>
          </a:endParaRPr>
        </a:p>
      </dgm:t>
    </dgm:pt>
    <dgm:pt modelId="{EFEC442A-0BBD-418F-80DD-34E0E8B5CCF7}" type="parTrans" cxnId="{C426C6CA-DFE4-4302-87FC-0EFC99AFABE4}">
      <dgm:prSet/>
      <dgm:spPr/>
      <dgm:t>
        <a:bodyPr/>
        <a:lstStyle/>
        <a:p>
          <a:endParaRPr lang="es-CO"/>
        </a:p>
      </dgm:t>
    </dgm:pt>
    <dgm:pt modelId="{0371E70B-FF13-487D-9B1D-3B6B0E9795B1}" type="sibTrans" cxnId="{C426C6CA-DFE4-4302-87FC-0EFC99AFABE4}">
      <dgm:prSet/>
      <dgm:spPr/>
      <dgm:t>
        <a:bodyPr/>
        <a:lstStyle/>
        <a:p>
          <a:endParaRPr lang="es-CO"/>
        </a:p>
      </dgm:t>
    </dgm:pt>
    <dgm:pt modelId="{BD703B39-BD74-4957-AECA-3A6796B0F3C7}">
      <dgm:prSet custT="1"/>
      <dgm:spPr/>
      <dgm:t>
        <a:bodyPr/>
        <a:lstStyle/>
        <a:p>
          <a:pPr rtl="0"/>
          <a:r>
            <a:rPr lang="es-CO" sz="1900" dirty="0" smtClean="0">
              <a:latin typeface="MS Reference Sans Serif" panose="020B0604030504040204" pitchFamily="34" charset="0"/>
            </a:rPr>
            <a:t>Seminario de Políticas Publicas para el Sector Artesanal Iberoamericano – México D.F. </a:t>
          </a:r>
          <a:r>
            <a:rPr lang="es-CO" sz="1600" dirty="0" smtClean="0">
              <a:latin typeface="MS Reference Sans Serif" panose="020B0604030504040204" pitchFamily="34" charset="0"/>
            </a:rPr>
            <a:t>25,26 y 27 de Noviembre de 2014</a:t>
          </a:r>
          <a:endParaRPr lang="es-CO" sz="1900" dirty="0">
            <a:latin typeface="MS Reference Sans Serif" panose="020B0604030504040204" pitchFamily="34" charset="0"/>
          </a:endParaRPr>
        </a:p>
      </dgm:t>
    </dgm:pt>
    <dgm:pt modelId="{F943414D-8890-4D97-A661-65662E2D8ED2}" type="parTrans" cxnId="{90DE784D-29AC-4A78-906A-D2EB6B155C3A}">
      <dgm:prSet/>
      <dgm:spPr/>
      <dgm:t>
        <a:bodyPr/>
        <a:lstStyle/>
        <a:p>
          <a:endParaRPr lang="es-CO"/>
        </a:p>
      </dgm:t>
    </dgm:pt>
    <dgm:pt modelId="{D6784D5B-FB3E-4A2A-99DA-EA712A4B0251}" type="sibTrans" cxnId="{90DE784D-29AC-4A78-906A-D2EB6B155C3A}">
      <dgm:prSet/>
      <dgm:spPr/>
      <dgm:t>
        <a:bodyPr/>
        <a:lstStyle/>
        <a:p>
          <a:endParaRPr lang="es-CO"/>
        </a:p>
      </dgm:t>
    </dgm:pt>
    <dgm:pt modelId="{E4EC6DCD-BB82-4A9D-A709-D9F49EC01B28}" type="pres">
      <dgm:prSet presAssocID="{E2200BB5-61BF-455E-9A7F-EB9B5E3A77E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BA42D84B-3ADF-4638-9AF9-E28261B1CA98}" type="pres">
      <dgm:prSet presAssocID="{AF9EE8AC-7EF5-4D1E-A3E8-0902CC2553A9}" presName="horFlow" presStyleCnt="0"/>
      <dgm:spPr/>
    </dgm:pt>
    <dgm:pt modelId="{85CC8BCF-C00E-4763-8BB7-D2F7C5F7E332}" type="pres">
      <dgm:prSet presAssocID="{AF9EE8AC-7EF5-4D1E-A3E8-0902CC2553A9}" presName="bigChev" presStyleLbl="node1" presStyleIdx="0" presStyleCnt="4" custScaleX="290487"/>
      <dgm:spPr/>
      <dgm:t>
        <a:bodyPr/>
        <a:lstStyle/>
        <a:p>
          <a:endParaRPr lang="es-CO"/>
        </a:p>
      </dgm:t>
    </dgm:pt>
    <dgm:pt modelId="{9D1F9000-FDE2-4D02-8399-F024B5D2C3BD}" type="pres">
      <dgm:prSet presAssocID="{AF9EE8AC-7EF5-4D1E-A3E8-0902CC2553A9}" presName="vSp" presStyleCnt="0"/>
      <dgm:spPr/>
    </dgm:pt>
    <dgm:pt modelId="{1C326ECA-ADD1-497B-A270-4D9989E0359C}" type="pres">
      <dgm:prSet presAssocID="{0D4AAE43-4B57-4ABD-99B8-0E1AEBC27D6D}" presName="horFlow" presStyleCnt="0"/>
      <dgm:spPr/>
    </dgm:pt>
    <dgm:pt modelId="{46790917-5CDE-4272-B718-B49543E81184}" type="pres">
      <dgm:prSet presAssocID="{0D4AAE43-4B57-4ABD-99B8-0E1AEBC27D6D}" presName="bigChev" presStyleLbl="node1" presStyleIdx="1" presStyleCnt="4" custScaleX="291825"/>
      <dgm:spPr/>
      <dgm:t>
        <a:bodyPr/>
        <a:lstStyle/>
        <a:p>
          <a:endParaRPr lang="es-CO"/>
        </a:p>
      </dgm:t>
    </dgm:pt>
    <dgm:pt modelId="{D185CFC4-7DAE-4251-9CDE-DC0BFB25D127}" type="pres">
      <dgm:prSet presAssocID="{0D4AAE43-4B57-4ABD-99B8-0E1AEBC27D6D}" presName="vSp" presStyleCnt="0"/>
      <dgm:spPr/>
    </dgm:pt>
    <dgm:pt modelId="{937E3B75-A583-4922-9679-5F034530FC3D}" type="pres">
      <dgm:prSet presAssocID="{D78A95D0-477E-48D1-A38B-B5C90E3C88D8}" presName="horFlow" presStyleCnt="0"/>
      <dgm:spPr/>
    </dgm:pt>
    <dgm:pt modelId="{3179AD0D-2965-4408-A86E-9730E70665E9}" type="pres">
      <dgm:prSet presAssocID="{D78A95D0-477E-48D1-A38B-B5C90E3C88D8}" presName="bigChev" presStyleLbl="node1" presStyleIdx="2" presStyleCnt="4" custScaleX="289557"/>
      <dgm:spPr/>
      <dgm:t>
        <a:bodyPr/>
        <a:lstStyle/>
        <a:p>
          <a:endParaRPr lang="es-CO"/>
        </a:p>
      </dgm:t>
    </dgm:pt>
    <dgm:pt modelId="{3F8243C9-02F4-4DFA-B781-0A6B4B1DB4B5}" type="pres">
      <dgm:prSet presAssocID="{D78A95D0-477E-48D1-A38B-B5C90E3C88D8}" presName="vSp" presStyleCnt="0"/>
      <dgm:spPr/>
    </dgm:pt>
    <dgm:pt modelId="{B6C2CEA8-9AC2-4B8E-8AF3-0079FD5856C5}" type="pres">
      <dgm:prSet presAssocID="{BD703B39-BD74-4957-AECA-3A6796B0F3C7}" presName="horFlow" presStyleCnt="0"/>
      <dgm:spPr/>
    </dgm:pt>
    <dgm:pt modelId="{4298E0EA-3451-409E-B544-EB09C027D441}" type="pres">
      <dgm:prSet presAssocID="{BD703B39-BD74-4957-AECA-3A6796B0F3C7}" presName="bigChev" presStyleLbl="node1" presStyleIdx="3" presStyleCnt="4" custScaleX="296679"/>
      <dgm:spPr/>
      <dgm:t>
        <a:bodyPr/>
        <a:lstStyle/>
        <a:p>
          <a:endParaRPr lang="es-CO"/>
        </a:p>
      </dgm:t>
    </dgm:pt>
  </dgm:ptLst>
  <dgm:cxnLst>
    <dgm:cxn modelId="{90DE784D-29AC-4A78-906A-D2EB6B155C3A}" srcId="{E2200BB5-61BF-455E-9A7F-EB9B5E3A77E8}" destId="{BD703B39-BD74-4957-AECA-3A6796B0F3C7}" srcOrd="3" destOrd="0" parTransId="{F943414D-8890-4D97-A661-65662E2D8ED2}" sibTransId="{D6784D5B-FB3E-4A2A-99DA-EA712A4B0251}"/>
    <dgm:cxn modelId="{9B0B7CF7-45DD-4959-ABE4-68610EB200D7}" srcId="{E2200BB5-61BF-455E-9A7F-EB9B5E3A77E8}" destId="{0D4AAE43-4B57-4ABD-99B8-0E1AEBC27D6D}" srcOrd="1" destOrd="0" parTransId="{1A28C287-BE7A-4E1E-BAC3-3D7F9B9C1777}" sibTransId="{1F2CDEED-D458-4BCC-986B-793F3AFB0153}"/>
    <dgm:cxn modelId="{01B5589E-F6EF-45D0-AC12-ED8A1F3926B1}" srcId="{E2200BB5-61BF-455E-9A7F-EB9B5E3A77E8}" destId="{AF9EE8AC-7EF5-4D1E-A3E8-0902CC2553A9}" srcOrd="0" destOrd="0" parTransId="{1B981868-2842-4C47-954D-311877FC87D0}" sibTransId="{6BE2AC0D-F4CD-4112-823C-8881716E58DC}"/>
    <dgm:cxn modelId="{7E4C56C6-8F75-454A-A594-FD6206788066}" type="presOf" srcId="{BD703B39-BD74-4957-AECA-3A6796B0F3C7}" destId="{4298E0EA-3451-409E-B544-EB09C027D441}" srcOrd="0" destOrd="0" presId="urn:microsoft.com/office/officeart/2005/8/layout/lProcess3"/>
    <dgm:cxn modelId="{C5B76017-70DA-44BF-89E9-63288FF47653}" type="presOf" srcId="{AF9EE8AC-7EF5-4D1E-A3E8-0902CC2553A9}" destId="{85CC8BCF-C00E-4763-8BB7-D2F7C5F7E332}" srcOrd="0" destOrd="0" presId="urn:microsoft.com/office/officeart/2005/8/layout/lProcess3"/>
    <dgm:cxn modelId="{C426C6CA-DFE4-4302-87FC-0EFC99AFABE4}" srcId="{E2200BB5-61BF-455E-9A7F-EB9B5E3A77E8}" destId="{D78A95D0-477E-48D1-A38B-B5C90E3C88D8}" srcOrd="2" destOrd="0" parTransId="{EFEC442A-0BBD-418F-80DD-34E0E8B5CCF7}" sibTransId="{0371E70B-FF13-487D-9B1D-3B6B0E9795B1}"/>
    <dgm:cxn modelId="{CC53B334-B6EF-490C-B6EA-9D8E3120A566}" type="presOf" srcId="{E2200BB5-61BF-455E-9A7F-EB9B5E3A77E8}" destId="{E4EC6DCD-BB82-4A9D-A709-D9F49EC01B28}" srcOrd="0" destOrd="0" presId="urn:microsoft.com/office/officeart/2005/8/layout/lProcess3"/>
    <dgm:cxn modelId="{72FA74AF-F23F-4956-892D-F5F53DE6D501}" type="presOf" srcId="{0D4AAE43-4B57-4ABD-99B8-0E1AEBC27D6D}" destId="{46790917-5CDE-4272-B718-B49543E81184}" srcOrd="0" destOrd="0" presId="urn:microsoft.com/office/officeart/2005/8/layout/lProcess3"/>
    <dgm:cxn modelId="{6CEB7572-3AC7-4327-8094-BE0846466024}" type="presOf" srcId="{D78A95D0-477E-48D1-A38B-B5C90E3C88D8}" destId="{3179AD0D-2965-4408-A86E-9730E70665E9}" srcOrd="0" destOrd="0" presId="urn:microsoft.com/office/officeart/2005/8/layout/lProcess3"/>
    <dgm:cxn modelId="{44D47084-60FC-45EB-8762-8A5E6C3FE023}" type="presParOf" srcId="{E4EC6DCD-BB82-4A9D-A709-D9F49EC01B28}" destId="{BA42D84B-3ADF-4638-9AF9-E28261B1CA98}" srcOrd="0" destOrd="0" presId="urn:microsoft.com/office/officeart/2005/8/layout/lProcess3"/>
    <dgm:cxn modelId="{A2C7947E-EA48-4CFD-862B-B432742B0B52}" type="presParOf" srcId="{BA42D84B-3ADF-4638-9AF9-E28261B1CA98}" destId="{85CC8BCF-C00E-4763-8BB7-D2F7C5F7E332}" srcOrd="0" destOrd="0" presId="urn:microsoft.com/office/officeart/2005/8/layout/lProcess3"/>
    <dgm:cxn modelId="{8508C28B-59D1-4B5C-9A74-E6BE96D6E210}" type="presParOf" srcId="{E4EC6DCD-BB82-4A9D-A709-D9F49EC01B28}" destId="{9D1F9000-FDE2-4D02-8399-F024B5D2C3BD}" srcOrd="1" destOrd="0" presId="urn:microsoft.com/office/officeart/2005/8/layout/lProcess3"/>
    <dgm:cxn modelId="{F286208F-D330-4948-98D0-8ED5C2685F86}" type="presParOf" srcId="{E4EC6DCD-BB82-4A9D-A709-D9F49EC01B28}" destId="{1C326ECA-ADD1-497B-A270-4D9989E0359C}" srcOrd="2" destOrd="0" presId="urn:microsoft.com/office/officeart/2005/8/layout/lProcess3"/>
    <dgm:cxn modelId="{549605DD-DC00-444D-A351-218A4EF3C162}" type="presParOf" srcId="{1C326ECA-ADD1-497B-A270-4D9989E0359C}" destId="{46790917-5CDE-4272-B718-B49543E81184}" srcOrd="0" destOrd="0" presId="urn:microsoft.com/office/officeart/2005/8/layout/lProcess3"/>
    <dgm:cxn modelId="{3B0481C8-4157-41F6-AF1A-EE688A55F97E}" type="presParOf" srcId="{E4EC6DCD-BB82-4A9D-A709-D9F49EC01B28}" destId="{D185CFC4-7DAE-4251-9CDE-DC0BFB25D127}" srcOrd="3" destOrd="0" presId="urn:microsoft.com/office/officeart/2005/8/layout/lProcess3"/>
    <dgm:cxn modelId="{F9A96AAB-EB7F-4DF0-92C3-B7CE8E467A47}" type="presParOf" srcId="{E4EC6DCD-BB82-4A9D-A709-D9F49EC01B28}" destId="{937E3B75-A583-4922-9679-5F034530FC3D}" srcOrd="4" destOrd="0" presId="urn:microsoft.com/office/officeart/2005/8/layout/lProcess3"/>
    <dgm:cxn modelId="{79F6FE44-A2C4-4BD9-BFEA-34CE5D582434}" type="presParOf" srcId="{937E3B75-A583-4922-9679-5F034530FC3D}" destId="{3179AD0D-2965-4408-A86E-9730E70665E9}" srcOrd="0" destOrd="0" presId="urn:microsoft.com/office/officeart/2005/8/layout/lProcess3"/>
    <dgm:cxn modelId="{6B827E73-A398-47B8-9DB1-38BB6489D10A}" type="presParOf" srcId="{E4EC6DCD-BB82-4A9D-A709-D9F49EC01B28}" destId="{3F8243C9-02F4-4DFA-B781-0A6B4B1DB4B5}" srcOrd="5" destOrd="0" presId="urn:microsoft.com/office/officeart/2005/8/layout/lProcess3"/>
    <dgm:cxn modelId="{5EFF860B-0D74-47BC-BC96-0D7C88C24A3D}" type="presParOf" srcId="{E4EC6DCD-BB82-4A9D-A709-D9F49EC01B28}" destId="{B6C2CEA8-9AC2-4B8E-8AF3-0079FD5856C5}" srcOrd="6" destOrd="0" presId="urn:microsoft.com/office/officeart/2005/8/layout/lProcess3"/>
    <dgm:cxn modelId="{D63D2735-7873-4772-B595-A9B602A1A5DB}" type="presParOf" srcId="{B6C2CEA8-9AC2-4B8E-8AF3-0079FD5856C5}" destId="{4298E0EA-3451-409E-B544-EB09C027D44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83733A-AC03-46D9-9B1F-E9A47EF96C4C}" type="doc">
      <dgm:prSet loTypeId="urn:microsoft.com/office/officeart/2005/8/layout/vList2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s-CO"/>
        </a:p>
      </dgm:t>
    </dgm:pt>
    <dgm:pt modelId="{F4317D71-2206-4F8B-AFEB-EE40B392E9AC}">
      <dgm:prSet/>
      <dgm:spPr/>
      <dgm:t>
        <a:bodyPr/>
        <a:lstStyle/>
        <a:p>
          <a:pPr algn="just"/>
          <a:r>
            <a:rPr lang="es-CO" dirty="0" smtClean="0">
              <a:latin typeface="MS Reference Sans Serif" panose="020B0604030504040204" pitchFamily="34" charset="0"/>
            </a:rPr>
            <a:t>Consultoría: Estado del arte de los sistemas de registro y análisis de información cuantitativa y cualitativa sobre la actividad artesanal en Iberoamérica.</a:t>
          </a:r>
          <a:endParaRPr lang="es-CO" dirty="0">
            <a:latin typeface="MS Reference Sans Serif" panose="020B0604030504040204" pitchFamily="34" charset="0"/>
          </a:endParaRPr>
        </a:p>
      </dgm:t>
    </dgm:pt>
    <dgm:pt modelId="{8E46B8B5-9E62-47F4-9A30-9C191AF7805F}" type="parTrans" cxnId="{D7F632D2-A0B8-47A1-8943-3159775B1BF8}">
      <dgm:prSet/>
      <dgm:spPr/>
      <dgm:t>
        <a:bodyPr/>
        <a:lstStyle/>
        <a:p>
          <a:endParaRPr lang="es-CO"/>
        </a:p>
      </dgm:t>
    </dgm:pt>
    <dgm:pt modelId="{3D1FB5F7-EDDC-410C-B804-C19CF27325B1}" type="sibTrans" cxnId="{D7F632D2-A0B8-47A1-8943-3159775B1BF8}">
      <dgm:prSet/>
      <dgm:spPr/>
      <dgm:t>
        <a:bodyPr/>
        <a:lstStyle/>
        <a:p>
          <a:endParaRPr lang="es-CO"/>
        </a:p>
      </dgm:t>
    </dgm:pt>
    <dgm:pt modelId="{F67E21C2-71E5-4DB8-9D87-4889BE869649}" type="pres">
      <dgm:prSet presAssocID="{BF83733A-AC03-46D9-9B1F-E9A47EF96C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91E27AD-E946-49F0-B571-160BEED6A6A8}" type="pres">
      <dgm:prSet presAssocID="{F4317D71-2206-4F8B-AFEB-EE40B392E9AC}" presName="parentText" presStyleLbl="node1" presStyleIdx="0" presStyleCnt="1" custScaleX="85769" custScaleY="75344" custLinFactNeighborX="-6014" custLinFactNeighborY="3827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7F632D2-A0B8-47A1-8943-3159775B1BF8}" srcId="{BF83733A-AC03-46D9-9B1F-E9A47EF96C4C}" destId="{F4317D71-2206-4F8B-AFEB-EE40B392E9AC}" srcOrd="0" destOrd="0" parTransId="{8E46B8B5-9E62-47F4-9A30-9C191AF7805F}" sibTransId="{3D1FB5F7-EDDC-410C-B804-C19CF27325B1}"/>
    <dgm:cxn modelId="{0748B631-DC6B-4F88-81E5-0F37FB692216}" type="presOf" srcId="{BF83733A-AC03-46D9-9B1F-E9A47EF96C4C}" destId="{F67E21C2-71E5-4DB8-9D87-4889BE869649}" srcOrd="0" destOrd="0" presId="urn:microsoft.com/office/officeart/2005/8/layout/vList2"/>
    <dgm:cxn modelId="{358715A6-9FBB-4C9B-856B-19783B106D66}" type="presOf" srcId="{F4317D71-2206-4F8B-AFEB-EE40B392E9AC}" destId="{A91E27AD-E946-49F0-B571-160BEED6A6A8}" srcOrd="0" destOrd="0" presId="urn:microsoft.com/office/officeart/2005/8/layout/vList2"/>
    <dgm:cxn modelId="{B2BFEDE0-E66A-41CE-8CC0-AADE6947ED58}" type="presParOf" srcId="{F67E21C2-71E5-4DB8-9D87-4889BE869649}" destId="{A91E27AD-E946-49F0-B571-160BEED6A6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83733A-AC03-46D9-9B1F-E9A47EF96C4C}" type="doc">
      <dgm:prSet loTypeId="urn:microsoft.com/office/officeart/2005/8/layout/vList2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s-CO"/>
        </a:p>
      </dgm:t>
    </dgm:pt>
    <dgm:pt modelId="{1996BC2F-8A40-447D-BE2B-251B6AE40DF6}">
      <dgm:prSet custT="1"/>
      <dgm:spPr/>
      <dgm:t>
        <a:bodyPr/>
        <a:lstStyle/>
        <a:p>
          <a:r>
            <a:rPr lang="es-CO" sz="2800" dirty="0" smtClean="0">
              <a:latin typeface="MS Reference Sans Serif" panose="020B0604030504040204" pitchFamily="34" charset="0"/>
            </a:rPr>
            <a:t>Exhibición y venta de artesanías Iberoamericanas en el pabellón internacional de Expoartesanías 2014</a:t>
          </a:r>
          <a:endParaRPr lang="es-CO" sz="2800" dirty="0">
            <a:latin typeface="MS Reference Sans Serif" panose="020B0604030504040204" pitchFamily="34" charset="0"/>
          </a:endParaRPr>
        </a:p>
      </dgm:t>
    </dgm:pt>
    <dgm:pt modelId="{2918FB7C-B075-4849-9C5F-8D426362D7AE}" type="parTrans" cxnId="{1987690F-B22C-48D9-90BF-4EEF61441BA1}">
      <dgm:prSet/>
      <dgm:spPr/>
      <dgm:t>
        <a:bodyPr/>
        <a:lstStyle/>
        <a:p>
          <a:endParaRPr lang="es-CO"/>
        </a:p>
      </dgm:t>
    </dgm:pt>
    <dgm:pt modelId="{96D1193C-13F2-40DE-8AE3-CDDB4964151B}" type="sibTrans" cxnId="{1987690F-B22C-48D9-90BF-4EEF61441BA1}">
      <dgm:prSet/>
      <dgm:spPr/>
      <dgm:t>
        <a:bodyPr/>
        <a:lstStyle/>
        <a:p>
          <a:endParaRPr lang="es-CO"/>
        </a:p>
      </dgm:t>
    </dgm:pt>
    <dgm:pt modelId="{F67E21C2-71E5-4DB8-9D87-4889BE869649}" type="pres">
      <dgm:prSet presAssocID="{BF83733A-AC03-46D9-9B1F-E9A47EF96C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D2933D9-4A3A-4AF0-BF97-A9C0ED169504}" type="pres">
      <dgm:prSet presAssocID="{1996BC2F-8A40-447D-BE2B-251B6AE40DF6}" presName="parentText" presStyleLbl="node1" presStyleIdx="0" presStyleCnt="1" custLinFactNeighborX="-20428" custLinFactNeighborY="-535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987690F-B22C-48D9-90BF-4EEF61441BA1}" srcId="{BF83733A-AC03-46D9-9B1F-E9A47EF96C4C}" destId="{1996BC2F-8A40-447D-BE2B-251B6AE40DF6}" srcOrd="0" destOrd="0" parTransId="{2918FB7C-B075-4849-9C5F-8D426362D7AE}" sibTransId="{96D1193C-13F2-40DE-8AE3-CDDB4964151B}"/>
    <dgm:cxn modelId="{4DA42851-1894-47CC-AD41-004CFF78FEBD}" type="presOf" srcId="{1996BC2F-8A40-447D-BE2B-251B6AE40DF6}" destId="{2D2933D9-4A3A-4AF0-BF97-A9C0ED169504}" srcOrd="0" destOrd="0" presId="urn:microsoft.com/office/officeart/2005/8/layout/vList2"/>
    <dgm:cxn modelId="{0CB5263B-BD7D-46AE-AD50-23CB6309BDAE}" type="presOf" srcId="{BF83733A-AC03-46D9-9B1F-E9A47EF96C4C}" destId="{F67E21C2-71E5-4DB8-9D87-4889BE869649}" srcOrd="0" destOrd="0" presId="urn:microsoft.com/office/officeart/2005/8/layout/vList2"/>
    <dgm:cxn modelId="{1C419F5E-BE5D-4AD1-BBDC-287646C7C74A}" type="presParOf" srcId="{F67E21C2-71E5-4DB8-9D87-4889BE869649}" destId="{2D2933D9-4A3A-4AF0-BF97-A9C0ED1695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4B92D-8020-4CE8-86F2-804F8FD247D5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2012 – Fundadores</a:t>
          </a:r>
          <a:endParaRPr lang="es-CO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Colombia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Uruguay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Ecuador</a:t>
          </a:r>
          <a:endParaRPr lang="es-CO" sz="1500" kern="1200" dirty="0"/>
        </a:p>
      </dsp:txBody>
      <dsp:txXfrm>
        <a:off x="582612" y="2129102"/>
        <a:ext cx="1740694" cy="1160462"/>
      </dsp:txXfrm>
    </dsp:sp>
    <dsp:sp modelId="{C862EF33-9229-4B52-AA95-C2F555535984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2013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México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Chile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Paraguay</a:t>
          </a:r>
          <a:endParaRPr lang="es-CO" sz="1500" kern="1200" dirty="0"/>
        </a:p>
      </dsp:txBody>
      <dsp:txXfrm>
        <a:off x="3193652" y="2129102"/>
        <a:ext cx="1740694" cy="1160462"/>
      </dsp:txXfrm>
    </dsp:sp>
    <dsp:sp modelId="{BB3AE737-B1A2-4C64-9498-FF74FA4989AA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2014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Perú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Argentina</a:t>
          </a:r>
          <a:endParaRPr lang="es-CO" sz="1500" kern="1200" dirty="0"/>
        </a:p>
      </dsp:txBody>
      <dsp:txXfrm>
        <a:off x="5804693" y="2129102"/>
        <a:ext cx="1740694" cy="1160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B7A79-6325-4F8A-A8FB-1452C2DD5E92}">
      <dsp:nvSpPr>
        <dsp:cNvPr id="0" name=""/>
        <dsp:cNvSpPr/>
      </dsp:nvSpPr>
      <dsp:spPr>
        <a:xfrm>
          <a:off x="64178" y="1495366"/>
          <a:ext cx="1986943" cy="19871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MS Reference Sans Serif" panose="020B0604030504040204" pitchFamily="34" charset="0"/>
            </a:rPr>
            <a:t>4.Posicionar y visibilizar a Iberartesanías</a:t>
          </a:r>
          <a:endParaRPr lang="es-CO" sz="1100" kern="1200" dirty="0">
            <a:latin typeface="MS Reference Sans Serif" panose="020B0604030504040204" pitchFamily="34" charset="0"/>
          </a:endParaRPr>
        </a:p>
      </dsp:txBody>
      <dsp:txXfrm>
        <a:off x="355159" y="1786383"/>
        <a:ext cx="1404981" cy="1405152"/>
      </dsp:txXfrm>
    </dsp:sp>
    <dsp:sp modelId="{DDC8C369-0C10-47FF-8489-FBCE1E0218D8}">
      <dsp:nvSpPr>
        <dsp:cNvPr id="0" name=""/>
        <dsp:cNvSpPr/>
      </dsp:nvSpPr>
      <dsp:spPr>
        <a:xfrm>
          <a:off x="3066319" y="1538099"/>
          <a:ext cx="1986943" cy="19871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MS Reference Sans Serif" panose="020B0604030504040204" pitchFamily="34" charset="0"/>
            </a:rPr>
            <a:t>2.Fortalecer capacidades institucionales de los organismos responsables del Sector Artesanal en la región.</a:t>
          </a:r>
          <a:endParaRPr lang="es-CO" sz="1100" kern="1200" dirty="0">
            <a:latin typeface="MS Reference Sans Serif" panose="020B0604030504040204" pitchFamily="34" charset="0"/>
          </a:endParaRPr>
        </a:p>
      </dsp:txBody>
      <dsp:txXfrm>
        <a:off x="3357300" y="1829116"/>
        <a:ext cx="1404981" cy="1405152"/>
      </dsp:txXfrm>
    </dsp:sp>
    <dsp:sp modelId="{52FD6623-AABC-4CC4-9F95-C7F7A49F89C1}">
      <dsp:nvSpPr>
        <dsp:cNvPr id="0" name=""/>
        <dsp:cNvSpPr/>
      </dsp:nvSpPr>
      <dsp:spPr>
        <a:xfrm>
          <a:off x="1591697" y="112304"/>
          <a:ext cx="1986943" cy="19871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MS Reference Sans Serif" panose="020B0604030504040204" pitchFamily="34" charset="0"/>
            </a:rPr>
            <a:t>1.Contribuir a la formulación de políticas de promoción de las artesanías iberoamericanas</a:t>
          </a:r>
          <a:endParaRPr lang="es-CO" sz="1100" kern="1200" dirty="0">
            <a:latin typeface="MS Reference Sans Serif" panose="020B0604030504040204" pitchFamily="34" charset="0"/>
          </a:endParaRPr>
        </a:p>
      </dsp:txBody>
      <dsp:txXfrm>
        <a:off x="1882678" y="403321"/>
        <a:ext cx="1404981" cy="1405152"/>
      </dsp:txXfrm>
    </dsp:sp>
    <dsp:sp modelId="{366876D2-89C1-4B89-B681-7573ECA60782}">
      <dsp:nvSpPr>
        <dsp:cNvPr id="0" name=""/>
        <dsp:cNvSpPr/>
      </dsp:nvSpPr>
      <dsp:spPr>
        <a:xfrm>
          <a:off x="1574384" y="2827664"/>
          <a:ext cx="1986943" cy="19871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>
              <a:latin typeface="MS Reference Sans Serif" panose="020B0604030504040204" pitchFamily="34" charset="0"/>
            </a:rPr>
            <a:t>3. Facilitar el acceso a Información relativa al sector a través de la gestión del conocimiento</a:t>
          </a:r>
          <a:endParaRPr lang="es-CO" sz="1100" kern="1200" dirty="0">
            <a:latin typeface="MS Reference Sans Serif" panose="020B0604030504040204" pitchFamily="34" charset="0"/>
          </a:endParaRPr>
        </a:p>
      </dsp:txBody>
      <dsp:txXfrm>
        <a:off x="1865365" y="3118681"/>
        <a:ext cx="1404981" cy="1405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C8BCF-C00E-4763-8BB7-D2F7C5F7E332}">
      <dsp:nvSpPr>
        <dsp:cNvPr id="0" name=""/>
        <dsp:cNvSpPr/>
      </dsp:nvSpPr>
      <dsp:spPr>
        <a:xfrm>
          <a:off x="1365" y="450330"/>
          <a:ext cx="5982227" cy="8237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>
              <a:latin typeface="MS Reference Sans Serif" panose="020B0604030504040204" pitchFamily="34" charset="0"/>
            </a:rPr>
            <a:t>Taller Regional sobre Desarrollo de la PYMES de Artesanías – Barranquilla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MS Reference Sans Serif" panose="020B0604030504040204" pitchFamily="34" charset="0"/>
            </a:rPr>
            <a:t>29-30 de julio de 2013</a:t>
          </a:r>
          <a:endParaRPr lang="es-CO" sz="1400" kern="1200" dirty="0">
            <a:latin typeface="MS Reference Sans Serif" panose="020B0604030504040204" pitchFamily="34" charset="0"/>
          </a:endParaRPr>
        </a:p>
      </dsp:txBody>
      <dsp:txXfrm>
        <a:off x="413241" y="450330"/>
        <a:ext cx="5158476" cy="823751"/>
      </dsp:txXfrm>
    </dsp:sp>
    <dsp:sp modelId="{46790917-5CDE-4272-B718-B49543E81184}">
      <dsp:nvSpPr>
        <dsp:cNvPr id="0" name=""/>
        <dsp:cNvSpPr/>
      </dsp:nvSpPr>
      <dsp:spPr>
        <a:xfrm>
          <a:off x="1365" y="1389407"/>
          <a:ext cx="6009782" cy="8237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latin typeface="MS Reference Sans Serif" panose="020B0604030504040204" pitchFamily="34" charset="0"/>
            </a:rPr>
            <a:t>III Seminario Iberoamericano Perspectivas en Propiedad Intelectual y Artesanías – Bogotá </a:t>
          </a:r>
          <a:r>
            <a:rPr lang="es-CO" sz="1400" kern="1200" dirty="0" smtClean="0">
              <a:latin typeface="MS Reference Sans Serif" panose="020B0604030504040204" pitchFamily="34" charset="0"/>
            </a:rPr>
            <a:t>11-12 de diciembre de 2013</a:t>
          </a:r>
          <a:endParaRPr lang="es-CO" sz="1800" kern="1200" dirty="0">
            <a:latin typeface="MS Reference Sans Serif" panose="020B0604030504040204" pitchFamily="34" charset="0"/>
          </a:endParaRPr>
        </a:p>
      </dsp:txBody>
      <dsp:txXfrm>
        <a:off x="413241" y="1389407"/>
        <a:ext cx="5186031" cy="823751"/>
      </dsp:txXfrm>
    </dsp:sp>
    <dsp:sp modelId="{3179AD0D-2965-4408-A86E-9730E70665E9}">
      <dsp:nvSpPr>
        <dsp:cNvPr id="0" name=""/>
        <dsp:cNvSpPr/>
      </dsp:nvSpPr>
      <dsp:spPr>
        <a:xfrm>
          <a:off x="1365" y="2328484"/>
          <a:ext cx="5963075" cy="8237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>
              <a:latin typeface="MS Reference Sans Serif" panose="020B0604030504040204" pitchFamily="34" charset="0"/>
            </a:rPr>
            <a:t>Encuentro Iberoamericano sobre Oficios  Artesanales en la ciudad de Popayán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MS Reference Sans Serif" panose="020B0604030504040204" pitchFamily="34" charset="0"/>
            </a:rPr>
            <a:t>31 de octubre-1 de noviembre de 2013</a:t>
          </a:r>
          <a:endParaRPr lang="es-CO" sz="1400" kern="1200" dirty="0">
            <a:latin typeface="MS Reference Sans Serif" panose="020B0604030504040204" pitchFamily="34" charset="0"/>
          </a:endParaRPr>
        </a:p>
      </dsp:txBody>
      <dsp:txXfrm>
        <a:off x="413241" y="2328484"/>
        <a:ext cx="5139324" cy="823751"/>
      </dsp:txXfrm>
    </dsp:sp>
    <dsp:sp modelId="{4298E0EA-3451-409E-B544-EB09C027D441}">
      <dsp:nvSpPr>
        <dsp:cNvPr id="0" name=""/>
        <dsp:cNvSpPr/>
      </dsp:nvSpPr>
      <dsp:spPr>
        <a:xfrm>
          <a:off x="1365" y="3267560"/>
          <a:ext cx="6109744" cy="8237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>
              <a:latin typeface="MS Reference Sans Serif" panose="020B0604030504040204" pitchFamily="34" charset="0"/>
            </a:rPr>
            <a:t>Seminario de Políticas Publicas para el Sector Artesanal Iberoamericano – México D.F. </a:t>
          </a:r>
          <a:r>
            <a:rPr lang="es-CO" sz="1600" kern="1200" dirty="0" smtClean="0">
              <a:latin typeface="MS Reference Sans Serif" panose="020B0604030504040204" pitchFamily="34" charset="0"/>
            </a:rPr>
            <a:t>25,26 y 27 de Noviembre de 2014</a:t>
          </a:r>
          <a:endParaRPr lang="es-CO" sz="1900" kern="1200" dirty="0">
            <a:latin typeface="MS Reference Sans Serif" panose="020B0604030504040204" pitchFamily="34" charset="0"/>
          </a:endParaRPr>
        </a:p>
      </dsp:txBody>
      <dsp:txXfrm>
        <a:off x="413241" y="3267560"/>
        <a:ext cx="5285993" cy="823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E27AD-E946-49F0-B571-160BEED6A6A8}">
      <dsp:nvSpPr>
        <dsp:cNvPr id="0" name=""/>
        <dsp:cNvSpPr/>
      </dsp:nvSpPr>
      <dsp:spPr>
        <a:xfrm>
          <a:off x="50443" y="2422"/>
          <a:ext cx="3927804" cy="27133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>
              <a:latin typeface="MS Reference Sans Serif" panose="020B0604030504040204" pitchFamily="34" charset="0"/>
            </a:rPr>
            <a:t>Consultoría: Estado del arte de los sistemas de registro y análisis de información cuantitativa y cualitativa sobre la actividad artesanal en Iberoamérica.</a:t>
          </a:r>
          <a:endParaRPr lang="es-CO" sz="2200" kern="1200" dirty="0">
            <a:latin typeface="MS Reference Sans Serif" panose="020B0604030504040204" pitchFamily="34" charset="0"/>
          </a:endParaRPr>
        </a:p>
      </dsp:txBody>
      <dsp:txXfrm>
        <a:off x="182897" y="134876"/>
        <a:ext cx="3662896" cy="2448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933D9-4A3A-4AF0-BF97-A9C0ED169504}">
      <dsp:nvSpPr>
        <dsp:cNvPr id="0" name=""/>
        <dsp:cNvSpPr/>
      </dsp:nvSpPr>
      <dsp:spPr>
        <a:xfrm>
          <a:off x="0" y="370646"/>
          <a:ext cx="4799853" cy="23955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>
              <a:latin typeface="MS Reference Sans Serif" panose="020B0604030504040204" pitchFamily="34" charset="0"/>
            </a:rPr>
            <a:t>Exhibición y venta de artesanías Iberoamericanas en el pabellón internacional de Expoartesanías 2014</a:t>
          </a:r>
          <a:endParaRPr lang="es-CO" sz="2800" kern="1200" dirty="0">
            <a:latin typeface="MS Reference Sans Serif" panose="020B0604030504040204" pitchFamily="34" charset="0"/>
          </a:endParaRPr>
        </a:p>
      </dsp:txBody>
      <dsp:txXfrm>
        <a:off x="116942" y="487588"/>
        <a:ext cx="4565969" cy="2161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5455"/>
          </a:xfrm>
          <a:prstGeom prst="rect">
            <a:avLst/>
          </a:prstGeom>
        </p:spPr>
        <p:txBody>
          <a:bodyPr vert="horz" lIns="109170" tIns="54585" rIns="109170" bIns="54585" rtlCol="0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217" y="1"/>
            <a:ext cx="3056414" cy="465455"/>
          </a:xfrm>
          <a:prstGeom prst="rect">
            <a:avLst/>
          </a:prstGeom>
        </p:spPr>
        <p:txBody>
          <a:bodyPr vert="horz" lIns="109170" tIns="54585" rIns="109170" bIns="54585" rtlCol="0"/>
          <a:lstStyle>
            <a:lvl1pPr algn="r">
              <a:defRPr sz="1400"/>
            </a:lvl1pPr>
          </a:lstStyle>
          <a:p>
            <a:fld id="{763F35A8-2E3C-4AB3-8159-733DE190CE0A}" type="datetimeFigureOut">
              <a:rPr lang="es-CO" smtClean="0"/>
              <a:t>11/05/2015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109170" tIns="54585" rIns="109170" bIns="54585" rtlCol="0" anchor="b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109170" tIns="54585" rIns="109170" bIns="54585" rtlCol="0" anchor="b"/>
          <a:lstStyle>
            <a:lvl1pPr algn="r">
              <a:defRPr sz="1400"/>
            </a:lvl1pPr>
          </a:lstStyle>
          <a:p>
            <a:fld id="{9BE56171-C990-46C0-A800-7010C35975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577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33DF-02BF-4A40-8AD3-C9AADEAD8919}" type="datetimeFigureOut">
              <a:rPr lang="es-CO" smtClean="0"/>
              <a:pPr/>
              <a:t>11/05/2015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9E2F-1CB6-440A-8EE9-23268A3DA7C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373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33DF-02BF-4A40-8AD3-C9AADEAD8919}" type="datetimeFigureOut">
              <a:rPr lang="es-CO" smtClean="0"/>
              <a:pPr/>
              <a:t>11/05/2015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9E2F-1CB6-440A-8EE9-23268A3DA7C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766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33DF-02BF-4A40-8AD3-C9AADEAD8919}" type="datetimeFigureOut">
              <a:rPr lang="es-CO" smtClean="0"/>
              <a:pPr/>
              <a:t>11/05/2015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9E2F-1CB6-440A-8EE9-23268A3DA7C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000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33DF-02BF-4A40-8AD3-C9AADEAD8919}" type="datetimeFigureOut">
              <a:rPr lang="es-CO" smtClean="0"/>
              <a:pPr/>
              <a:t>11/05/2015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9E2F-1CB6-440A-8EE9-23268A3DA7C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736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33DF-02BF-4A40-8AD3-C9AADEAD8919}" type="datetimeFigureOut">
              <a:rPr lang="es-CO" smtClean="0"/>
              <a:pPr/>
              <a:t>11/05/2015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9E2F-1CB6-440A-8EE9-23268A3DA7C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271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33DF-02BF-4A40-8AD3-C9AADEAD8919}" type="datetimeFigureOut">
              <a:rPr lang="es-CO" smtClean="0"/>
              <a:pPr/>
              <a:t>11/05/2015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9E2F-1CB6-440A-8EE9-23268A3DA7C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498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33DF-02BF-4A40-8AD3-C9AADEAD8919}" type="datetimeFigureOut">
              <a:rPr lang="es-CO" smtClean="0"/>
              <a:pPr/>
              <a:t>11/05/2015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9E2F-1CB6-440A-8EE9-23268A3DA7C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83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33DF-02BF-4A40-8AD3-C9AADEAD8919}" type="datetimeFigureOut">
              <a:rPr lang="es-CO" smtClean="0"/>
              <a:pPr/>
              <a:t>11/05/2015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9E2F-1CB6-440A-8EE9-23268A3DA7C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63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33DF-02BF-4A40-8AD3-C9AADEAD8919}" type="datetimeFigureOut">
              <a:rPr lang="es-CO" smtClean="0"/>
              <a:pPr/>
              <a:t>11/05/2015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9E2F-1CB6-440A-8EE9-23268A3DA7C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496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33DF-02BF-4A40-8AD3-C9AADEAD8919}" type="datetimeFigureOut">
              <a:rPr lang="es-CO" smtClean="0"/>
              <a:pPr/>
              <a:t>11/05/2015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9E2F-1CB6-440A-8EE9-23268A3DA7C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323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33DF-02BF-4A40-8AD3-C9AADEAD8919}" type="datetimeFigureOut">
              <a:rPr lang="es-CO" smtClean="0"/>
              <a:pPr/>
              <a:t>11/05/2015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9E2F-1CB6-440A-8EE9-23268A3DA7C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12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233DF-02BF-4A40-8AD3-C9AADEAD8919}" type="datetimeFigureOut">
              <a:rPr lang="es-CO" smtClean="0"/>
              <a:pPr/>
              <a:t>11/05/2015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69E2F-1CB6-440A-8EE9-23268A3DA7C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594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61" y="688147"/>
            <a:ext cx="7848878" cy="419600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86" y="5205907"/>
            <a:ext cx="1294970" cy="4370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47" y="5195860"/>
            <a:ext cx="943408" cy="4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96744" y="218165"/>
            <a:ext cx="11093224" cy="791715"/>
          </a:xfrm>
          <a:solidFill>
            <a:srgbClr val="CCECFF"/>
          </a:solidFill>
        </p:spPr>
        <p:txBody>
          <a:bodyPr>
            <a:normAutofit fontScale="90000"/>
          </a:bodyPr>
          <a:lstStyle/>
          <a:p>
            <a:pPr algn="ctr"/>
            <a:r>
              <a:rPr lang="es-CO" sz="48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Países Miembros – Año de adhesión</a:t>
            </a:r>
            <a:endParaRPr lang="es-CO" sz="48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05338123"/>
              </p:ext>
            </p:extLst>
          </p:nvPr>
        </p:nvGraphicFramePr>
        <p:xfrm>
          <a:off x="1979356" y="2789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Cooperacion.Cinco\Desktop\banderas iberartesanía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69" y="3837772"/>
            <a:ext cx="5663765" cy="7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6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2641" y="295283"/>
            <a:ext cx="11093224" cy="791715"/>
          </a:xfrm>
          <a:solidFill>
            <a:srgbClr val="CCECFF"/>
          </a:solidFill>
        </p:spPr>
        <p:txBody>
          <a:bodyPr>
            <a:normAutofit/>
          </a:bodyPr>
          <a:lstStyle/>
          <a:p>
            <a:pPr algn="ctr"/>
            <a:r>
              <a:rPr lang="es-CO" sz="48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Objetivos</a:t>
            </a:r>
            <a:endParaRPr lang="es-CO" sz="48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607849" y="1196947"/>
            <a:ext cx="6118502" cy="1442076"/>
          </a:xfrm>
        </p:spPr>
        <p:txBody>
          <a:bodyPr/>
          <a:lstStyle/>
          <a:p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MS Reference Sans Serif" panose="020B0604030504040204" pitchFamily="34" charset="0"/>
              </a:rPr>
              <a:t>Contribuir a la  elaboración de  políticas públicas de promoción de las artesanías iberoamericanas y la mejora de competitividad de las empresas artesanas</a:t>
            </a:r>
          </a:p>
          <a:p>
            <a:endParaRPr lang="es-CO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193784" y="2622015"/>
            <a:ext cx="3521435" cy="1233889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Grupos destinatarios:</a:t>
            </a:r>
            <a:endParaRPr lang="es-CO" sz="36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991519" y="3307108"/>
            <a:ext cx="5754826" cy="3358097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>
                <a:latin typeface="MS Reference Sans Serif" panose="020B0604030504040204" pitchFamily="34" charset="0"/>
              </a:rPr>
              <a:t>Artesanos iberoamericanos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>
                <a:latin typeface="MS Reference Sans Serif" panose="020B0604030504040204" pitchFamily="34" charset="0"/>
              </a:rPr>
              <a:t>Empresas y talleres artesanales y otras relacionadas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1" dirty="0">
                <a:latin typeface="MS Reference Sans Serif" panose="020B0604030504040204" pitchFamily="34" charset="0"/>
              </a:rPr>
              <a:t>Instituciones públicas y de gobierno competentes en materia de artesanías.</a:t>
            </a: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495286660"/>
              </p:ext>
            </p:extLst>
          </p:nvPr>
        </p:nvGraphicFramePr>
        <p:xfrm>
          <a:off x="6837994" y="1347628"/>
          <a:ext cx="5053263" cy="481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127914" y="1787419"/>
            <a:ext cx="127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  <a:latin typeface="MS Reference Sans Serif" panose="020B0604030504040204" pitchFamily="34" charset="0"/>
              </a:rPr>
              <a:t>Líneas de acción:</a:t>
            </a:r>
          </a:p>
        </p:txBody>
      </p:sp>
    </p:spTree>
    <p:extLst>
      <p:ext uri="{BB962C8B-B14F-4D97-AF65-F5344CB8AC3E}">
        <p14:creationId xmlns:p14="http://schemas.microsoft.com/office/powerpoint/2010/main" val="28442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199" y="349017"/>
            <a:ext cx="10118559" cy="1414456"/>
          </a:xfrm>
          <a:solidFill>
            <a:srgbClr val="CCECFF"/>
          </a:solidFill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Eventos Académicos de Iberartesanías</a:t>
            </a:r>
            <a:endParaRPr lang="es-CO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826501365"/>
              </p:ext>
            </p:extLst>
          </p:nvPr>
        </p:nvGraphicFramePr>
        <p:xfrm>
          <a:off x="806117" y="1837123"/>
          <a:ext cx="6112475" cy="454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Cooperacion.Cinco\Desktop\Fotos de todo\Captura 458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2" y="1993982"/>
            <a:ext cx="3415964" cy="214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829" y="4267201"/>
            <a:ext cx="4795287" cy="201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3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3712" y="464277"/>
            <a:ext cx="10515600" cy="1325563"/>
          </a:xfrm>
          <a:solidFill>
            <a:srgbClr val="CCECFF"/>
          </a:solidFill>
        </p:spPr>
        <p:txBody>
          <a:bodyPr>
            <a:norm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Observatorio Iberoamericano de la Artesanía</a:t>
            </a:r>
            <a:endParaRPr lang="es-CO" sz="40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923265"/>
              </p:ext>
            </p:extLst>
          </p:nvPr>
        </p:nvGraphicFramePr>
        <p:xfrm>
          <a:off x="675530" y="3751145"/>
          <a:ext cx="4579515" cy="271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4902506" y="1872868"/>
            <a:ext cx="62355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s-CO" sz="1200" dirty="0" smtClean="0"/>
              <a:t>Entidad </a:t>
            </a:r>
            <a:r>
              <a:rPr lang="es-CO" sz="1200" dirty="0"/>
              <a:t>o entidades del orden nacional (o federal) encargada(s) de realizar el censo, registro o estimación de la población vinculada a la actividad artesanal.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200" dirty="0" smtClean="0"/>
              <a:t>Entidades </a:t>
            </a:r>
            <a:r>
              <a:rPr lang="es-CO" sz="1200" dirty="0"/>
              <a:t>del orden </a:t>
            </a:r>
            <a:r>
              <a:rPr lang="es-CO" sz="1200" dirty="0" err="1"/>
              <a:t>subnacional</a:t>
            </a:r>
            <a:r>
              <a:rPr lang="es-CO" sz="1200" dirty="0"/>
              <a:t> (estatal) que realizan registro o estimación de la población vinculada a la actividad artesanal.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200" dirty="0" smtClean="0"/>
              <a:t>Remitir </a:t>
            </a:r>
            <a:r>
              <a:rPr lang="es-CO" sz="1200" dirty="0"/>
              <a:t>la norma de orden constitucional o legal que da soporte a la función de registro y seguimiento de la actividad artesanal.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200" dirty="0" smtClean="0"/>
              <a:t>Definición </a:t>
            </a:r>
            <a:r>
              <a:rPr lang="es-CO" sz="1200" dirty="0"/>
              <a:t>y clasificación de las artesanías en su país.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200" dirty="0" smtClean="0"/>
              <a:t>Remitir </a:t>
            </a:r>
            <a:r>
              <a:rPr lang="es-CO" sz="1200" dirty="0"/>
              <a:t>el formulario de censo o de registro de la información sobre la población de artesanos, la actividad artesanal y la documentación explicativa complementaria.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200" dirty="0" smtClean="0"/>
              <a:t>Enviar </a:t>
            </a:r>
            <a:r>
              <a:rPr lang="es-CO" sz="1200" dirty="0"/>
              <a:t>el listado de oficios, disciplinas o técnicas que se reconocen como artesanales en el país y su definición conceptual.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200" dirty="0" smtClean="0"/>
              <a:t>Explicar </a:t>
            </a:r>
            <a:r>
              <a:rPr lang="es-CO" sz="1200" dirty="0"/>
              <a:t>la periodicidad del censo o registro.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200" dirty="0" smtClean="0"/>
              <a:t>Explicar </a:t>
            </a:r>
            <a:r>
              <a:rPr lang="es-CO" sz="1200" dirty="0"/>
              <a:t>el objeto del censo o registro.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200" dirty="0" smtClean="0"/>
              <a:t>Explicar </a:t>
            </a:r>
            <a:r>
              <a:rPr lang="es-CO" sz="1200" dirty="0"/>
              <a:t>si la información censal obtenida es de uso público o restringido.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200" dirty="0" smtClean="0"/>
              <a:t>En </a:t>
            </a:r>
            <a:r>
              <a:rPr lang="es-CO" sz="1200" dirty="0"/>
              <a:t>caso de registro voluntario del artesano(a) explicar si existe método de validación y su modus operandi.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200" dirty="0" smtClean="0"/>
              <a:t>Informar </a:t>
            </a:r>
            <a:r>
              <a:rPr lang="es-CO" sz="1200" dirty="0"/>
              <a:t>si existen entidades del orden privado, académico, empresarial o solidario, que realicen levantamientos de información y análisis de la actividad artesanal. Incluir forma de acceso a la información referida.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200" dirty="0" smtClean="0"/>
              <a:t>Reseñar </a:t>
            </a:r>
            <a:r>
              <a:rPr lang="es-CO" sz="1200" dirty="0"/>
              <a:t>los programas, proyectos y acciones adelantadas por entidades públicas o privadas relacionadas con el registro, análisis y caracterización de la actividad artesanal. Incluir modo de acceso a tal información, de ser posible.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CO" sz="1200" dirty="0" smtClean="0"/>
              <a:t>Informar </a:t>
            </a:r>
            <a:r>
              <a:rPr lang="es-CO" sz="1200" dirty="0"/>
              <a:t>si en el país se adelanta el levantamiento de Cuenta Satélite de Cultura -CSC, estado del arte y nivel de inclusión de las actividades artesanales en dicha Cuenta. Incluir fuente de acceso a los avances de la CSC.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1244906" y="2236424"/>
            <a:ext cx="3073706" cy="991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Formulario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18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3712" y="464277"/>
            <a:ext cx="10515600" cy="1325563"/>
          </a:xfrm>
          <a:solidFill>
            <a:srgbClr val="CCECFF"/>
          </a:solidFill>
        </p:spPr>
        <p:txBody>
          <a:bodyPr>
            <a:norm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Expoartesanías 2014</a:t>
            </a:r>
            <a:endParaRPr lang="es-CO" sz="40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279270"/>
              </p:ext>
            </p:extLst>
          </p:nvPr>
        </p:nvGraphicFramePr>
        <p:xfrm>
          <a:off x="1072138" y="1591838"/>
          <a:ext cx="4799853" cy="3393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Cooperacion.Cinco\Desktop\IMG_21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12" y="2225454"/>
            <a:ext cx="2518997" cy="188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operacion.Cinco\Desktop\IMG_21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47" y="3780267"/>
            <a:ext cx="1620253" cy="2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17" y="4296577"/>
            <a:ext cx="2922714" cy="164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67" y="1868449"/>
            <a:ext cx="2986087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86429" y="4674239"/>
            <a:ext cx="397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Beneficiarios: Mamerto Sánchez  de Perú y María </a:t>
            </a:r>
            <a:r>
              <a:rPr lang="es-CO" dirty="0" err="1" smtClean="0">
                <a:solidFill>
                  <a:schemeClr val="bg1">
                    <a:lumMod val="50000"/>
                  </a:schemeClr>
                </a:solidFill>
              </a:rPr>
              <a:t>Pagani</a:t>
            </a:r>
            <a:r>
              <a:rPr lang="es-CO" dirty="0" smtClean="0">
                <a:solidFill>
                  <a:schemeClr val="bg1">
                    <a:lumMod val="50000"/>
                  </a:schemeClr>
                </a:solidFill>
              </a:rPr>
              <a:t> de Uruguay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70293" y="516921"/>
            <a:ext cx="6015211" cy="1325563"/>
          </a:xfrm>
          <a:solidFill>
            <a:srgbClr val="CCECFF"/>
          </a:solidFill>
        </p:spPr>
        <p:txBody>
          <a:bodyPr>
            <a:noAutofit/>
          </a:bodyPr>
          <a:lstStyle/>
          <a:p>
            <a:r>
              <a:rPr lang="es-CO" sz="4800" b="1" dirty="0">
                <a:solidFill>
                  <a:schemeClr val="bg1"/>
                </a:solidFill>
                <a:latin typeface="MS Reference Sans Serif" panose="020B0604030504040204" pitchFamily="34" charset="0"/>
              </a:rPr>
              <a:t>Pagina Web de </a:t>
            </a:r>
            <a:r>
              <a:rPr lang="es-CO" sz="4800" b="1" dirty="0" smtClean="0">
                <a:solidFill>
                  <a:schemeClr val="bg1"/>
                </a:solidFill>
                <a:latin typeface="MS Reference Sans Serif" panose="020B0604030504040204" pitchFamily="34" charset="0"/>
              </a:rPr>
              <a:t>Iberartesanías</a:t>
            </a:r>
            <a:endParaRPr lang="es-CO" sz="4800" b="1" dirty="0">
              <a:solidFill>
                <a:schemeClr val="bg1"/>
              </a:solidFill>
              <a:latin typeface="MS Reference Sans Serif" panose="020B0604030504040204" pitchFamily="34" charset="0"/>
            </a:endParaRPr>
          </a:p>
        </p:txBody>
      </p:sp>
      <p:pic>
        <p:nvPicPr>
          <p:cNvPr id="5122" name="Picture 2" descr="C:\Users\Cooperacion.Cinco\Desktop\Captura web iberatresanias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8" y="41730"/>
            <a:ext cx="5045382" cy="36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ooperacion.Cinco\Desktop\Captura p web iberartesanias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06" y="3676288"/>
            <a:ext cx="5045384" cy="29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62" y="3132901"/>
            <a:ext cx="774436" cy="6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505022" y="3328139"/>
            <a:ext cx="315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schemeClr val="bg1">
                    <a:lumMod val="50000"/>
                  </a:schemeClr>
                </a:solidFill>
                <a:latin typeface="MS Reference Sans Serif" panose="020B0604030504040204" pitchFamily="34" charset="0"/>
              </a:rPr>
              <a:t>Fan page : </a:t>
            </a:r>
            <a:r>
              <a:rPr lang="es-CO" sz="2000" dirty="0" err="1" smtClean="0">
                <a:solidFill>
                  <a:schemeClr val="bg1">
                    <a:lumMod val="50000"/>
                  </a:schemeClr>
                </a:solidFill>
                <a:latin typeface="MS Reference Sans Serif" panose="020B0604030504040204" pitchFamily="34" charset="0"/>
              </a:rPr>
              <a:t>Iberartesanías</a:t>
            </a:r>
            <a:endParaRPr lang="es-CO" sz="2000" dirty="0">
              <a:solidFill>
                <a:schemeClr val="bg1">
                  <a:lumMod val="50000"/>
                </a:schemeClr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339769" y="4651997"/>
            <a:ext cx="2451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MS Reference Sans Serif" panose="020B0604030504040204" pitchFamily="34" charset="0"/>
              </a:rPr>
              <a:t>@</a:t>
            </a:r>
            <a:r>
              <a:rPr lang="es-CO" sz="2000" dirty="0" err="1">
                <a:solidFill>
                  <a:schemeClr val="bg1">
                    <a:lumMod val="50000"/>
                  </a:schemeClr>
                </a:solidFill>
                <a:latin typeface="MS Reference Sans Serif" panose="020B0604030504040204" pitchFamily="34" charset="0"/>
              </a:rPr>
              <a:t>Iberartesanias</a:t>
            </a:r>
            <a:r>
              <a:rPr lang="es-CO" sz="2000" dirty="0">
                <a:latin typeface="MS Reference Sans Serif" panose="020B0604030504040204" pitchFamily="34" charset="0"/>
              </a:rPr>
              <a:t>_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60" y="4381269"/>
            <a:ext cx="924441" cy="90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235547" y="2084983"/>
            <a:ext cx="5684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bg1">
                    <a:lumMod val="50000"/>
                  </a:schemeClr>
                </a:solidFill>
                <a:latin typeface="MS Reference Sans Serif" panose="020B0604030504040204" pitchFamily="34" charset="0"/>
              </a:rPr>
              <a:t>iberartesanias.org</a:t>
            </a:r>
          </a:p>
        </p:txBody>
      </p:sp>
    </p:spTree>
    <p:extLst>
      <p:ext uri="{BB962C8B-B14F-4D97-AF65-F5344CB8AC3E}">
        <p14:creationId xmlns:p14="http://schemas.microsoft.com/office/powerpoint/2010/main" val="32444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18" y="507019"/>
            <a:ext cx="5800164" cy="310076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57" y="3905683"/>
            <a:ext cx="61436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4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3135</TotalTime>
  <Words>553</Words>
  <Application>Microsoft Office PowerPoint</Application>
  <PresentationFormat>Personalizado</PresentationFormat>
  <Paragraphs>53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Países Miembros – Año de adhesión</vt:lpstr>
      <vt:lpstr>Objetivos</vt:lpstr>
      <vt:lpstr>Eventos Académicos de Iberartesanías</vt:lpstr>
      <vt:lpstr>Observatorio Iberoamericano de la Artesanía</vt:lpstr>
      <vt:lpstr>Expoartesanías 2014</vt:lpstr>
      <vt:lpstr>Pagina Web de Iberartesanías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IBERARTESANÍAS</dc:title>
  <dc:creator>Gustavo</dc:creator>
  <cp:lastModifiedBy>Cooperacion Cinco</cp:lastModifiedBy>
  <cp:revision>144</cp:revision>
  <cp:lastPrinted>2015-05-11T22:43:36Z</cp:lastPrinted>
  <dcterms:created xsi:type="dcterms:W3CDTF">2014-10-23T02:15:52Z</dcterms:created>
  <dcterms:modified xsi:type="dcterms:W3CDTF">2015-05-11T23:07:27Z</dcterms:modified>
</cp:coreProperties>
</file>