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134.xml" ContentType="application/vnd.openxmlformats-officedocument.presentationml.slide+xml"/>
  <Override PartName="/ppt/slides/slide88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7.xml" ContentType="application/vnd.openxmlformats-officedocument.presentationml.slide+xml"/>
  <Override PartName="/ppt/slides/slide96.xml" ContentType="application/vnd.openxmlformats-officedocument.presentationml.slide+xml"/>
  <Override PartName="/ppt/slides/slide95.xml" ContentType="application/vnd.openxmlformats-officedocument.presentationml.slide+xml"/>
  <Override PartName="/ppt/slides/slide94.xml" ContentType="application/vnd.openxmlformats-officedocument.presentationml.slide+xml"/>
  <Override PartName="/ppt/slides/slide93.xml" ContentType="application/vnd.openxmlformats-officedocument.presentationml.slide+xml"/>
  <Override PartName="/ppt/slides/slide9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24.xml" ContentType="application/vnd.openxmlformats-officedocument.presentationml.slide+xml"/>
  <Override PartName="/ppt/slides/slide123.xml" ContentType="application/vnd.openxmlformats-officedocument.presentationml.slide+xml"/>
  <Override PartName="/ppt/slides/slide122.xml" ContentType="application/vnd.openxmlformats-officedocument.presentationml.slide+xml"/>
  <Override PartName="/ppt/slides/slide121.xml" ContentType="application/vnd.openxmlformats-officedocument.presentationml.slide+xml"/>
  <Override PartName="/ppt/slides/slide120.xml" ContentType="application/vnd.openxmlformats-officedocument.presentationml.slide+xml"/>
  <Override PartName="/ppt/slides/slide119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33.xml" ContentType="application/vnd.openxmlformats-officedocument.presentationml.slide+xml"/>
  <Override PartName="/ppt/slides/slide132.xml" ContentType="application/vnd.openxmlformats-officedocument.presentationml.slide+xml"/>
  <Override PartName="/ppt/slides/slide131.xml" ContentType="application/vnd.openxmlformats-officedocument.presentationml.slide+xml"/>
  <Override PartName="/ppt/slides/slide130.xml" ContentType="application/vnd.openxmlformats-officedocument.presentationml.slide+xml"/>
  <Override PartName="/ppt/slides/slide129.xml" ContentType="application/vnd.openxmlformats-officedocument.presentationml.slide+xml"/>
  <Override PartName="/ppt/slides/slide128.xml" ContentType="application/vnd.openxmlformats-officedocument.presentationml.slide+xml"/>
  <Override PartName="/ppt/slides/slide118.xml" ContentType="application/vnd.openxmlformats-officedocument.presentationml.slide+xml"/>
  <Override PartName="/ppt/slides/slide117.xml" ContentType="application/vnd.openxmlformats-officedocument.presentationml.slide+xml"/>
  <Override PartName="/ppt/slides/slide116.xml" ContentType="application/vnd.openxmlformats-officedocument.presentationml.slide+xml"/>
  <Override PartName="/ppt/slides/slide106.xml" ContentType="application/vnd.openxmlformats-officedocument.presentationml.slide+xml"/>
  <Override PartName="/ppt/slides/slide105.xml" ContentType="application/vnd.openxmlformats-officedocument.presentationml.slide+xml"/>
  <Override PartName="/ppt/slides/slide104.xml" ContentType="application/vnd.openxmlformats-officedocument.presentationml.slide+xml"/>
  <Override PartName="/ppt/slides/slide103.xml" ContentType="application/vnd.openxmlformats-officedocument.presentationml.slide+xml"/>
  <Override PartName="/ppt/slides/slide102.xml" ContentType="application/vnd.openxmlformats-officedocument.presentationml.slide+xml"/>
  <Override PartName="/ppt/slides/slide101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5.xml" ContentType="application/vnd.openxmlformats-officedocument.presentationml.slide+xml"/>
  <Override PartName="/ppt/slides/slide114.xml" ContentType="application/vnd.openxmlformats-officedocument.presentationml.slide+xml"/>
  <Override PartName="/ppt/slides/slide113.xml" ContentType="application/vnd.openxmlformats-officedocument.presentationml.slide+xml"/>
  <Override PartName="/ppt/slides/slide112.xml" ContentType="application/vnd.openxmlformats-officedocument.presentationml.slide+xml"/>
  <Override PartName="/ppt/slides/slide111.xml" ContentType="application/vnd.openxmlformats-officedocument.presentationml.slide+xml"/>
  <Override PartName="/ppt/slides/slide110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39.xml" ContentType="application/vnd.openxmlformats-officedocument.presentationml.slide+xml"/>
  <Override PartName="/ppt/slides/slide138.xml" ContentType="application/vnd.openxmlformats-officedocument.presentationml.slide+xml"/>
  <Override PartName="/ppt/slides/slide13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36.xml" ContentType="application/vnd.openxmlformats-officedocument.presentationml.slide+xml"/>
  <Override PartName="/ppt/slides/slide135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26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media/image136.jpg" ContentType="image/jpeg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</p:sldIdLst>
  <p:sldSz cx="12192000" cy="10699750"/>
  <p:notesSz cx="12192000" cy="1069975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207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customXml" Target="../customXml/item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customXml" Target="../customXml/item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157222"/>
            <a:ext cx="9144000" cy="14698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-299759" y="2531618"/>
            <a:ext cx="8371918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400" y="925062"/>
            <a:ext cx="6577836" cy="593293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77429" y="992378"/>
            <a:ext cx="667956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98955" y="2690875"/>
            <a:ext cx="4174489" cy="2549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12508" y="9482721"/>
            <a:ext cx="204470" cy="166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0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866" y="228600"/>
            <a:ext cx="1556385" cy="9226550"/>
          </a:xfrm>
          <a:custGeom>
            <a:avLst/>
            <a:gdLst/>
            <a:ahLst/>
            <a:cxnLst/>
            <a:rect l="l" t="t" r="r" b="b"/>
            <a:pathLst>
              <a:path w="1556385" h="9226550">
                <a:moveTo>
                  <a:pt x="1556004" y="0"/>
                </a:moveTo>
                <a:lnTo>
                  <a:pt x="0" y="0"/>
                </a:lnTo>
                <a:lnTo>
                  <a:pt x="0" y="9226296"/>
                </a:lnTo>
                <a:lnTo>
                  <a:pt x="1556004" y="9226296"/>
                </a:lnTo>
                <a:lnTo>
                  <a:pt x="1556004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10628" y="902969"/>
            <a:ext cx="25400" cy="8592820"/>
          </a:xfrm>
          <a:custGeom>
            <a:avLst/>
            <a:gdLst/>
            <a:ahLst/>
            <a:cxnLst/>
            <a:rect l="l" t="t" r="r" b="b"/>
            <a:pathLst>
              <a:path w="25400" h="8592820">
                <a:moveTo>
                  <a:pt x="25146" y="0"/>
                </a:moveTo>
                <a:lnTo>
                  <a:pt x="0" y="0"/>
                </a:lnTo>
                <a:lnTo>
                  <a:pt x="0" y="8592312"/>
                </a:lnTo>
                <a:lnTo>
                  <a:pt x="25146" y="8592312"/>
                </a:lnTo>
                <a:lnTo>
                  <a:pt x="25146" y="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70126" y="902969"/>
            <a:ext cx="5565775" cy="8592820"/>
          </a:xfrm>
          <a:custGeom>
            <a:avLst/>
            <a:gdLst/>
            <a:ahLst/>
            <a:cxnLst/>
            <a:rect l="l" t="t" r="r" b="b"/>
            <a:pathLst>
              <a:path w="5565775" h="8592820">
                <a:moveTo>
                  <a:pt x="5565648" y="0"/>
                </a:moveTo>
                <a:lnTo>
                  <a:pt x="25133" y="0"/>
                </a:lnTo>
                <a:lnTo>
                  <a:pt x="0" y="0"/>
                </a:lnTo>
                <a:lnTo>
                  <a:pt x="0" y="247650"/>
                </a:lnTo>
                <a:lnTo>
                  <a:pt x="0" y="8541258"/>
                </a:lnTo>
                <a:lnTo>
                  <a:pt x="0" y="8592312"/>
                </a:lnTo>
                <a:lnTo>
                  <a:pt x="25133" y="8592312"/>
                </a:lnTo>
                <a:lnTo>
                  <a:pt x="5565648" y="8592312"/>
                </a:lnTo>
                <a:lnTo>
                  <a:pt x="5565648" y="8541258"/>
                </a:lnTo>
                <a:lnTo>
                  <a:pt x="25133" y="8541258"/>
                </a:lnTo>
                <a:lnTo>
                  <a:pt x="25133" y="247650"/>
                </a:lnTo>
                <a:lnTo>
                  <a:pt x="5565648" y="247650"/>
                </a:lnTo>
                <a:lnTo>
                  <a:pt x="5565648" y="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51432" y="230124"/>
            <a:ext cx="5670550" cy="253365"/>
            <a:chOff x="1551432" y="230124"/>
            <a:chExt cx="5670550" cy="253365"/>
          </a:xfrm>
        </p:grpSpPr>
        <p:sp>
          <p:nvSpPr>
            <p:cNvPr id="6" name="object 6"/>
            <p:cNvSpPr/>
            <p:nvPr/>
          </p:nvSpPr>
          <p:spPr>
            <a:xfrm>
              <a:off x="5423916" y="230124"/>
              <a:ext cx="1797685" cy="253365"/>
            </a:xfrm>
            <a:custGeom>
              <a:avLst/>
              <a:gdLst/>
              <a:ahLst/>
              <a:cxnLst/>
              <a:rect l="l" t="t" r="r" b="b"/>
              <a:pathLst>
                <a:path w="1797684" h="253365">
                  <a:moveTo>
                    <a:pt x="1797558" y="0"/>
                  </a:moveTo>
                  <a:lnTo>
                    <a:pt x="0" y="0"/>
                  </a:lnTo>
                  <a:lnTo>
                    <a:pt x="0" y="252983"/>
                  </a:lnTo>
                  <a:lnTo>
                    <a:pt x="1797558" y="252983"/>
                  </a:lnTo>
                  <a:lnTo>
                    <a:pt x="1797558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51432" y="363474"/>
              <a:ext cx="5581015" cy="0"/>
            </a:xfrm>
            <a:custGeom>
              <a:avLst/>
              <a:gdLst/>
              <a:ahLst/>
              <a:cxnLst/>
              <a:rect l="l" t="t" r="r" b="b"/>
              <a:pathLst>
                <a:path w="5581015">
                  <a:moveTo>
                    <a:pt x="0" y="0"/>
                  </a:moveTo>
                  <a:lnTo>
                    <a:pt x="5580888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37191" y="2287558"/>
            <a:ext cx="701040" cy="65119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5335"/>
              </a:lnSpc>
              <a:tabLst>
                <a:tab pos="2112645" algn="l"/>
              </a:tabLst>
            </a:pPr>
            <a:r>
              <a:rPr sz="4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Plan</a:t>
            </a:r>
            <a:r>
              <a:rPr sz="48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de	Gestión</a:t>
            </a:r>
            <a:r>
              <a:rPr sz="48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Cultural</a:t>
            </a:r>
            <a:endParaRPr sz="48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727960" y="1650492"/>
            <a:ext cx="4038600" cy="5604510"/>
            <a:chOff x="2727960" y="1650492"/>
            <a:chExt cx="4038600" cy="560451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7960" y="1650492"/>
              <a:ext cx="4038599" cy="37078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7960" y="5344668"/>
              <a:ext cx="3051047" cy="191033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379979" y="6372858"/>
            <a:ext cx="4767580" cy="146367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764540">
              <a:lnSpc>
                <a:spcPts val="5560"/>
              </a:lnSpc>
              <a:spcBef>
                <a:spcPts val="400"/>
              </a:spcBef>
            </a:pPr>
            <a:r>
              <a:rPr sz="4800" spc="-60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4800" spc="-17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4800" spc="-180" dirty="0">
                <a:solidFill>
                  <a:srgbClr val="FF9A00"/>
                </a:solidFill>
                <a:latin typeface="Trebuchet MS"/>
                <a:cs typeface="Trebuchet MS"/>
              </a:rPr>
              <a:t>Cultural </a:t>
            </a:r>
            <a:r>
              <a:rPr sz="4800" spc="-143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4800" spc="-254" dirty="0">
                <a:solidFill>
                  <a:srgbClr val="FF9A00"/>
                </a:solidFill>
                <a:latin typeface="Trebuchet MS"/>
                <a:cs typeface="Trebuchet MS"/>
              </a:rPr>
              <a:t>“Estación</a:t>
            </a:r>
            <a:r>
              <a:rPr sz="4800" spc="-114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4800" spc="-20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48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546347" y="1226058"/>
            <a:ext cx="1484630" cy="1525905"/>
            <a:chOff x="3546347" y="1226058"/>
            <a:chExt cx="1484630" cy="152590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46347" y="1226058"/>
              <a:ext cx="1484376" cy="152552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79569" y="2745105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810" y="0"/>
                  </a:lnTo>
                </a:path>
              </a:pathLst>
            </a:custGeom>
            <a:ln w="3809">
              <a:solidFill>
                <a:srgbClr val="ECEC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587750" y="8019089"/>
            <a:ext cx="3479800" cy="122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" marR="5080" indent="-127635" algn="r">
              <a:lnSpc>
                <a:spcPct val="119300"/>
              </a:lnSpc>
              <a:spcBef>
                <a:spcPts val="100"/>
              </a:spcBef>
            </a:pPr>
            <a:r>
              <a:rPr sz="2200" b="1" spc="10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2200" b="1" spc="-9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2200" b="1" spc="15" dirty="0">
                <a:solidFill>
                  <a:srgbClr val="FF9A00"/>
                </a:solidFill>
                <a:latin typeface="Trebuchet MS"/>
                <a:cs typeface="Trebuchet MS"/>
              </a:rPr>
              <a:t>Estratégicos </a:t>
            </a:r>
            <a:r>
              <a:rPr sz="2200" b="1" spc="-65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2200" b="1" spc="114" dirty="0">
                <a:solidFill>
                  <a:srgbClr val="FF9A00"/>
                </a:solidFill>
                <a:latin typeface="Trebuchet MS"/>
                <a:cs typeface="Trebuchet MS"/>
              </a:rPr>
              <a:t>P</a:t>
            </a:r>
            <a:r>
              <a:rPr sz="2200" b="1" spc="25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2200" b="1" spc="20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2200" b="1" spc="75" dirty="0">
                <a:solidFill>
                  <a:srgbClr val="FF9A00"/>
                </a:solidFill>
                <a:latin typeface="Trebuchet MS"/>
                <a:cs typeface="Trebuchet MS"/>
              </a:rPr>
              <a:t>g</a:t>
            </a:r>
            <a:r>
              <a:rPr sz="2200" b="1" spc="60" dirty="0">
                <a:solidFill>
                  <a:srgbClr val="FF9A00"/>
                </a:solidFill>
                <a:latin typeface="Trebuchet MS"/>
                <a:cs typeface="Trebuchet MS"/>
              </a:rPr>
              <a:t>ram</a:t>
            </a:r>
            <a:r>
              <a:rPr sz="2200" b="1" spc="55" dirty="0">
                <a:solidFill>
                  <a:srgbClr val="FF9A00"/>
                </a:solidFill>
                <a:latin typeface="Trebuchet MS"/>
                <a:cs typeface="Trebuchet MS"/>
              </a:rPr>
              <a:t>a</a:t>
            </a:r>
            <a:r>
              <a:rPr sz="2200" b="1" spc="-27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2200" b="1" spc="220" dirty="0">
                <a:solidFill>
                  <a:srgbClr val="FF9A00"/>
                </a:solidFill>
                <a:latin typeface="Trebuchet MS"/>
                <a:cs typeface="Trebuchet MS"/>
              </a:rPr>
              <a:t>A</a:t>
            </a:r>
            <a:r>
              <a:rPr sz="2200" b="1" spc="114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2200" b="1" spc="-15" dirty="0">
                <a:solidFill>
                  <a:srgbClr val="FF9A00"/>
                </a:solidFill>
                <a:latin typeface="Trebuchet MS"/>
                <a:cs typeface="Trebuchet MS"/>
              </a:rPr>
              <a:t>quitectónico  </a:t>
            </a:r>
            <a:r>
              <a:rPr sz="2200" b="1" spc="15" dirty="0">
                <a:solidFill>
                  <a:srgbClr val="FF9A00"/>
                </a:solidFill>
                <a:latin typeface="Trebuchet MS"/>
                <a:cs typeface="Trebuchet MS"/>
              </a:rPr>
              <a:t>Estructura</a:t>
            </a:r>
            <a:r>
              <a:rPr sz="2200" b="1" spc="-6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2200" b="1" spc="-25" dirty="0">
                <a:solidFill>
                  <a:srgbClr val="FF9A00"/>
                </a:solidFill>
                <a:latin typeface="Trebuchet MS"/>
                <a:cs typeface="Trebuchet MS"/>
              </a:rPr>
              <a:t>de</a:t>
            </a:r>
            <a:r>
              <a:rPr sz="2200" b="1" spc="-6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2200" b="1" spc="30" dirty="0">
                <a:solidFill>
                  <a:srgbClr val="FF9A00"/>
                </a:solidFill>
                <a:latin typeface="Trebuchet MS"/>
                <a:cs typeface="Trebuchet MS"/>
              </a:rPr>
              <a:t>Gestión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0608" y="949542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10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10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1" y="418337"/>
              <a:ext cx="5771515" cy="9302750"/>
            </a:xfrm>
            <a:custGeom>
              <a:avLst/>
              <a:gdLst/>
              <a:ahLst/>
              <a:cxnLst/>
              <a:rect l="l" t="t" r="r" b="b"/>
              <a:pathLst>
                <a:path w="5771515" h="9302750">
                  <a:moveTo>
                    <a:pt x="0" y="9302495"/>
                  </a:moveTo>
                  <a:lnTo>
                    <a:pt x="5771388" y="9302495"/>
                  </a:lnTo>
                  <a:lnTo>
                    <a:pt x="5771388" y="0"/>
                  </a:lnTo>
                  <a:lnTo>
                    <a:pt x="0" y="0"/>
                  </a:lnTo>
                  <a:lnTo>
                    <a:pt x="0" y="9302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215" y="518921"/>
              <a:ext cx="865416" cy="71551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160270" y="1306830"/>
            <a:ext cx="4823460" cy="8380095"/>
            <a:chOff x="2160270" y="1306830"/>
            <a:chExt cx="4823460" cy="838009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0270" y="4900421"/>
              <a:ext cx="4823459" cy="478612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4288" y="1306830"/>
              <a:ext cx="4167378" cy="35631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11811000" cy="6029325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600" y="142875"/>
            <a:ext cx="8458200" cy="5648325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200"/>
            <a:ext cx="12192000" cy="67818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5" y="714375"/>
            <a:ext cx="999172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9275" y="0"/>
            <a:ext cx="85534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4475" y="0"/>
            <a:ext cx="8924925" cy="6562725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4475" y="0"/>
            <a:ext cx="91630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11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21386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4018"/>
            <a:ext cx="5771515" cy="9631045"/>
            <a:chOff x="1543811" y="144018"/>
            <a:chExt cx="5771515" cy="9631045"/>
          </a:xfrm>
        </p:grpSpPr>
        <p:sp>
          <p:nvSpPr>
            <p:cNvPr id="6" name="object 6"/>
            <p:cNvSpPr/>
            <p:nvPr/>
          </p:nvSpPr>
          <p:spPr>
            <a:xfrm>
              <a:off x="1543812" y="421385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4018"/>
              <a:ext cx="5771515" cy="277495"/>
            </a:xfrm>
            <a:custGeom>
              <a:avLst/>
              <a:gdLst/>
              <a:ahLst/>
              <a:cxnLst/>
              <a:rect l="l" t="t" r="r" b="b"/>
              <a:pathLst>
                <a:path w="5771515" h="277495">
                  <a:moveTo>
                    <a:pt x="5771388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771388" y="277368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23720" y="776731"/>
            <a:ext cx="4577080" cy="1174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2425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20" dirty="0">
                <a:solidFill>
                  <a:srgbClr val="FF9A00"/>
                </a:solidFill>
                <a:latin typeface="Arial"/>
                <a:cs typeface="Arial"/>
              </a:rPr>
              <a:t>Antecedentes </a:t>
            </a:r>
            <a:r>
              <a:rPr sz="1400" b="1" spc="40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400" b="1" spc="9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9A00"/>
                </a:solidFill>
                <a:latin typeface="Arial"/>
                <a:cs typeface="Arial"/>
              </a:rPr>
              <a:t>Gestión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b="1" spc="-15" dirty="0">
                <a:solidFill>
                  <a:srgbClr val="FF9A00"/>
                </a:solidFill>
                <a:latin typeface="Arial"/>
                <a:cs typeface="Arial"/>
              </a:rPr>
              <a:t>Sala</a:t>
            </a:r>
            <a:r>
              <a:rPr sz="1400" b="1" spc="6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9A00"/>
                </a:solidFill>
                <a:latin typeface="Arial"/>
                <a:cs typeface="Arial"/>
              </a:rPr>
              <a:t>Exhibición</a:t>
            </a:r>
            <a:r>
              <a:rPr sz="1400" b="1" spc="-1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Arial"/>
                <a:cs typeface="Arial"/>
              </a:rPr>
              <a:t>“Salón</a:t>
            </a:r>
            <a:r>
              <a:rPr sz="14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9A00"/>
                </a:solidFill>
                <a:latin typeface="Arial"/>
                <a:cs typeface="Arial"/>
              </a:rPr>
              <a:t>Urbano”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835657" y="1412747"/>
            <a:ext cx="5406390" cy="7028180"/>
            <a:chOff x="1835657" y="1412747"/>
            <a:chExt cx="5406390" cy="702818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3139" y="2875025"/>
              <a:ext cx="4400550" cy="5867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63139" y="2925317"/>
              <a:ext cx="4400550" cy="7543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30195" y="3000755"/>
              <a:ext cx="4333494" cy="31851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263139" y="3273171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5">
                  <a:moveTo>
                    <a:pt x="0" y="0"/>
                  </a:moveTo>
                  <a:lnTo>
                    <a:pt x="16763" y="0"/>
                  </a:lnTo>
                </a:path>
                <a:path w="17144" h="17145">
                  <a:moveTo>
                    <a:pt x="0" y="8382"/>
                  </a:moveTo>
                  <a:lnTo>
                    <a:pt x="8381" y="8382"/>
                  </a:lnTo>
                </a:path>
                <a:path w="17144" h="17145">
                  <a:moveTo>
                    <a:pt x="0" y="16763"/>
                  </a:moveTo>
                  <a:lnTo>
                    <a:pt x="8381" y="16763"/>
                  </a:lnTo>
                </a:path>
              </a:pathLst>
            </a:custGeom>
            <a:ln w="8381">
              <a:solidFill>
                <a:srgbClr val="FEFE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5657" y="3294125"/>
              <a:ext cx="5146548" cy="51465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27498" y="1412747"/>
              <a:ext cx="2114550" cy="88925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007607" y="2294000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0" y="0"/>
                  </a:moveTo>
                  <a:lnTo>
                    <a:pt x="2286" y="0"/>
                  </a:lnTo>
                </a:path>
              </a:pathLst>
            </a:custGeom>
            <a:ln w="3175">
              <a:solidFill>
                <a:srgbClr val="ECEC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275" y="142875"/>
            <a:ext cx="11449050" cy="6638925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752475"/>
            <a:ext cx="10287000" cy="5876925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0"/>
            <a:ext cx="11734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049125" cy="6562725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42875"/>
            <a:ext cx="9839325" cy="6715125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552450"/>
            <a:ext cx="9982200" cy="5857875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1219200"/>
            <a:ext cx="8458200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5275"/>
            <a:ext cx="11896725" cy="6562725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475" y="0"/>
            <a:ext cx="114395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12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958845" y="2694812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381" y="0"/>
                  </a:lnTo>
                </a:path>
              </a:pathLst>
            </a:custGeom>
            <a:ln w="8381">
              <a:solidFill>
                <a:srgbClr val="FEFE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58845" y="2703194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381" y="0"/>
                  </a:lnTo>
                </a:path>
              </a:pathLst>
            </a:custGeom>
            <a:ln w="8381">
              <a:solidFill>
                <a:srgbClr val="FEFE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5609" y="2657093"/>
              <a:ext cx="2908554" cy="32689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0463" y="2958846"/>
              <a:ext cx="2942082" cy="2430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75609" y="3176778"/>
              <a:ext cx="2891790" cy="1676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8845" y="3319272"/>
              <a:ext cx="2933700" cy="160096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83991" y="4895087"/>
              <a:ext cx="2891789" cy="17602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4489" y="5045963"/>
              <a:ext cx="5565648" cy="364617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676399" y="8671178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381" y="0"/>
                  </a:lnTo>
                </a:path>
              </a:pathLst>
            </a:custGeom>
            <a:ln w="8381">
              <a:solidFill>
                <a:srgbClr val="F3F3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95275"/>
            <a:ext cx="11744325" cy="641985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986" y="127038"/>
            <a:ext cx="3849368" cy="673096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2679" y="487743"/>
            <a:ext cx="619633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210" dirty="0">
                <a:solidFill>
                  <a:srgbClr val="BF0000"/>
                </a:solidFill>
                <a:latin typeface="Georgia"/>
                <a:cs typeface="Georgia"/>
              </a:rPr>
              <a:t>F</a:t>
            </a:r>
            <a:r>
              <a:rPr sz="4400" cap="small" spc="690" dirty="0">
                <a:solidFill>
                  <a:srgbClr val="BF0000"/>
                </a:solidFill>
                <a:latin typeface="Georgia"/>
                <a:cs typeface="Georgia"/>
              </a:rPr>
              <a:t>o</a:t>
            </a:r>
            <a:r>
              <a:rPr sz="4400" cap="small" spc="320" dirty="0">
                <a:solidFill>
                  <a:srgbClr val="BF0000"/>
                </a:solidFill>
                <a:latin typeface="Georgia"/>
                <a:cs typeface="Georgia"/>
              </a:rPr>
              <a:t>rm</a:t>
            </a:r>
            <a:r>
              <a:rPr sz="4400" cap="small" spc="254" dirty="0">
                <a:solidFill>
                  <a:srgbClr val="BF0000"/>
                </a:solidFill>
                <a:latin typeface="Georgia"/>
                <a:cs typeface="Georgia"/>
              </a:rPr>
              <a:t>a</a:t>
            </a:r>
            <a:r>
              <a:rPr sz="4400" cap="small" spc="380" dirty="0">
                <a:solidFill>
                  <a:srgbClr val="BF0000"/>
                </a:solidFill>
                <a:latin typeface="Georgia"/>
                <a:cs typeface="Georgia"/>
              </a:rPr>
              <a:t>ci</a:t>
            </a:r>
            <a:r>
              <a:rPr sz="4400" cap="small" spc="535" dirty="0">
                <a:solidFill>
                  <a:srgbClr val="BF0000"/>
                </a:solidFill>
                <a:latin typeface="Georgia"/>
                <a:cs typeface="Georgia"/>
              </a:rPr>
              <a:t>ó</a:t>
            </a:r>
            <a:r>
              <a:rPr sz="4400" cap="small" spc="395" dirty="0">
                <a:solidFill>
                  <a:srgbClr val="BF0000"/>
                </a:solidFill>
                <a:latin typeface="Georgia"/>
                <a:cs typeface="Georgia"/>
              </a:rPr>
              <a:t>n</a:t>
            </a:r>
            <a:r>
              <a:rPr sz="4400" spc="-10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4400" spc="295" dirty="0">
                <a:solidFill>
                  <a:srgbClr val="BF0000"/>
                </a:solidFill>
                <a:latin typeface="Georgia"/>
                <a:cs typeface="Georgia"/>
              </a:rPr>
              <a:t>A</a:t>
            </a:r>
            <a:r>
              <a:rPr sz="4400" cap="small" spc="390" dirty="0">
                <a:solidFill>
                  <a:srgbClr val="BF0000"/>
                </a:solidFill>
                <a:latin typeface="Georgia"/>
                <a:cs typeface="Georgia"/>
              </a:rPr>
              <a:t>r</a:t>
            </a:r>
            <a:r>
              <a:rPr sz="4400" cap="small" spc="265" dirty="0">
                <a:solidFill>
                  <a:srgbClr val="BF0000"/>
                </a:solidFill>
                <a:latin typeface="Georgia"/>
                <a:cs typeface="Georgia"/>
              </a:rPr>
              <a:t>t</a:t>
            </a:r>
            <a:r>
              <a:rPr sz="4400" spc="-190" dirty="0">
                <a:solidFill>
                  <a:srgbClr val="BF0000"/>
                </a:solidFill>
                <a:latin typeface="Georgia"/>
                <a:cs typeface="Georgia"/>
              </a:rPr>
              <a:t>í</a:t>
            </a:r>
            <a:r>
              <a:rPr sz="4400" cap="small" spc="840" dirty="0">
                <a:solidFill>
                  <a:srgbClr val="BF0000"/>
                </a:solidFill>
                <a:latin typeface="Georgia"/>
                <a:cs typeface="Georgia"/>
              </a:rPr>
              <a:t>s</a:t>
            </a:r>
            <a:r>
              <a:rPr sz="4400" cap="small" spc="265" dirty="0">
                <a:solidFill>
                  <a:srgbClr val="BF0000"/>
                </a:solidFill>
                <a:latin typeface="Georgia"/>
                <a:cs typeface="Georgia"/>
              </a:rPr>
              <a:t>t</a:t>
            </a:r>
            <a:r>
              <a:rPr sz="4400" cap="small" spc="320" dirty="0">
                <a:solidFill>
                  <a:srgbClr val="BF0000"/>
                </a:solidFill>
                <a:latin typeface="Georgia"/>
                <a:cs typeface="Georgia"/>
              </a:rPr>
              <a:t>ica</a:t>
            </a:r>
            <a:endParaRPr sz="44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76600" y="4365618"/>
            <a:ext cx="863600" cy="576580"/>
          </a:xfrm>
          <a:custGeom>
            <a:avLst/>
            <a:gdLst/>
            <a:ahLst/>
            <a:cxnLst/>
            <a:rect l="l" t="t" r="r" b="b"/>
            <a:pathLst>
              <a:path w="863600" h="576579">
                <a:moveTo>
                  <a:pt x="690880" y="0"/>
                </a:moveTo>
                <a:lnTo>
                  <a:pt x="172720" y="0"/>
                </a:lnTo>
                <a:lnTo>
                  <a:pt x="0" y="288137"/>
                </a:lnTo>
                <a:lnTo>
                  <a:pt x="172720" y="576262"/>
                </a:lnTo>
                <a:lnTo>
                  <a:pt x="690880" y="576262"/>
                </a:lnTo>
                <a:lnTo>
                  <a:pt x="863600" y="288137"/>
                </a:lnTo>
                <a:lnTo>
                  <a:pt x="690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37062" y="2433637"/>
            <a:ext cx="4572000" cy="922655"/>
          </a:xfrm>
          <a:prstGeom prst="rect">
            <a:avLst/>
          </a:prstGeom>
          <a:solidFill>
            <a:srgbClr val="003E87">
              <a:alpha val="45881"/>
            </a:srgbClr>
          </a:solidFill>
        </p:spPr>
        <p:txBody>
          <a:bodyPr vert="horz" wrap="square" lIns="0" tIns="39370" rIns="0" bIns="0" rtlCol="0">
            <a:spAutoFit/>
          </a:bodyPr>
          <a:lstStyle/>
          <a:p>
            <a:pPr marL="90805" marR="198755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solidFill>
                  <a:srgbClr val="0C1C1D"/>
                </a:solidFill>
                <a:latin typeface="Arial MT"/>
                <a:cs typeface="Arial MT"/>
              </a:rPr>
              <a:t>1.-</a:t>
            </a:r>
            <a:r>
              <a:rPr sz="180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C1C1D"/>
                </a:solidFill>
                <a:latin typeface="Arial MT"/>
                <a:cs typeface="Arial MT"/>
              </a:rPr>
              <a:t>Concentrar</a:t>
            </a:r>
            <a:r>
              <a:rPr sz="1800" spc="2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C1C1D"/>
                </a:solidFill>
                <a:latin typeface="Arial MT"/>
                <a:cs typeface="Arial MT"/>
              </a:rPr>
              <a:t>las</a:t>
            </a:r>
            <a:r>
              <a:rPr sz="1800" spc="1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C1C1D"/>
                </a:solidFill>
                <a:latin typeface="Arial MT"/>
                <a:cs typeface="Arial MT"/>
              </a:rPr>
              <a:t>instancias</a:t>
            </a:r>
            <a:r>
              <a:rPr sz="1800" spc="3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C1C1D"/>
                </a:solidFill>
                <a:latin typeface="Arial MT"/>
                <a:cs typeface="Arial MT"/>
              </a:rPr>
              <a:t>de</a:t>
            </a:r>
            <a:r>
              <a:rPr sz="1800" spc="1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C1C1D"/>
                </a:solidFill>
                <a:latin typeface="Arial MT"/>
                <a:cs typeface="Arial MT"/>
              </a:rPr>
              <a:t>formación </a:t>
            </a:r>
            <a:r>
              <a:rPr sz="1800" spc="-484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C1C1D"/>
                </a:solidFill>
                <a:latin typeface="Arial MT"/>
                <a:cs typeface="Arial MT"/>
              </a:rPr>
              <a:t>de</a:t>
            </a:r>
            <a:r>
              <a:rPr sz="1800" spc="-2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C1C1D"/>
                </a:solidFill>
                <a:latin typeface="Arial MT"/>
                <a:cs typeface="Arial MT"/>
              </a:rPr>
              <a:t>lenguajes</a:t>
            </a:r>
            <a:r>
              <a:rPr sz="1800" spc="3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0C1C1D"/>
                </a:solidFill>
                <a:latin typeface="Arial MT"/>
                <a:cs typeface="Arial MT"/>
              </a:rPr>
              <a:t>artísticos</a:t>
            </a:r>
            <a:r>
              <a:rPr sz="1800" spc="-10" dirty="0">
                <a:solidFill>
                  <a:srgbClr val="0C1C1D"/>
                </a:solidFill>
                <a:latin typeface="Arial MT"/>
                <a:cs typeface="Arial MT"/>
              </a:rPr>
              <a:t> para</a:t>
            </a:r>
            <a:r>
              <a:rPr sz="1800" spc="1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0C1C1D"/>
                </a:solidFill>
                <a:latin typeface="Arial MT"/>
                <a:cs typeface="Arial MT"/>
              </a:rPr>
              <a:t>su </a:t>
            </a:r>
            <a:r>
              <a:rPr sz="180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C1C1D"/>
                </a:solidFill>
                <a:latin typeface="Arial MT"/>
                <a:cs typeface="Arial MT"/>
              </a:rPr>
              <a:t>profesionalización</a:t>
            </a:r>
            <a:r>
              <a:rPr sz="1800" spc="2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0C1C1D"/>
                </a:solidFill>
                <a:latin typeface="Arial MT"/>
                <a:cs typeface="Arial MT"/>
              </a:rPr>
              <a:t>y</a:t>
            </a:r>
            <a:r>
              <a:rPr sz="1800" spc="-10" dirty="0">
                <a:solidFill>
                  <a:srgbClr val="0C1C1D"/>
                </a:solidFill>
                <a:latin typeface="Arial MT"/>
                <a:cs typeface="Arial MT"/>
              </a:rPr>
              <a:t> proyección.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37062" y="3419475"/>
            <a:ext cx="4572000" cy="370205"/>
          </a:xfrm>
          <a:prstGeom prst="rect">
            <a:avLst/>
          </a:prstGeom>
          <a:solidFill>
            <a:srgbClr val="DA70A5">
              <a:alpha val="45881"/>
            </a:srgbClr>
          </a:solidFill>
        </p:spPr>
        <p:txBody>
          <a:bodyPr vert="horz" wrap="square" lIns="0" tIns="3937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solidFill>
                  <a:srgbClr val="0C1C1D"/>
                </a:solidFill>
                <a:latin typeface="Arial MT"/>
                <a:cs typeface="Arial MT"/>
              </a:rPr>
              <a:t>1.1.-</a:t>
            </a:r>
            <a:r>
              <a:rPr sz="1800" spc="-1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0C1C1D"/>
                </a:solidFill>
                <a:latin typeface="Arial MT"/>
                <a:cs typeface="Arial MT"/>
              </a:rPr>
              <a:t>Formación</a:t>
            </a:r>
            <a:r>
              <a:rPr sz="1800" spc="-10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0C1C1D"/>
                </a:solidFill>
                <a:latin typeface="Arial MT"/>
                <a:cs typeface="Arial MT"/>
              </a:rPr>
              <a:t>Académica</a:t>
            </a:r>
            <a:r>
              <a:rPr sz="1800" spc="1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C1C1D"/>
                </a:solidFill>
                <a:latin typeface="Arial MT"/>
                <a:cs typeface="Arial MT"/>
              </a:rPr>
              <a:t>Certificada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37062" y="3851275"/>
            <a:ext cx="4572000" cy="370205"/>
          </a:xfrm>
          <a:prstGeom prst="rect">
            <a:avLst/>
          </a:prstGeom>
          <a:solidFill>
            <a:srgbClr val="F7E823"/>
          </a:solidFill>
        </p:spPr>
        <p:txBody>
          <a:bodyPr vert="horz" wrap="square" lIns="0" tIns="3937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solidFill>
                  <a:srgbClr val="0C1C1D"/>
                </a:solidFill>
                <a:latin typeface="Arial MT"/>
                <a:cs typeface="Arial MT"/>
              </a:rPr>
              <a:t>1.2.- Formación</a:t>
            </a:r>
            <a:r>
              <a:rPr sz="1800" spc="-10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0C1C1D"/>
                </a:solidFill>
                <a:latin typeface="Arial MT"/>
                <a:cs typeface="Arial MT"/>
              </a:rPr>
              <a:t>Artística</a:t>
            </a:r>
            <a:r>
              <a:rPr sz="1800" spc="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0C1C1D"/>
                </a:solidFill>
                <a:latin typeface="Arial MT"/>
                <a:cs typeface="Arial MT"/>
              </a:rPr>
              <a:t>Especializada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  <p:transition spd="med">
    <p:pull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8891" y="309403"/>
            <a:ext cx="7586980" cy="1243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63750" marR="5080" indent="-2051685">
              <a:lnSpc>
                <a:spcPct val="100000"/>
              </a:lnSpc>
              <a:spcBef>
                <a:spcPts val="95"/>
              </a:spcBef>
            </a:pPr>
            <a:r>
              <a:rPr sz="4000" spc="180" dirty="0">
                <a:solidFill>
                  <a:srgbClr val="BF0000"/>
                </a:solidFill>
                <a:latin typeface="Georgia"/>
                <a:cs typeface="Georgia"/>
              </a:rPr>
              <a:t>F</a:t>
            </a:r>
            <a:r>
              <a:rPr sz="4000" cap="small" spc="315" dirty="0">
                <a:solidFill>
                  <a:srgbClr val="BF0000"/>
                </a:solidFill>
                <a:latin typeface="Georgia"/>
                <a:cs typeface="Georgia"/>
              </a:rPr>
              <a:t>or</a:t>
            </a:r>
            <a:r>
              <a:rPr sz="4000" cap="small" spc="400" dirty="0">
                <a:solidFill>
                  <a:srgbClr val="BF0000"/>
                </a:solidFill>
                <a:latin typeface="Georgia"/>
                <a:cs typeface="Georgia"/>
              </a:rPr>
              <a:t>m</a:t>
            </a:r>
            <a:r>
              <a:rPr sz="4000" cap="small" spc="325" dirty="0">
                <a:solidFill>
                  <a:srgbClr val="BF0000"/>
                </a:solidFill>
                <a:latin typeface="Georgia"/>
                <a:cs typeface="Georgia"/>
              </a:rPr>
              <a:t>a</a:t>
            </a:r>
            <a:r>
              <a:rPr sz="4000" cap="small" spc="320" dirty="0">
                <a:solidFill>
                  <a:srgbClr val="BF0000"/>
                </a:solidFill>
                <a:latin typeface="Georgia"/>
                <a:cs typeface="Georgia"/>
              </a:rPr>
              <a:t>c</a:t>
            </a:r>
            <a:r>
              <a:rPr sz="4000" cap="small" spc="185" dirty="0">
                <a:solidFill>
                  <a:srgbClr val="BF0000"/>
                </a:solidFill>
                <a:latin typeface="Georgia"/>
                <a:cs typeface="Georgia"/>
              </a:rPr>
              <a:t>i</a:t>
            </a:r>
            <a:r>
              <a:rPr sz="4000" cap="small" spc="475" dirty="0">
                <a:solidFill>
                  <a:srgbClr val="BF0000"/>
                </a:solidFill>
                <a:latin typeface="Georgia"/>
                <a:cs typeface="Georgia"/>
              </a:rPr>
              <a:t>ón</a:t>
            </a:r>
            <a:r>
              <a:rPr sz="4000" spc="35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4000" spc="810" dirty="0">
                <a:solidFill>
                  <a:srgbClr val="BF0000"/>
                </a:solidFill>
                <a:latin typeface="Georgia"/>
                <a:cs typeface="Georgia"/>
              </a:rPr>
              <a:t>C</a:t>
            </a:r>
            <a:r>
              <a:rPr sz="4000" cap="small" spc="325" dirty="0">
                <a:solidFill>
                  <a:srgbClr val="BF0000"/>
                </a:solidFill>
                <a:latin typeface="Georgia"/>
                <a:cs typeface="Georgia"/>
              </a:rPr>
              <a:t>o</a:t>
            </a:r>
            <a:r>
              <a:rPr sz="4000" cap="small" spc="400" dirty="0">
                <a:solidFill>
                  <a:srgbClr val="BF0000"/>
                </a:solidFill>
                <a:latin typeface="Georgia"/>
                <a:cs typeface="Georgia"/>
              </a:rPr>
              <a:t>m</a:t>
            </a:r>
            <a:r>
              <a:rPr sz="4000" cap="small" spc="375" dirty="0">
                <a:solidFill>
                  <a:srgbClr val="BF0000"/>
                </a:solidFill>
                <a:latin typeface="Georgia"/>
                <a:cs typeface="Georgia"/>
              </a:rPr>
              <a:t>p</a:t>
            </a:r>
            <a:r>
              <a:rPr sz="4000" cap="small" spc="365" dirty="0">
                <a:solidFill>
                  <a:srgbClr val="BF0000"/>
                </a:solidFill>
                <a:latin typeface="Georgia"/>
                <a:cs typeface="Georgia"/>
              </a:rPr>
              <a:t>l</a:t>
            </a:r>
            <a:r>
              <a:rPr sz="4000" cap="small" spc="295" dirty="0">
                <a:solidFill>
                  <a:srgbClr val="BF0000"/>
                </a:solidFill>
                <a:latin typeface="Georgia"/>
                <a:cs typeface="Georgia"/>
              </a:rPr>
              <a:t>e</a:t>
            </a:r>
            <a:r>
              <a:rPr sz="4000" cap="small" spc="114" dirty="0">
                <a:solidFill>
                  <a:srgbClr val="BF0000"/>
                </a:solidFill>
                <a:latin typeface="Georgia"/>
                <a:cs typeface="Georgia"/>
              </a:rPr>
              <a:t>m</a:t>
            </a:r>
            <a:r>
              <a:rPr sz="4000" cap="small" spc="295" dirty="0">
                <a:solidFill>
                  <a:srgbClr val="BF0000"/>
                </a:solidFill>
                <a:latin typeface="Georgia"/>
                <a:cs typeface="Georgia"/>
              </a:rPr>
              <a:t>e</a:t>
            </a:r>
            <a:r>
              <a:rPr sz="4000" cap="small" spc="335" dirty="0">
                <a:solidFill>
                  <a:srgbClr val="BF0000"/>
                </a:solidFill>
                <a:latin typeface="Georgia"/>
                <a:cs typeface="Georgia"/>
              </a:rPr>
              <a:t>n</a:t>
            </a:r>
            <a:r>
              <a:rPr sz="4000" cap="small" spc="-30" dirty="0">
                <a:solidFill>
                  <a:srgbClr val="BF0000"/>
                </a:solidFill>
                <a:latin typeface="Georgia"/>
                <a:cs typeface="Georgia"/>
              </a:rPr>
              <a:t>t</a:t>
            </a:r>
            <a:r>
              <a:rPr sz="4000" cap="small" spc="325" dirty="0">
                <a:solidFill>
                  <a:srgbClr val="BF0000"/>
                </a:solidFill>
                <a:latin typeface="Georgia"/>
                <a:cs typeface="Georgia"/>
              </a:rPr>
              <a:t>a</a:t>
            </a:r>
            <a:r>
              <a:rPr sz="4000" cap="small" spc="40" dirty="0">
                <a:solidFill>
                  <a:srgbClr val="BF0000"/>
                </a:solidFill>
                <a:latin typeface="Georgia"/>
                <a:cs typeface="Georgia"/>
              </a:rPr>
              <a:t>r</a:t>
            </a:r>
            <a:r>
              <a:rPr sz="4000" cap="small" spc="15" dirty="0">
                <a:solidFill>
                  <a:srgbClr val="BF0000"/>
                </a:solidFill>
                <a:latin typeface="Georgia"/>
                <a:cs typeface="Georgia"/>
              </a:rPr>
              <a:t>i</a:t>
            </a:r>
            <a:r>
              <a:rPr sz="4000" cap="small" spc="325" dirty="0">
                <a:solidFill>
                  <a:srgbClr val="BF0000"/>
                </a:solidFill>
                <a:latin typeface="Georgia"/>
                <a:cs typeface="Georgia"/>
              </a:rPr>
              <a:t>a</a:t>
            </a:r>
            <a:r>
              <a:rPr sz="4000" spc="145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4000" spc="-195" dirty="0">
                <a:solidFill>
                  <a:srgbClr val="BF0000"/>
                </a:solidFill>
                <a:latin typeface="Georgia"/>
                <a:cs typeface="Georgia"/>
              </a:rPr>
              <a:t>T</a:t>
            </a:r>
            <a:r>
              <a:rPr sz="4000" cap="small" spc="430" dirty="0">
                <a:solidFill>
                  <a:srgbClr val="BF0000"/>
                </a:solidFill>
                <a:latin typeface="Georgia"/>
                <a:cs typeface="Georgia"/>
              </a:rPr>
              <a:t>r</a:t>
            </a:r>
            <a:r>
              <a:rPr sz="4000" cap="small" spc="400" dirty="0">
                <a:solidFill>
                  <a:srgbClr val="BF0000"/>
                </a:solidFill>
                <a:latin typeface="Georgia"/>
                <a:cs typeface="Georgia"/>
              </a:rPr>
              <a:t>ans</a:t>
            </a:r>
            <a:r>
              <a:rPr sz="4000" cap="small" spc="459" dirty="0">
                <a:solidFill>
                  <a:srgbClr val="BF0000"/>
                </a:solidFill>
                <a:latin typeface="Georgia"/>
                <a:cs typeface="Georgia"/>
              </a:rPr>
              <a:t>v</a:t>
            </a:r>
            <a:r>
              <a:rPr sz="4000" cap="small" spc="295" dirty="0">
                <a:solidFill>
                  <a:srgbClr val="BF0000"/>
                </a:solidFill>
                <a:latin typeface="Georgia"/>
                <a:cs typeface="Georgia"/>
              </a:rPr>
              <a:t>e</a:t>
            </a:r>
            <a:r>
              <a:rPr sz="4000" cap="small" spc="260" dirty="0">
                <a:solidFill>
                  <a:srgbClr val="BF0000"/>
                </a:solidFill>
                <a:latin typeface="Georgia"/>
                <a:cs typeface="Georgia"/>
              </a:rPr>
              <a:t>r</a:t>
            </a:r>
            <a:r>
              <a:rPr sz="4000" cap="small" spc="430" dirty="0">
                <a:solidFill>
                  <a:srgbClr val="BF0000"/>
                </a:solidFill>
                <a:latin typeface="Georgia"/>
                <a:cs typeface="Georgia"/>
              </a:rPr>
              <a:t>sal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68340" y="2374900"/>
            <a:ext cx="272796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0C1C1D"/>
                </a:solidFill>
                <a:latin typeface="Arial MT"/>
                <a:cs typeface="Arial MT"/>
              </a:rPr>
              <a:t>2.1.- </a:t>
            </a:r>
            <a:r>
              <a:rPr sz="2000" spc="-25" dirty="0">
                <a:solidFill>
                  <a:srgbClr val="0C1C1D"/>
                </a:solidFill>
                <a:latin typeface="Arial MT"/>
                <a:cs typeface="Arial MT"/>
              </a:rPr>
              <a:t>Talleres, </a:t>
            </a:r>
            <a:r>
              <a:rPr sz="2000" spc="-2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Charlas,</a:t>
            </a:r>
            <a:r>
              <a:rPr sz="2000" spc="-114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Seminarios, </a:t>
            </a:r>
            <a:r>
              <a:rPr sz="2000" spc="-54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0C1C1D"/>
                </a:solidFill>
                <a:latin typeface="Arial MT"/>
                <a:cs typeface="Arial MT"/>
              </a:rPr>
              <a:t>Extensión,</a:t>
            </a:r>
            <a:r>
              <a:rPr sz="2000" spc="-4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etc.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5007" y="2375154"/>
            <a:ext cx="307467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0C1C1D"/>
                </a:solidFill>
                <a:latin typeface="Arial MT"/>
                <a:cs typeface="Arial MT"/>
              </a:rPr>
              <a:t>2.-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Generar instancias </a:t>
            </a:r>
            <a:r>
              <a:rPr sz="2000" spc="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0C1C1D"/>
                </a:solidFill>
                <a:latin typeface="Arial MT"/>
                <a:cs typeface="Arial MT"/>
              </a:rPr>
              <a:t>transversales</a:t>
            </a:r>
            <a:r>
              <a:rPr sz="2000" spc="-8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de</a:t>
            </a:r>
            <a:r>
              <a:rPr sz="2000" spc="-2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formación </a:t>
            </a:r>
            <a:r>
              <a:rPr sz="2000" spc="-54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0C1C1D"/>
                </a:solidFill>
                <a:latin typeface="Arial MT"/>
                <a:cs typeface="Arial MT"/>
              </a:rPr>
              <a:t>complementarias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a </a:t>
            </a:r>
            <a:r>
              <a:rPr sz="2000" spc="-5" dirty="0">
                <a:solidFill>
                  <a:srgbClr val="0C1C1D"/>
                </a:solidFill>
                <a:latin typeface="Arial MT"/>
                <a:cs typeface="Arial MT"/>
              </a:rPr>
              <a:t>los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 lenguajes</a:t>
            </a:r>
            <a:r>
              <a:rPr sz="2000" spc="-5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tradicionales.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  <p:transition spd="med">
    <p:pull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0E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0610" y="146113"/>
            <a:ext cx="6482080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8865" marR="5080" indent="-2336800">
              <a:lnSpc>
                <a:spcPct val="100000"/>
              </a:lnSpc>
              <a:spcBef>
                <a:spcPts val="100"/>
              </a:spcBef>
            </a:pPr>
            <a:r>
              <a:rPr sz="4000" spc="175" dirty="0">
                <a:solidFill>
                  <a:srgbClr val="BF0000"/>
                </a:solidFill>
                <a:latin typeface="Georgia"/>
                <a:cs typeface="Georgia"/>
              </a:rPr>
              <a:t>P</a:t>
            </a:r>
            <a:r>
              <a:rPr sz="4000" cap="small" spc="325" dirty="0">
                <a:solidFill>
                  <a:srgbClr val="BF0000"/>
                </a:solidFill>
                <a:latin typeface="Georgia"/>
                <a:cs typeface="Georgia"/>
              </a:rPr>
              <a:t>a</a:t>
            </a:r>
            <a:r>
              <a:rPr sz="4000" cap="small" spc="225" dirty="0">
                <a:solidFill>
                  <a:srgbClr val="BF0000"/>
                </a:solidFill>
                <a:latin typeface="Georgia"/>
                <a:cs typeface="Georgia"/>
              </a:rPr>
              <a:t>t</a:t>
            </a:r>
            <a:r>
              <a:rPr sz="4000" cap="small" spc="310" dirty="0">
                <a:solidFill>
                  <a:srgbClr val="BF0000"/>
                </a:solidFill>
                <a:latin typeface="Georgia"/>
                <a:cs typeface="Georgia"/>
              </a:rPr>
              <a:t>r</a:t>
            </a:r>
            <a:r>
              <a:rPr sz="4000" cap="small" spc="150" dirty="0">
                <a:solidFill>
                  <a:srgbClr val="BF0000"/>
                </a:solidFill>
                <a:latin typeface="Georgia"/>
                <a:cs typeface="Georgia"/>
              </a:rPr>
              <a:t>im</a:t>
            </a:r>
            <a:r>
              <a:rPr sz="4000" cap="small" spc="175" dirty="0">
                <a:solidFill>
                  <a:srgbClr val="BF0000"/>
                </a:solidFill>
                <a:latin typeface="Georgia"/>
                <a:cs typeface="Georgia"/>
              </a:rPr>
              <a:t>o</a:t>
            </a:r>
            <a:r>
              <a:rPr sz="4000" cap="small" spc="335" dirty="0">
                <a:solidFill>
                  <a:srgbClr val="BF0000"/>
                </a:solidFill>
                <a:latin typeface="Georgia"/>
                <a:cs typeface="Georgia"/>
              </a:rPr>
              <a:t>n</a:t>
            </a:r>
            <a:r>
              <a:rPr sz="4000" cap="small" spc="120" dirty="0">
                <a:solidFill>
                  <a:srgbClr val="BF0000"/>
                </a:solidFill>
                <a:latin typeface="Georgia"/>
                <a:cs typeface="Georgia"/>
              </a:rPr>
              <a:t>i</a:t>
            </a:r>
            <a:r>
              <a:rPr sz="4000" cap="small" spc="240" dirty="0">
                <a:solidFill>
                  <a:srgbClr val="BF0000"/>
                </a:solidFill>
                <a:latin typeface="Georgia"/>
                <a:cs typeface="Georgia"/>
              </a:rPr>
              <a:t>o</a:t>
            </a:r>
            <a:r>
              <a:rPr sz="4000" spc="145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4400" cap="small" spc="335" dirty="0">
                <a:solidFill>
                  <a:srgbClr val="BF0000"/>
                </a:solidFill>
                <a:latin typeface="Georgia"/>
                <a:cs typeface="Georgia"/>
              </a:rPr>
              <a:t>e</a:t>
            </a:r>
            <a:r>
              <a:rPr sz="4400" spc="45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4400" cap="small" spc="190" dirty="0">
                <a:solidFill>
                  <a:srgbClr val="BF0000"/>
                </a:solidFill>
                <a:latin typeface="Georgia"/>
                <a:cs typeface="Georgia"/>
              </a:rPr>
              <a:t>id</a:t>
            </a:r>
            <a:r>
              <a:rPr sz="4400" cap="small" spc="225" dirty="0">
                <a:solidFill>
                  <a:srgbClr val="BF0000"/>
                </a:solidFill>
                <a:latin typeface="Georgia"/>
                <a:cs typeface="Georgia"/>
              </a:rPr>
              <a:t>e</a:t>
            </a:r>
            <a:r>
              <a:rPr sz="4400" cap="small" spc="150" dirty="0">
                <a:solidFill>
                  <a:srgbClr val="BF0000"/>
                </a:solidFill>
                <a:latin typeface="Georgia"/>
                <a:cs typeface="Georgia"/>
              </a:rPr>
              <a:t>nt</a:t>
            </a:r>
            <a:r>
              <a:rPr sz="4400" cap="small" spc="85" dirty="0">
                <a:solidFill>
                  <a:srgbClr val="BF0000"/>
                </a:solidFill>
                <a:latin typeface="Georgia"/>
                <a:cs typeface="Georgia"/>
              </a:rPr>
              <a:t>i</a:t>
            </a:r>
            <a:r>
              <a:rPr sz="4400" cap="small" spc="375" dirty="0">
                <a:solidFill>
                  <a:srgbClr val="BF0000"/>
                </a:solidFill>
                <a:latin typeface="Georgia"/>
                <a:cs typeface="Georgia"/>
              </a:rPr>
              <a:t>da</a:t>
            </a:r>
            <a:r>
              <a:rPr sz="4400" cap="small" spc="390" dirty="0">
                <a:solidFill>
                  <a:srgbClr val="BF0000"/>
                </a:solidFill>
                <a:latin typeface="Georgia"/>
                <a:cs typeface="Georgia"/>
              </a:rPr>
              <a:t>d</a:t>
            </a:r>
            <a:r>
              <a:rPr sz="4400" spc="155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4400" cap="small" spc="640" dirty="0">
                <a:solidFill>
                  <a:srgbClr val="BF0000"/>
                </a:solidFill>
                <a:latin typeface="Georgia"/>
                <a:cs typeface="Georgia"/>
              </a:rPr>
              <a:t>lo</a:t>
            </a:r>
            <a:r>
              <a:rPr sz="4400" cap="small" spc="620" dirty="0">
                <a:solidFill>
                  <a:srgbClr val="BF0000"/>
                </a:solidFill>
                <a:latin typeface="Georgia"/>
                <a:cs typeface="Georgia"/>
              </a:rPr>
              <a:t>c</a:t>
            </a:r>
            <a:r>
              <a:rPr sz="4400" cap="small" spc="375" dirty="0">
                <a:solidFill>
                  <a:srgbClr val="BF0000"/>
                </a:solidFill>
                <a:latin typeface="Georgia"/>
                <a:cs typeface="Georgia"/>
              </a:rPr>
              <a:t>a</a:t>
            </a:r>
            <a:r>
              <a:rPr sz="4400" cap="small" spc="350" dirty="0">
                <a:solidFill>
                  <a:srgbClr val="BF0000"/>
                </a:solidFill>
                <a:latin typeface="Georgia"/>
                <a:cs typeface="Georgia"/>
              </a:rPr>
              <a:t>l</a:t>
            </a:r>
            <a:endParaRPr sz="44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6077" y="2014537"/>
            <a:ext cx="8215630" cy="156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3.-</a:t>
            </a:r>
            <a:r>
              <a:rPr sz="2400" spc="-1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0C1C1D"/>
                </a:solidFill>
                <a:latin typeface="Arial MT"/>
                <a:cs typeface="Arial MT"/>
              </a:rPr>
              <a:t>Reconocer,</a:t>
            </a:r>
            <a:r>
              <a:rPr sz="2400" spc="2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valorar</a:t>
            </a:r>
            <a:r>
              <a:rPr sz="2400" spc="1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C1C1D"/>
                </a:solidFill>
                <a:latin typeface="Arial MT"/>
                <a:cs typeface="Arial MT"/>
              </a:rPr>
              <a:t>y</a:t>
            </a:r>
            <a:r>
              <a:rPr sz="2400" spc="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potenciar</a:t>
            </a:r>
            <a:r>
              <a:rPr sz="2400" spc="2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la</a:t>
            </a:r>
            <a:r>
              <a:rPr sz="2400" spc="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historia,</a:t>
            </a:r>
            <a:r>
              <a:rPr sz="2400" spc="1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tradiciones</a:t>
            </a:r>
            <a:r>
              <a:rPr sz="2400" spc="3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C1C1D"/>
                </a:solidFill>
                <a:latin typeface="Arial MT"/>
                <a:cs typeface="Arial MT"/>
              </a:rPr>
              <a:t>y </a:t>
            </a:r>
            <a:r>
              <a:rPr sz="2400" spc="-65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expresiones</a:t>
            </a:r>
            <a:r>
              <a:rPr sz="2400" spc="2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artístico-literarias</a:t>
            </a:r>
            <a:r>
              <a:rPr sz="2400" spc="1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propias</a:t>
            </a:r>
            <a:r>
              <a:rPr sz="2400" spc="1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del</a:t>
            </a:r>
            <a:r>
              <a:rPr sz="2400" spc="1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territorio.</a:t>
            </a:r>
            <a:endParaRPr sz="2400">
              <a:latin typeface="Arial MT"/>
              <a:cs typeface="Arial MT"/>
            </a:endParaRPr>
          </a:p>
          <a:p>
            <a:pPr marL="355600" marR="92583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3.1.-</a:t>
            </a:r>
            <a:r>
              <a:rPr sz="2400" spc="-6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40" dirty="0">
                <a:solidFill>
                  <a:srgbClr val="0C1C1D"/>
                </a:solidFill>
                <a:latin typeface="Arial MT"/>
                <a:cs typeface="Arial MT"/>
              </a:rPr>
              <a:t>Talleres</a:t>
            </a:r>
            <a:r>
              <a:rPr sz="2400" spc="2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de</a:t>
            </a:r>
            <a:r>
              <a:rPr sz="2400" spc="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investigación,</a:t>
            </a:r>
            <a:r>
              <a:rPr sz="2400" spc="3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Charlas</a:t>
            </a:r>
            <a:r>
              <a:rPr sz="2400" spc="3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específicas, </a:t>
            </a:r>
            <a:r>
              <a:rPr sz="2400" spc="-65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Elaboración</a:t>
            </a:r>
            <a:r>
              <a:rPr sz="2400" spc="3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archivo</a:t>
            </a:r>
            <a:r>
              <a:rPr sz="2400" spc="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documental</a:t>
            </a:r>
            <a:r>
              <a:rPr sz="2400" spc="1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C1C1D"/>
                </a:solidFill>
                <a:latin typeface="Arial MT"/>
                <a:cs typeface="Arial MT"/>
              </a:rPr>
              <a:t>on-line.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342" y="3454955"/>
            <a:ext cx="8569240" cy="340304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6F7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" y="1146098"/>
            <a:ext cx="5986411" cy="45719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09046" y="481393"/>
            <a:ext cx="7125334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900" dirty="0">
                <a:solidFill>
                  <a:srgbClr val="BF0000"/>
                </a:solidFill>
                <a:latin typeface="Georgia"/>
                <a:cs typeface="Georgia"/>
              </a:rPr>
              <a:t>C</a:t>
            </a:r>
            <a:r>
              <a:rPr sz="4400" cap="small" spc="360" dirty="0">
                <a:solidFill>
                  <a:srgbClr val="BF0000"/>
                </a:solidFill>
                <a:latin typeface="Georgia"/>
                <a:cs typeface="Georgia"/>
              </a:rPr>
              <a:t>re</a:t>
            </a:r>
            <a:r>
              <a:rPr sz="4400" cap="small" spc="350" dirty="0">
                <a:solidFill>
                  <a:srgbClr val="BF0000"/>
                </a:solidFill>
                <a:latin typeface="Georgia"/>
                <a:cs typeface="Georgia"/>
              </a:rPr>
              <a:t>a</a:t>
            </a:r>
            <a:r>
              <a:rPr sz="4400" cap="small" spc="380" dirty="0">
                <a:solidFill>
                  <a:srgbClr val="BF0000"/>
                </a:solidFill>
                <a:latin typeface="Georgia"/>
                <a:cs typeface="Georgia"/>
              </a:rPr>
              <a:t>ci</a:t>
            </a:r>
            <a:r>
              <a:rPr sz="4400" cap="small" spc="535" dirty="0">
                <a:solidFill>
                  <a:srgbClr val="BF0000"/>
                </a:solidFill>
                <a:latin typeface="Georgia"/>
                <a:cs typeface="Georgia"/>
              </a:rPr>
              <a:t>ó</a:t>
            </a:r>
            <a:r>
              <a:rPr sz="4400" cap="small" spc="395" dirty="0">
                <a:solidFill>
                  <a:srgbClr val="BF0000"/>
                </a:solidFill>
                <a:latin typeface="Georgia"/>
                <a:cs typeface="Georgia"/>
              </a:rPr>
              <a:t>n</a:t>
            </a:r>
            <a:r>
              <a:rPr sz="4400" spc="-10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4400" cap="small" spc="240" dirty="0">
                <a:solidFill>
                  <a:srgbClr val="BF0000"/>
                </a:solidFill>
                <a:latin typeface="Georgia"/>
                <a:cs typeface="Georgia"/>
              </a:rPr>
              <a:t>y</a:t>
            </a:r>
            <a:r>
              <a:rPr sz="4400" spc="35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4400" spc="490" dirty="0">
                <a:solidFill>
                  <a:srgbClr val="BF0000"/>
                </a:solidFill>
                <a:latin typeface="Georgia"/>
                <a:cs typeface="Georgia"/>
              </a:rPr>
              <a:t>P</a:t>
            </a:r>
            <a:r>
              <a:rPr sz="4400" cap="small" spc="310" dirty="0">
                <a:solidFill>
                  <a:srgbClr val="BF0000"/>
                </a:solidFill>
                <a:latin typeface="Georgia"/>
                <a:cs typeface="Georgia"/>
              </a:rPr>
              <a:t>r</a:t>
            </a:r>
            <a:r>
              <a:rPr sz="4400" cap="small" spc="690" dirty="0">
                <a:solidFill>
                  <a:srgbClr val="BF0000"/>
                </a:solidFill>
                <a:latin typeface="Georgia"/>
                <a:cs typeface="Georgia"/>
              </a:rPr>
              <a:t>o</a:t>
            </a:r>
            <a:r>
              <a:rPr sz="4400" cap="small" spc="385" dirty="0">
                <a:solidFill>
                  <a:srgbClr val="BF0000"/>
                </a:solidFill>
                <a:latin typeface="Georgia"/>
                <a:cs typeface="Georgia"/>
              </a:rPr>
              <a:t>d</a:t>
            </a:r>
            <a:r>
              <a:rPr sz="4400" cap="small" spc="225" dirty="0">
                <a:solidFill>
                  <a:srgbClr val="BF0000"/>
                </a:solidFill>
                <a:latin typeface="Georgia"/>
                <a:cs typeface="Georgia"/>
              </a:rPr>
              <a:t>u</a:t>
            </a:r>
            <a:r>
              <a:rPr sz="4400" cap="small" spc="500" dirty="0">
                <a:solidFill>
                  <a:srgbClr val="BF0000"/>
                </a:solidFill>
                <a:latin typeface="Georgia"/>
                <a:cs typeface="Georgia"/>
              </a:rPr>
              <a:t>cci</a:t>
            </a:r>
            <a:r>
              <a:rPr sz="4400" cap="small" spc="655" dirty="0">
                <a:solidFill>
                  <a:srgbClr val="BF0000"/>
                </a:solidFill>
                <a:latin typeface="Georgia"/>
                <a:cs typeface="Georgia"/>
              </a:rPr>
              <a:t>ó</a:t>
            </a:r>
            <a:r>
              <a:rPr sz="4400" cap="small" spc="395" dirty="0">
                <a:solidFill>
                  <a:srgbClr val="BF0000"/>
                </a:solidFill>
                <a:latin typeface="Georgia"/>
                <a:cs typeface="Georgia"/>
              </a:rPr>
              <a:t>n</a:t>
            </a:r>
            <a:endParaRPr sz="44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27002" y="1624075"/>
            <a:ext cx="3557270" cy="4036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0C1C1D"/>
                </a:solidFill>
                <a:latin typeface="Arial MT"/>
                <a:cs typeface="Arial MT"/>
              </a:rPr>
              <a:t>4.-</a:t>
            </a:r>
            <a:r>
              <a:rPr sz="2800" spc="-3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0C1C1D"/>
                </a:solidFill>
                <a:latin typeface="Arial MT"/>
                <a:cs typeface="Arial MT"/>
              </a:rPr>
              <a:t>Fomentar</a:t>
            </a:r>
            <a:r>
              <a:rPr sz="2800" spc="2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0C1C1D"/>
                </a:solidFill>
                <a:latin typeface="Arial MT"/>
                <a:cs typeface="Arial MT"/>
              </a:rPr>
              <a:t>la </a:t>
            </a:r>
            <a:r>
              <a:rPr sz="2800" dirty="0">
                <a:solidFill>
                  <a:srgbClr val="0C1C1D"/>
                </a:solidFill>
                <a:latin typeface="Arial MT"/>
                <a:cs typeface="Arial MT"/>
              </a:rPr>
              <a:t> creación </a:t>
            </a:r>
            <a:r>
              <a:rPr sz="2800" spc="-5" dirty="0">
                <a:solidFill>
                  <a:srgbClr val="0C1C1D"/>
                </a:solidFill>
                <a:latin typeface="Arial MT"/>
                <a:cs typeface="Arial MT"/>
              </a:rPr>
              <a:t>de </a:t>
            </a:r>
            <a:r>
              <a:rPr sz="2800" dirty="0">
                <a:solidFill>
                  <a:srgbClr val="0C1C1D"/>
                </a:solidFill>
                <a:latin typeface="Arial MT"/>
                <a:cs typeface="Arial MT"/>
              </a:rPr>
              <a:t>nuevos </a:t>
            </a:r>
            <a:r>
              <a:rPr sz="2800" spc="-76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0C1C1D"/>
                </a:solidFill>
                <a:latin typeface="Arial MT"/>
                <a:cs typeface="Arial MT"/>
              </a:rPr>
              <a:t>productos</a:t>
            </a:r>
            <a:r>
              <a:rPr sz="2800" spc="-7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0C1C1D"/>
                </a:solidFill>
                <a:latin typeface="Arial MT"/>
                <a:cs typeface="Arial MT"/>
              </a:rPr>
              <a:t>artísticos.</a:t>
            </a:r>
            <a:endParaRPr sz="2800">
              <a:latin typeface="Arial MT"/>
              <a:cs typeface="Arial MT"/>
            </a:endParaRPr>
          </a:p>
          <a:p>
            <a:pPr marL="355600" marR="203835" indent="-343535">
              <a:lnSpc>
                <a:spcPct val="100000"/>
              </a:lnSpc>
              <a:spcBef>
                <a:spcPts val="675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0C1C1D"/>
                </a:solidFill>
                <a:latin typeface="Arial MT"/>
                <a:cs typeface="Arial MT"/>
              </a:rPr>
              <a:t>4.1.- Grabación </a:t>
            </a:r>
            <a:r>
              <a:rPr sz="2800" spc="-5" dirty="0">
                <a:solidFill>
                  <a:srgbClr val="0C1C1D"/>
                </a:solidFill>
                <a:latin typeface="Arial MT"/>
                <a:cs typeface="Arial MT"/>
              </a:rPr>
              <a:t>y </a:t>
            </a:r>
            <a:r>
              <a:rPr sz="2800" dirty="0">
                <a:solidFill>
                  <a:srgbClr val="0C1C1D"/>
                </a:solidFill>
                <a:latin typeface="Arial MT"/>
                <a:cs typeface="Arial MT"/>
              </a:rPr>
              <a:t> edición</a:t>
            </a:r>
            <a:r>
              <a:rPr sz="2800" spc="-4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0C1C1D"/>
                </a:solidFill>
                <a:latin typeface="Arial MT"/>
                <a:cs typeface="Arial MT"/>
              </a:rPr>
              <a:t>de</a:t>
            </a:r>
            <a:r>
              <a:rPr sz="2800" spc="-3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0C1C1D"/>
                </a:solidFill>
                <a:latin typeface="Arial MT"/>
                <a:cs typeface="Arial MT"/>
              </a:rPr>
              <a:t>material </a:t>
            </a:r>
            <a:r>
              <a:rPr sz="2800" spc="-76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0C1C1D"/>
                </a:solidFill>
                <a:latin typeface="Arial MT"/>
                <a:cs typeface="Arial MT"/>
              </a:rPr>
              <a:t>musical.</a:t>
            </a:r>
            <a:endParaRPr sz="2800">
              <a:latin typeface="Arial MT"/>
              <a:cs typeface="Arial MT"/>
            </a:endParaRPr>
          </a:p>
          <a:p>
            <a:pPr marL="355600" marR="582930" indent="-343535">
              <a:lnSpc>
                <a:spcPct val="100000"/>
              </a:lnSpc>
              <a:spcBef>
                <a:spcPts val="670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0C1C1D"/>
                </a:solidFill>
                <a:latin typeface="Arial MT"/>
                <a:cs typeface="Arial MT"/>
              </a:rPr>
              <a:t>4.2.-</a:t>
            </a:r>
            <a:r>
              <a:rPr sz="2800" spc="-5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0C1C1D"/>
                </a:solidFill>
                <a:latin typeface="Arial MT"/>
                <a:cs typeface="Arial MT"/>
              </a:rPr>
              <a:t>Préstamo</a:t>
            </a:r>
            <a:r>
              <a:rPr sz="2800" spc="-2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0C1C1D"/>
                </a:solidFill>
                <a:latin typeface="Arial MT"/>
                <a:cs typeface="Arial MT"/>
              </a:rPr>
              <a:t>y </a:t>
            </a:r>
            <a:r>
              <a:rPr sz="2800" spc="-76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0C1C1D"/>
                </a:solidFill>
                <a:latin typeface="Arial MT"/>
                <a:cs typeface="Arial MT"/>
              </a:rPr>
              <a:t>arriendo de </a:t>
            </a:r>
            <a:r>
              <a:rPr sz="2800" spc="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0C1C1D"/>
                </a:solidFill>
                <a:latin typeface="Arial MT"/>
                <a:cs typeface="Arial MT"/>
              </a:rPr>
              <a:t>dependencias.</a:t>
            </a:r>
            <a:endParaRPr sz="2800">
              <a:latin typeface="Arial MT"/>
              <a:cs typeface="Arial MT"/>
            </a:endParaRPr>
          </a:p>
        </p:txBody>
      </p:sp>
    </p:spTree>
  </p:cSld>
  <p:clrMapOvr>
    <a:masterClrMapping/>
  </p:clrMapOvr>
  <p:transition spd="med">
    <p:pull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6F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60150" y="208598"/>
            <a:ext cx="6224905" cy="1243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07160" marR="5080" indent="-1395095">
              <a:lnSpc>
                <a:spcPct val="100000"/>
              </a:lnSpc>
              <a:spcBef>
                <a:spcPts val="95"/>
              </a:spcBef>
            </a:pPr>
            <a:r>
              <a:rPr sz="4000" spc="265" dirty="0">
                <a:solidFill>
                  <a:srgbClr val="BF0000"/>
                </a:solidFill>
                <a:latin typeface="Georgia"/>
                <a:cs typeface="Georgia"/>
              </a:rPr>
              <a:t>E</a:t>
            </a:r>
            <a:r>
              <a:rPr sz="4000" cap="small" spc="110" dirty="0">
                <a:solidFill>
                  <a:srgbClr val="BF0000"/>
                </a:solidFill>
                <a:latin typeface="Georgia"/>
                <a:cs typeface="Georgia"/>
              </a:rPr>
              <a:t>x</a:t>
            </a:r>
            <a:r>
              <a:rPr sz="4000" cap="small" spc="130" dirty="0">
                <a:solidFill>
                  <a:srgbClr val="BF0000"/>
                </a:solidFill>
                <a:latin typeface="Georgia"/>
                <a:cs typeface="Georgia"/>
              </a:rPr>
              <a:t>t</a:t>
            </a:r>
            <a:r>
              <a:rPr sz="4000" cap="small" spc="290" dirty="0">
                <a:solidFill>
                  <a:srgbClr val="BF0000"/>
                </a:solidFill>
                <a:latin typeface="Georgia"/>
                <a:cs typeface="Georgia"/>
              </a:rPr>
              <a:t>e</a:t>
            </a:r>
            <a:r>
              <a:rPr sz="4000" cap="small" spc="250" dirty="0">
                <a:solidFill>
                  <a:srgbClr val="BF0000"/>
                </a:solidFill>
                <a:latin typeface="Georgia"/>
                <a:cs typeface="Georgia"/>
              </a:rPr>
              <a:t>nsi</a:t>
            </a:r>
            <a:r>
              <a:rPr sz="4000" cap="small" spc="615" dirty="0">
                <a:solidFill>
                  <a:srgbClr val="BF0000"/>
                </a:solidFill>
                <a:latin typeface="Georgia"/>
                <a:cs typeface="Georgia"/>
              </a:rPr>
              <a:t>ó</a:t>
            </a:r>
            <a:r>
              <a:rPr sz="4000" cap="small" spc="335" dirty="0">
                <a:solidFill>
                  <a:srgbClr val="BF0000"/>
                </a:solidFill>
                <a:latin typeface="Georgia"/>
                <a:cs typeface="Georgia"/>
              </a:rPr>
              <a:t>n</a:t>
            </a:r>
            <a:r>
              <a:rPr sz="4000" spc="35" dirty="0">
                <a:solidFill>
                  <a:srgbClr val="BF0000"/>
                </a:solidFill>
                <a:latin typeface="Georgia"/>
                <a:cs typeface="Georgia"/>
              </a:rPr>
              <a:t>,</a:t>
            </a:r>
            <a:r>
              <a:rPr sz="4000" spc="45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4000" cap="small" spc="380" dirty="0">
                <a:solidFill>
                  <a:srgbClr val="BF0000"/>
                </a:solidFill>
                <a:latin typeface="Georgia"/>
                <a:cs typeface="Georgia"/>
              </a:rPr>
              <a:t>e</a:t>
            </a:r>
            <a:r>
              <a:rPr sz="4000" cap="small" spc="40" dirty="0">
                <a:solidFill>
                  <a:srgbClr val="BF0000"/>
                </a:solidFill>
                <a:latin typeface="Georgia"/>
                <a:cs typeface="Georgia"/>
              </a:rPr>
              <a:t>x</a:t>
            </a:r>
            <a:r>
              <a:rPr sz="4000" cap="small" spc="45" dirty="0">
                <a:solidFill>
                  <a:srgbClr val="BF0000"/>
                </a:solidFill>
                <a:latin typeface="Georgia"/>
                <a:cs typeface="Georgia"/>
              </a:rPr>
              <a:t>h</a:t>
            </a:r>
            <a:r>
              <a:rPr sz="4000" cap="small" spc="-254" dirty="0">
                <a:solidFill>
                  <a:srgbClr val="BF0000"/>
                </a:solidFill>
                <a:latin typeface="Georgia"/>
                <a:cs typeface="Georgia"/>
              </a:rPr>
              <a:t>i</a:t>
            </a:r>
            <a:r>
              <a:rPr sz="4000" cap="small" spc="484" dirty="0">
                <a:solidFill>
                  <a:srgbClr val="BF0000"/>
                </a:solidFill>
                <a:latin typeface="Georgia"/>
                <a:cs typeface="Georgia"/>
              </a:rPr>
              <a:t>b</a:t>
            </a:r>
            <a:r>
              <a:rPr sz="4000" cap="small" spc="-254" dirty="0">
                <a:solidFill>
                  <a:srgbClr val="BF0000"/>
                </a:solidFill>
                <a:latin typeface="Georgia"/>
                <a:cs typeface="Georgia"/>
              </a:rPr>
              <a:t>i</a:t>
            </a:r>
            <a:r>
              <a:rPr sz="4000" cap="small" spc="765" dirty="0">
                <a:solidFill>
                  <a:srgbClr val="BF0000"/>
                </a:solidFill>
                <a:latin typeface="Georgia"/>
                <a:cs typeface="Georgia"/>
              </a:rPr>
              <a:t>c</a:t>
            </a:r>
            <a:r>
              <a:rPr sz="4000" cap="small" spc="-254" dirty="0">
                <a:solidFill>
                  <a:srgbClr val="BF0000"/>
                </a:solidFill>
                <a:latin typeface="Georgia"/>
                <a:cs typeface="Georgia"/>
              </a:rPr>
              <a:t>i</a:t>
            </a:r>
            <a:r>
              <a:rPr sz="4000" cap="small" spc="615" dirty="0">
                <a:solidFill>
                  <a:srgbClr val="BF0000"/>
                </a:solidFill>
                <a:latin typeface="Georgia"/>
                <a:cs typeface="Georgia"/>
              </a:rPr>
              <a:t>ó</a:t>
            </a:r>
            <a:r>
              <a:rPr sz="4000" cap="small" spc="340" dirty="0">
                <a:solidFill>
                  <a:srgbClr val="BF0000"/>
                </a:solidFill>
                <a:latin typeface="Georgia"/>
                <a:cs typeface="Georgia"/>
              </a:rPr>
              <a:t>n</a:t>
            </a:r>
            <a:r>
              <a:rPr sz="4000" spc="75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4000" cap="small" spc="200" dirty="0">
                <a:solidFill>
                  <a:srgbClr val="BF0000"/>
                </a:solidFill>
                <a:latin typeface="Georgia"/>
                <a:cs typeface="Georgia"/>
              </a:rPr>
              <a:t>y</a:t>
            </a:r>
            <a:r>
              <a:rPr sz="4000" spc="100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4000" cap="small" spc="335" dirty="0">
                <a:solidFill>
                  <a:srgbClr val="BF0000"/>
                </a:solidFill>
                <a:latin typeface="Georgia"/>
                <a:cs typeface="Georgia"/>
              </a:rPr>
              <a:t>d</a:t>
            </a:r>
            <a:r>
              <a:rPr sz="4000" cap="small" spc="170" dirty="0">
                <a:solidFill>
                  <a:srgbClr val="BF0000"/>
                </a:solidFill>
                <a:latin typeface="Georgia"/>
                <a:cs typeface="Georgia"/>
              </a:rPr>
              <a:t>i</a:t>
            </a:r>
            <a:r>
              <a:rPr sz="4000" cap="small" spc="320" dirty="0">
                <a:solidFill>
                  <a:srgbClr val="BF0000"/>
                </a:solidFill>
                <a:latin typeface="Georgia"/>
                <a:cs typeface="Georgia"/>
              </a:rPr>
              <a:t>s</a:t>
            </a:r>
            <a:r>
              <a:rPr sz="4000" cap="small" spc="225" dirty="0">
                <a:solidFill>
                  <a:srgbClr val="BF0000"/>
                </a:solidFill>
                <a:latin typeface="Georgia"/>
                <a:cs typeface="Georgia"/>
              </a:rPr>
              <a:t>t</a:t>
            </a:r>
            <a:r>
              <a:rPr sz="4000" cap="small" spc="310" dirty="0">
                <a:solidFill>
                  <a:srgbClr val="BF0000"/>
                </a:solidFill>
                <a:latin typeface="Georgia"/>
                <a:cs typeface="Georgia"/>
              </a:rPr>
              <a:t>r</a:t>
            </a:r>
            <a:r>
              <a:rPr sz="4000" cap="small" spc="120" dirty="0">
                <a:solidFill>
                  <a:srgbClr val="BF0000"/>
                </a:solidFill>
                <a:latin typeface="Georgia"/>
                <a:cs typeface="Georgia"/>
              </a:rPr>
              <a:t>ib</a:t>
            </a:r>
            <a:r>
              <a:rPr sz="4000" cap="small" spc="185" dirty="0">
                <a:solidFill>
                  <a:srgbClr val="BF0000"/>
                </a:solidFill>
                <a:latin typeface="Georgia"/>
                <a:cs typeface="Georgia"/>
              </a:rPr>
              <a:t>u</a:t>
            </a:r>
            <a:r>
              <a:rPr sz="4000" cap="small" spc="765" dirty="0">
                <a:solidFill>
                  <a:srgbClr val="BF0000"/>
                </a:solidFill>
                <a:latin typeface="Georgia"/>
                <a:cs typeface="Georgia"/>
              </a:rPr>
              <a:t>c</a:t>
            </a:r>
            <a:r>
              <a:rPr sz="4000" cap="small" spc="120" dirty="0">
                <a:solidFill>
                  <a:srgbClr val="BF0000"/>
                </a:solidFill>
                <a:latin typeface="Georgia"/>
                <a:cs typeface="Georgia"/>
              </a:rPr>
              <a:t>i</a:t>
            </a:r>
            <a:r>
              <a:rPr sz="4000" cap="small" spc="240" dirty="0">
                <a:solidFill>
                  <a:srgbClr val="BF0000"/>
                </a:solidFill>
                <a:latin typeface="Georgia"/>
                <a:cs typeface="Georgia"/>
              </a:rPr>
              <a:t>ó</a:t>
            </a:r>
            <a:r>
              <a:rPr sz="4000" cap="small" spc="340" dirty="0">
                <a:solidFill>
                  <a:srgbClr val="BF0000"/>
                </a:solidFill>
                <a:latin typeface="Georgia"/>
                <a:cs typeface="Georgia"/>
              </a:rPr>
              <a:t>n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2069464"/>
            <a:ext cx="3825240" cy="252539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4965" marR="5080" indent="-342900">
              <a:lnSpc>
                <a:spcPct val="80000"/>
              </a:lnSpc>
              <a:spcBef>
                <a:spcPts val="58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0C1C1D"/>
                </a:solidFill>
                <a:latin typeface="Arial MT"/>
                <a:cs typeface="Arial MT"/>
              </a:rPr>
              <a:t>5.-Generar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espacios de </a:t>
            </a:r>
            <a:r>
              <a:rPr sz="2000" spc="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expresión y encuentro para </a:t>
            </a:r>
            <a:r>
              <a:rPr sz="2000" spc="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actores, gestores y público </a:t>
            </a:r>
            <a:r>
              <a:rPr sz="2000" spc="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general, en </a:t>
            </a:r>
            <a:r>
              <a:rPr sz="2000" spc="-5" dirty="0">
                <a:solidFill>
                  <a:srgbClr val="0C1C1D"/>
                </a:solidFill>
                <a:latin typeface="Arial MT"/>
                <a:cs typeface="Arial MT"/>
              </a:rPr>
              <a:t>los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cuales se </a:t>
            </a:r>
            <a:r>
              <a:rPr sz="2000" spc="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favorezca la difusión y </a:t>
            </a:r>
            <a:r>
              <a:rPr sz="2000" spc="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proyección de las diversas </a:t>
            </a:r>
            <a:r>
              <a:rPr sz="2000" spc="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disciplinas y </a:t>
            </a:r>
            <a:r>
              <a:rPr sz="2000" spc="-5" dirty="0">
                <a:solidFill>
                  <a:srgbClr val="0C1C1D"/>
                </a:solidFill>
                <a:latin typeface="Arial MT"/>
                <a:cs typeface="Arial MT"/>
              </a:rPr>
              <a:t>actividades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 surgidas</a:t>
            </a:r>
            <a:r>
              <a:rPr sz="2000" spc="-6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del</a:t>
            </a:r>
            <a:r>
              <a:rPr sz="2000" spc="-2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quehacer</a:t>
            </a:r>
            <a:r>
              <a:rPr sz="2000" spc="-6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0C1C1D"/>
                </a:solidFill>
                <a:latin typeface="Arial MT"/>
                <a:cs typeface="Arial MT"/>
              </a:rPr>
              <a:t>artístico </a:t>
            </a:r>
            <a:r>
              <a:rPr sz="2000" spc="-54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cultural, visibilizando sus </a:t>
            </a:r>
            <a:r>
              <a:rPr sz="2000" spc="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procesos</a:t>
            </a:r>
            <a:r>
              <a:rPr sz="2000" spc="-65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y</a:t>
            </a:r>
            <a:r>
              <a:rPr sz="2000" spc="-20" dirty="0">
                <a:solidFill>
                  <a:srgbClr val="0C1C1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C1C1D"/>
                </a:solidFill>
                <a:latin typeface="Arial MT"/>
                <a:cs typeface="Arial MT"/>
              </a:rPr>
              <a:t>resultados.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6100" y="1773238"/>
            <a:ext cx="4556150" cy="469985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4763" y="1124332"/>
            <a:ext cx="4306859" cy="461952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9565" y="212788"/>
            <a:ext cx="4258945" cy="65316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5.1.-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Uso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espacios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exclusivos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muestras </a:t>
            </a:r>
            <a:r>
              <a:rPr sz="2800" b="1" spc="-7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plásticas,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diseño o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 artesanía.</a:t>
            </a:r>
            <a:endParaRPr sz="2800">
              <a:latin typeface="Arial"/>
              <a:cs typeface="Arial"/>
            </a:endParaRPr>
          </a:p>
          <a:p>
            <a:pPr marL="12700" marR="401955">
              <a:lnSpc>
                <a:spcPct val="100000"/>
              </a:lnSpc>
              <a:spcBef>
                <a:spcPts val="819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5.2.-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Montaje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obras, </a:t>
            </a:r>
            <a:r>
              <a:rPr sz="2800" b="1" spc="-7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presentaciones,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performances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conciertos.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Arial"/>
              <a:cs typeface="Arial"/>
            </a:endParaRPr>
          </a:p>
          <a:p>
            <a:pPr marL="12700" marR="47625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5.3.-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Charlas, seminarios </a:t>
            </a:r>
            <a:r>
              <a:rPr sz="2800" b="1" spc="-7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capacitaciones.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Arial"/>
              <a:cs typeface="Arial"/>
            </a:endParaRPr>
          </a:p>
          <a:p>
            <a:pPr marL="12700" marR="320675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5.4.- 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Trabajo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artístico- 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formativo-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expresivo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800" b="1" spc="-7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situ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pull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8F7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082" y="1639882"/>
            <a:ext cx="8897620" cy="5218430"/>
            <a:chOff x="2082" y="1639882"/>
            <a:chExt cx="8897620" cy="52184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2" y="3431079"/>
              <a:ext cx="4032211" cy="34269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89505" y="1646232"/>
              <a:ext cx="6604000" cy="3256279"/>
            </a:xfrm>
            <a:custGeom>
              <a:avLst/>
              <a:gdLst/>
              <a:ahLst/>
              <a:cxnLst/>
              <a:rect l="l" t="t" r="r" b="b"/>
              <a:pathLst>
                <a:path w="6604000" h="3256279">
                  <a:moveTo>
                    <a:pt x="6114440" y="0"/>
                  </a:moveTo>
                  <a:lnTo>
                    <a:pt x="1763661" y="0"/>
                  </a:lnTo>
                  <a:lnTo>
                    <a:pt x="1716545" y="2239"/>
                  </a:lnTo>
                  <a:lnTo>
                    <a:pt x="1670697" y="8821"/>
                  </a:lnTo>
                  <a:lnTo>
                    <a:pt x="1626320" y="19541"/>
                  </a:lnTo>
                  <a:lnTo>
                    <a:pt x="1583620" y="34192"/>
                  </a:lnTo>
                  <a:lnTo>
                    <a:pt x="1542803" y="52572"/>
                  </a:lnTo>
                  <a:lnTo>
                    <a:pt x="1504073" y="74473"/>
                  </a:lnTo>
                  <a:lnTo>
                    <a:pt x="1467635" y="99692"/>
                  </a:lnTo>
                  <a:lnTo>
                    <a:pt x="1433694" y="128023"/>
                  </a:lnTo>
                  <a:lnTo>
                    <a:pt x="1402456" y="159262"/>
                  </a:lnTo>
                  <a:lnTo>
                    <a:pt x="1374124" y="193203"/>
                  </a:lnTo>
                  <a:lnTo>
                    <a:pt x="1348906" y="229641"/>
                  </a:lnTo>
                  <a:lnTo>
                    <a:pt x="1327004" y="268371"/>
                  </a:lnTo>
                  <a:lnTo>
                    <a:pt x="1308625" y="309188"/>
                  </a:lnTo>
                  <a:lnTo>
                    <a:pt x="1293973" y="351888"/>
                  </a:lnTo>
                  <a:lnTo>
                    <a:pt x="1283253" y="396264"/>
                  </a:lnTo>
                  <a:lnTo>
                    <a:pt x="1276671" y="442113"/>
                  </a:lnTo>
                  <a:lnTo>
                    <a:pt x="1274432" y="489229"/>
                  </a:lnTo>
                  <a:lnTo>
                    <a:pt x="1274432" y="1712252"/>
                  </a:lnTo>
                  <a:lnTo>
                    <a:pt x="0" y="3255797"/>
                  </a:lnTo>
                  <a:lnTo>
                    <a:pt x="1274432" y="2446070"/>
                  </a:lnTo>
                  <a:lnTo>
                    <a:pt x="6603669" y="2446070"/>
                  </a:lnTo>
                  <a:lnTo>
                    <a:pt x="6603669" y="489229"/>
                  </a:lnTo>
                  <a:lnTo>
                    <a:pt x="6601430" y="442113"/>
                  </a:lnTo>
                  <a:lnTo>
                    <a:pt x="6594848" y="396264"/>
                  </a:lnTo>
                  <a:lnTo>
                    <a:pt x="6584128" y="351888"/>
                  </a:lnTo>
                  <a:lnTo>
                    <a:pt x="6569476" y="309188"/>
                  </a:lnTo>
                  <a:lnTo>
                    <a:pt x="6551097" y="268371"/>
                  </a:lnTo>
                  <a:lnTo>
                    <a:pt x="6529196" y="229641"/>
                  </a:lnTo>
                  <a:lnTo>
                    <a:pt x="6503977" y="193203"/>
                  </a:lnTo>
                  <a:lnTo>
                    <a:pt x="6475645" y="159262"/>
                  </a:lnTo>
                  <a:lnTo>
                    <a:pt x="6444407" y="128023"/>
                  </a:lnTo>
                  <a:lnTo>
                    <a:pt x="6410466" y="99692"/>
                  </a:lnTo>
                  <a:lnTo>
                    <a:pt x="6374028" y="74473"/>
                  </a:lnTo>
                  <a:lnTo>
                    <a:pt x="6335298" y="52572"/>
                  </a:lnTo>
                  <a:lnTo>
                    <a:pt x="6294481" y="34192"/>
                  </a:lnTo>
                  <a:lnTo>
                    <a:pt x="6251781" y="19541"/>
                  </a:lnTo>
                  <a:lnTo>
                    <a:pt x="6207404" y="8821"/>
                  </a:lnTo>
                  <a:lnTo>
                    <a:pt x="6161556" y="2239"/>
                  </a:lnTo>
                  <a:lnTo>
                    <a:pt x="6114440" y="0"/>
                  </a:lnTo>
                  <a:close/>
                </a:path>
                <a:path w="6604000" h="3256279">
                  <a:moveTo>
                    <a:pt x="6603669" y="2446070"/>
                  </a:moveTo>
                  <a:lnTo>
                    <a:pt x="1274432" y="2446070"/>
                  </a:lnTo>
                  <a:lnTo>
                    <a:pt x="1276671" y="2493186"/>
                  </a:lnTo>
                  <a:lnTo>
                    <a:pt x="1283253" y="2539034"/>
                  </a:lnTo>
                  <a:lnTo>
                    <a:pt x="1293973" y="2583410"/>
                  </a:lnTo>
                  <a:lnTo>
                    <a:pt x="1308625" y="2626109"/>
                  </a:lnTo>
                  <a:lnTo>
                    <a:pt x="1327004" y="2666926"/>
                  </a:lnTo>
                  <a:lnTo>
                    <a:pt x="1348906" y="2705655"/>
                  </a:lnTo>
                  <a:lnTo>
                    <a:pt x="1374124" y="2742092"/>
                  </a:lnTo>
                  <a:lnTo>
                    <a:pt x="1402456" y="2776032"/>
                  </a:lnTo>
                  <a:lnTo>
                    <a:pt x="1433694" y="2807269"/>
                  </a:lnTo>
                  <a:lnTo>
                    <a:pt x="1467635" y="2835599"/>
                  </a:lnTo>
                  <a:lnTo>
                    <a:pt x="1504073" y="2860817"/>
                  </a:lnTo>
                  <a:lnTo>
                    <a:pt x="1542803" y="2882718"/>
                  </a:lnTo>
                  <a:lnTo>
                    <a:pt x="1583620" y="2901096"/>
                  </a:lnTo>
                  <a:lnTo>
                    <a:pt x="1626320" y="2915747"/>
                  </a:lnTo>
                  <a:lnTo>
                    <a:pt x="1670697" y="2926466"/>
                  </a:lnTo>
                  <a:lnTo>
                    <a:pt x="1716545" y="2933048"/>
                  </a:lnTo>
                  <a:lnTo>
                    <a:pt x="1763661" y="2935287"/>
                  </a:lnTo>
                  <a:lnTo>
                    <a:pt x="6114440" y="2935287"/>
                  </a:lnTo>
                  <a:lnTo>
                    <a:pt x="6161556" y="2933048"/>
                  </a:lnTo>
                  <a:lnTo>
                    <a:pt x="6207404" y="2926466"/>
                  </a:lnTo>
                  <a:lnTo>
                    <a:pt x="6251781" y="2915747"/>
                  </a:lnTo>
                  <a:lnTo>
                    <a:pt x="6294481" y="2901096"/>
                  </a:lnTo>
                  <a:lnTo>
                    <a:pt x="6335298" y="2882718"/>
                  </a:lnTo>
                  <a:lnTo>
                    <a:pt x="6374028" y="2860817"/>
                  </a:lnTo>
                  <a:lnTo>
                    <a:pt x="6410466" y="2835599"/>
                  </a:lnTo>
                  <a:lnTo>
                    <a:pt x="6444407" y="2807269"/>
                  </a:lnTo>
                  <a:lnTo>
                    <a:pt x="6475645" y="2776032"/>
                  </a:lnTo>
                  <a:lnTo>
                    <a:pt x="6503977" y="2742092"/>
                  </a:lnTo>
                  <a:lnTo>
                    <a:pt x="6529196" y="2705655"/>
                  </a:lnTo>
                  <a:lnTo>
                    <a:pt x="6551097" y="2666926"/>
                  </a:lnTo>
                  <a:lnTo>
                    <a:pt x="6569476" y="2626109"/>
                  </a:lnTo>
                  <a:lnTo>
                    <a:pt x="6584128" y="2583410"/>
                  </a:lnTo>
                  <a:lnTo>
                    <a:pt x="6594848" y="2539034"/>
                  </a:lnTo>
                  <a:lnTo>
                    <a:pt x="6601430" y="2493186"/>
                  </a:lnTo>
                  <a:lnTo>
                    <a:pt x="6603669" y="244607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89505" y="1646232"/>
              <a:ext cx="6604000" cy="3256279"/>
            </a:xfrm>
            <a:custGeom>
              <a:avLst/>
              <a:gdLst/>
              <a:ahLst/>
              <a:cxnLst/>
              <a:rect l="l" t="t" r="r" b="b"/>
              <a:pathLst>
                <a:path w="6604000" h="3256279">
                  <a:moveTo>
                    <a:pt x="1274432" y="489229"/>
                  </a:moveTo>
                  <a:lnTo>
                    <a:pt x="1276671" y="442113"/>
                  </a:lnTo>
                  <a:lnTo>
                    <a:pt x="1283253" y="396264"/>
                  </a:lnTo>
                  <a:lnTo>
                    <a:pt x="1293973" y="351888"/>
                  </a:lnTo>
                  <a:lnTo>
                    <a:pt x="1308625" y="309188"/>
                  </a:lnTo>
                  <a:lnTo>
                    <a:pt x="1327004" y="268371"/>
                  </a:lnTo>
                  <a:lnTo>
                    <a:pt x="1348906" y="229641"/>
                  </a:lnTo>
                  <a:lnTo>
                    <a:pt x="1374124" y="193203"/>
                  </a:lnTo>
                  <a:lnTo>
                    <a:pt x="1402456" y="159262"/>
                  </a:lnTo>
                  <a:lnTo>
                    <a:pt x="1433694" y="128023"/>
                  </a:lnTo>
                  <a:lnTo>
                    <a:pt x="1467635" y="99692"/>
                  </a:lnTo>
                  <a:lnTo>
                    <a:pt x="1504073" y="74473"/>
                  </a:lnTo>
                  <a:lnTo>
                    <a:pt x="1542803" y="52572"/>
                  </a:lnTo>
                  <a:lnTo>
                    <a:pt x="1583620" y="34192"/>
                  </a:lnTo>
                  <a:lnTo>
                    <a:pt x="1626320" y="19541"/>
                  </a:lnTo>
                  <a:lnTo>
                    <a:pt x="1670697" y="8821"/>
                  </a:lnTo>
                  <a:lnTo>
                    <a:pt x="1716545" y="2239"/>
                  </a:lnTo>
                  <a:lnTo>
                    <a:pt x="1763661" y="0"/>
                  </a:lnTo>
                  <a:lnTo>
                    <a:pt x="2162644" y="0"/>
                  </a:lnTo>
                  <a:lnTo>
                    <a:pt x="3494951" y="0"/>
                  </a:lnTo>
                  <a:lnTo>
                    <a:pt x="6114440" y="0"/>
                  </a:lnTo>
                  <a:lnTo>
                    <a:pt x="6161556" y="2239"/>
                  </a:lnTo>
                  <a:lnTo>
                    <a:pt x="6207404" y="8821"/>
                  </a:lnTo>
                  <a:lnTo>
                    <a:pt x="6251781" y="19541"/>
                  </a:lnTo>
                  <a:lnTo>
                    <a:pt x="6294481" y="34192"/>
                  </a:lnTo>
                  <a:lnTo>
                    <a:pt x="6335298" y="52572"/>
                  </a:lnTo>
                  <a:lnTo>
                    <a:pt x="6374028" y="74473"/>
                  </a:lnTo>
                  <a:lnTo>
                    <a:pt x="6410466" y="99692"/>
                  </a:lnTo>
                  <a:lnTo>
                    <a:pt x="6444407" y="128023"/>
                  </a:lnTo>
                  <a:lnTo>
                    <a:pt x="6475645" y="159262"/>
                  </a:lnTo>
                  <a:lnTo>
                    <a:pt x="6503977" y="193203"/>
                  </a:lnTo>
                  <a:lnTo>
                    <a:pt x="6529196" y="229641"/>
                  </a:lnTo>
                  <a:lnTo>
                    <a:pt x="6551097" y="268371"/>
                  </a:lnTo>
                  <a:lnTo>
                    <a:pt x="6569476" y="309188"/>
                  </a:lnTo>
                  <a:lnTo>
                    <a:pt x="6584128" y="351888"/>
                  </a:lnTo>
                  <a:lnTo>
                    <a:pt x="6594848" y="396264"/>
                  </a:lnTo>
                  <a:lnTo>
                    <a:pt x="6601430" y="442113"/>
                  </a:lnTo>
                  <a:lnTo>
                    <a:pt x="6603669" y="489229"/>
                  </a:lnTo>
                  <a:lnTo>
                    <a:pt x="6603669" y="1712252"/>
                  </a:lnTo>
                  <a:lnTo>
                    <a:pt x="6603669" y="2446083"/>
                  </a:lnTo>
                  <a:lnTo>
                    <a:pt x="6601430" y="2493186"/>
                  </a:lnTo>
                  <a:lnTo>
                    <a:pt x="6594848" y="2539034"/>
                  </a:lnTo>
                  <a:lnTo>
                    <a:pt x="6584128" y="2583410"/>
                  </a:lnTo>
                  <a:lnTo>
                    <a:pt x="6569476" y="2626109"/>
                  </a:lnTo>
                  <a:lnTo>
                    <a:pt x="6551097" y="2666926"/>
                  </a:lnTo>
                  <a:lnTo>
                    <a:pt x="6529196" y="2705655"/>
                  </a:lnTo>
                  <a:lnTo>
                    <a:pt x="6503977" y="2742092"/>
                  </a:lnTo>
                  <a:lnTo>
                    <a:pt x="6475645" y="2776032"/>
                  </a:lnTo>
                  <a:lnTo>
                    <a:pt x="6444407" y="2807269"/>
                  </a:lnTo>
                  <a:lnTo>
                    <a:pt x="6410466" y="2835599"/>
                  </a:lnTo>
                  <a:lnTo>
                    <a:pt x="6374028" y="2860817"/>
                  </a:lnTo>
                  <a:lnTo>
                    <a:pt x="6335298" y="2882718"/>
                  </a:lnTo>
                  <a:lnTo>
                    <a:pt x="6294481" y="2901096"/>
                  </a:lnTo>
                  <a:lnTo>
                    <a:pt x="6251781" y="2915747"/>
                  </a:lnTo>
                  <a:lnTo>
                    <a:pt x="6207404" y="2926466"/>
                  </a:lnTo>
                  <a:lnTo>
                    <a:pt x="6161556" y="2933048"/>
                  </a:lnTo>
                  <a:lnTo>
                    <a:pt x="6114440" y="2935287"/>
                  </a:lnTo>
                  <a:lnTo>
                    <a:pt x="3494951" y="2935287"/>
                  </a:lnTo>
                  <a:lnTo>
                    <a:pt x="2162644" y="2935287"/>
                  </a:lnTo>
                  <a:lnTo>
                    <a:pt x="1763661" y="2935287"/>
                  </a:lnTo>
                  <a:lnTo>
                    <a:pt x="1716545" y="2933048"/>
                  </a:lnTo>
                  <a:lnTo>
                    <a:pt x="1670697" y="2926466"/>
                  </a:lnTo>
                  <a:lnTo>
                    <a:pt x="1626320" y="2915747"/>
                  </a:lnTo>
                  <a:lnTo>
                    <a:pt x="1583620" y="2901096"/>
                  </a:lnTo>
                  <a:lnTo>
                    <a:pt x="1542803" y="2882718"/>
                  </a:lnTo>
                  <a:lnTo>
                    <a:pt x="1504073" y="2860817"/>
                  </a:lnTo>
                  <a:lnTo>
                    <a:pt x="1467635" y="2835599"/>
                  </a:lnTo>
                  <a:lnTo>
                    <a:pt x="1433694" y="2807269"/>
                  </a:lnTo>
                  <a:lnTo>
                    <a:pt x="1402456" y="2776032"/>
                  </a:lnTo>
                  <a:lnTo>
                    <a:pt x="1374124" y="2742092"/>
                  </a:lnTo>
                  <a:lnTo>
                    <a:pt x="1348906" y="2705655"/>
                  </a:lnTo>
                  <a:lnTo>
                    <a:pt x="1327004" y="2666926"/>
                  </a:lnTo>
                  <a:lnTo>
                    <a:pt x="1308625" y="2626109"/>
                  </a:lnTo>
                  <a:lnTo>
                    <a:pt x="1293973" y="2583410"/>
                  </a:lnTo>
                  <a:lnTo>
                    <a:pt x="1283253" y="2539034"/>
                  </a:lnTo>
                  <a:lnTo>
                    <a:pt x="1276671" y="2493186"/>
                  </a:lnTo>
                  <a:lnTo>
                    <a:pt x="1274432" y="2446070"/>
                  </a:lnTo>
                  <a:lnTo>
                    <a:pt x="0" y="3255797"/>
                  </a:lnTo>
                  <a:lnTo>
                    <a:pt x="1274432" y="1712252"/>
                  </a:lnTo>
                  <a:lnTo>
                    <a:pt x="1274432" y="489229"/>
                  </a:lnTo>
                  <a:close/>
                </a:path>
              </a:pathLst>
            </a:custGeom>
            <a:ln w="12700">
              <a:solidFill>
                <a:srgbClr val="89A4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33190" y="262318"/>
            <a:ext cx="79057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490" dirty="0">
                <a:solidFill>
                  <a:srgbClr val="BF0000"/>
                </a:solidFill>
                <a:latin typeface="Georgia"/>
                <a:cs typeface="Georgia"/>
              </a:rPr>
              <a:t>P</a:t>
            </a:r>
            <a:r>
              <a:rPr sz="4400" cap="small" spc="310" dirty="0">
                <a:solidFill>
                  <a:srgbClr val="BF0000"/>
                </a:solidFill>
                <a:latin typeface="Georgia"/>
                <a:cs typeface="Georgia"/>
              </a:rPr>
              <a:t>r</a:t>
            </a:r>
            <a:r>
              <a:rPr sz="4400" cap="small" spc="690" dirty="0">
                <a:solidFill>
                  <a:srgbClr val="BF0000"/>
                </a:solidFill>
                <a:latin typeface="Georgia"/>
                <a:cs typeface="Georgia"/>
              </a:rPr>
              <a:t>o</a:t>
            </a:r>
            <a:r>
              <a:rPr sz="4400" cap="small" spc="520" dirty="0">
                <a:solidFill>
                  <a:srgbClr val="BF0000"/>
                </a:solidFill>
                <a:latin typeface="Georgia"/>
                <a:cs typeface="Georgia"/>
              </a:rPr>
              <a:t>g</a:t>
            </a:r>
            <a:r>
              <a:rPr sz="4400" cap="small" spc="480" dirty="0">
                <a:solidFill>
                  <a:srgbClr val="BF0000"/>
                </a:solidFill>
                <a:latin typeface="Georgia"/>
                <a:cs typeface="Georgia"/>
              </a:rPr>
              <a:t>r</a:t>
            </a:r>
            <a:r>
              <a:rPr sz="4400" cap="small" spc="370" dirty="0">
                <a:solidFill>
                  <a:srgbClr val="BF0000"/>
                </a:solidFill>
                <a:latin typeface="Georgia"/>
                <a:cs typeface="Georgia"/>
              </a:rPr>
              <a:t>a</a:t>
            </a:r>
            <a:r>
              <a:rPr sz="4400" cap="small" spc="155" dirty="0">
                <a:solidFill>
                  <a:srgbClr val="BF0000"/>
                </a:solidFill>
                <a:latin typeface="Georgia"/>
                <a:cs typeface="Georgia"/>
              </a:rPr>
              <a:t>m</a:t>
            </a:r>
            <a:r>
              <a:rPr sz="4400" cap="small" spc="370" dirty="0">
                <a:solidFill>
                  <a:srgbClr val="BF0000"/>
                </a:solidFill>
                <a:latin typeface="Georgia"/>
                <a:cs typeface="Georgia"/>
              </a:rPr>
              <a:t>a</a:t>
            </a:r>
            <a:r>
              <a:rPr sz="4400" cap="small" spc="860" dirty="0">
                <a:solidFill>
                  <a:srgbClr val="BF0000"/>
                </a:solidFill>
                <a:latin typeface="Georgia"/>
                <a:cs typeface="Georgia"/>
              </a:rPr>
              <a:t>c</a:t>
            </a:r>
            <a:r>
              <a:rPr sz="4400" cap="small" spc="-265" dirty="0">
                <a:solidFill>
                  <a:srgbClr val="BF0000"/>
                </a:solidFill>
                <a:latin typeface="Georgia"/>
                <a:cs typeface="Georgia"/>
              </a:rPr>
              <a:t>i</a:t>
            </a:r>
            <a:r>
              <a:rPr sz="4400" cap="small" spc="690" dirty="0">
                <a:solidFill>
                  <a:srgbClr val="BF0000"/>
                </a:solidFill>
                <a:latin typeface="Georgia"/>
                <a:cs typeface="Georgia"/>
              </a:rPr>
              <a:t>ó</a:t>
            </a:r>
            <a:r>
              <a:rPr sz="4400" cap="small" spc="395" dirty="0">
                <a:solidFill>
                  <a:srgbClr val="BF0000"/>
                </a:solidFill>
                <a:latin typeface="Georgia"/>
                <a:cs typeface="Georgia"/>
              </a:rPr>
              <a:t>n</a:t>
            </a:r>
            <a:r>
              <a:rPr sz="4400" spc="-10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4400" cap="small" spc="385" dirty="0">
                <a:solidFill>
                  <a:srgbClr val="BF0000"/>
                </a:solidFill>
                <a:latin typeface="Georgia"/>
                <a:cs typeface="Georgia"/>
              </a:rPr>
              <a:t>d</a:t>
            </a:r>
            <a:r>
              <a:rPr sz="4400" cap="small" spc="340" dirty="0">
                <a:solidFill>
                  <a:srgbClr val="BF0000"/>
                </a:solidFill>
                <a:latin typeface="Georgia"/>
                <a:cs typeface="Georgia"/>
              </a:rPr>
              <a:t>e</a:t>
            </a:r>
            <a:r>
              <a:rPr sz="4400" spc="45" dirty="0">
                <a:solidFill>
                  <a:srgbClr val="BF0000"/>
                </a:solidFill>
                <a:latin typeface="Georgia"/>
                <a:cs typeface="Georgia"/>
              </a:rPr>
              <a:t> </a:t>
            </a:r>
            <a:r>
              <a:rPr sz="4400" cap="small" spc="420" dirty="0">
                <a:solidFill>
                  <a:srgbClr val="BF0000"/>
                </a:solidFill>
                <a:latin typeface="Georgia"/>
                <a:cs typeface="Georgia"/>
              </a:rPr>
              <a:t>e</a:t>
            </a:r>
            <a:r>
              <a:rPr sz="4400" cap="small" spc="375" dirty="0">
                <a:solidFill>
                  <a:srgbClr val="BF0000"/>
                </a:solidFill>
                <a:latin typeface="Georgia"/>
                <a:cs typeface="Georgia"/>
              </a:rPr>
              <a:t>v</a:t>
            </a:r>
            <a:r>
              <a:rPr sz="4400" cap="small" spc="335" dirty="0">
                <a:solidFill>
                  <a:srgbClr val="BF0000"/>
                </a:solidFill>
                <a:latin typeface="Georgia"/>
                <a:cs typeface="Georgia"/>
              </a:rPr>
              <a:t>e</a:t>
            </a:r>
            <a:r>
              <a:rPr sz="4400" cap="small" spc="360" dirty="0">
                <a:solidFill>
                  <a:srgbClr val="BF0000"/>
                </a:solidFill>
                <a:latin typeface="Georgia"/>
                <a:cs typeface="Georgia"/>
              </a:rPr>
              <a:t>n</a:t>
            </a:r>
            <a:r>
              <a:rPr sz="4400" cap="small" spc="245" dirty="0">
                <a:solidFill>
                  <a:srgbClr val="BF0000"/>
                </a:solidFill>
                <a:latin typeface="Georgia"/>
                <a:cs typeface="Georgia"/>
              </a:rPr>
              <a:t>t</a:t>
            </a:r>
            <a:r>
              <a:rPr sz="4400" cap="small" spc="690" dirty="0">
                <a:solidFill>
                  <a:srgbClr val="BF0000"/>
                </a:solidFill>
                <a:latin typeface="Georgia"/>
                <a:cs typeface="Georgia"/>
              </a:rPr>
              <a:t>o</a:t>
            </a:r>
            <a:r>
              <a:rPr sz="4400" cap="small" spc="760" dirty="0">
                <a:solidFill>
                  <a:srgbClr val="BF0000"/>
                </a:solidFill>
                <a:latin typeface="Georgia"/>
                <a:cs typeface="Georgia"/>
              </a:rPr>
              <a:t>s</a:t>
            </a:r>
            <a:endParaRPr sz="44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61740" y="2009965"/>
            <a:ext cx="5075555" cy="1976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6.- Generar una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agenda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anual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de eventos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utilizando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 la</a:t>
            </a:r>
            <a:r>
              <a:rPr sz="32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infraestructura</a:t>
            </a:r>
            <a:r>
              <a:rPr sz="32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32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espacios </a:t>
            </a:r>
            <a:r>
              <a:rPr sz="3200" spc="-8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disponibles.</a:t>
            </a:r>
            <a:endParaRPr sz="3200">
              <a:latin typeface="Arial MT"/>
              <a:cs typeface="Arial MT"/>
            </a:endParaRPr>
          </a:p>
        </p:txBody>
      </p:sp>
    </p:spTree>
  </p:cSld>
  <p:clrMapOvr>
    <a:masterClrMapping/>
  </p:clrMapOvr>
  <p:transition spd="med">
    <p:pull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0608" y="949542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13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13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1" y="418337"/>
              <a:ext cx="5771515" cy="9302750"/>
            </a:xfrm>
            <a:custGeom>
              <a:avLst/>
              <a:gdLst/>
              <a:ahLst/>
              <a:cxnLst/>
              <a:rect l="l" t="t" r="r" b="b"/>
              <a:pathLst>
                <a:path w="5771515" h="9302750">
                  <a:moveTo>
                    <a:pt x="0" y="9302495"/>
                  </a:moveTo>
                  <a:lnTo>
                    <a:pt x="5771388" y="9302495"/>
                  </a:lnTo>
                  <a:lnTo>
                    <a:pt x="5771388" y="0"/>
                  </a:lnTo>
                  <a:lnTo>
                    <a:pt x="0" y="0"/>
                  </a:lnTo>
                  <a:lnTo>
                    <a:pt x="0" y="9302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215" y="518921"/>
              <a:ext cx="865416" cy="71551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5445" y="1939671"/>
            <a:ext cx="5602985" cy="7470647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4475" y="0"/>
            <a:ext cx="91630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4475" y="0"/>
            <a:ext cx="91630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0225" y="752475"/>
            <a:ext cx="7810500" cy="6105525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4475" y="0"/>
            <a:ext cx="91630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53525" cy="67056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14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5" name="object 5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23720" y="776731"/>
            <a:ext cx="4577080" cy="1174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2425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 marL="12700" marR="2186940">
              <a:lnSpc>
                <a:spcPct val="102099"/>
              </a:lnSpc>
              <a:spcBef>
                <a:spcPts val="1605"/>
              </a:spcBef>
            </a:pPr>
            <a:r>
              <a:rPr sz="1400" b="1" spc="20" dirty="0">
                <a:solidFill>
                  <a:srgbClr val="FF9A00"/>
                </a:solidFill>
                <a:latin typeface="Arial"/>
                <a:cs typeface="Arial"/>
              </a:rPr>
              <a:t>Antecedentes</a:t>
            </a:r>
            <a:r>
              <a:rPr sz="1400" b="1" spc="2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40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400" b="1" spc="9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9A00"/>
                </a:solidFill>
                <a:latin typeface="Arial"/>
                <a:cs typeface="Arial"/>
              </a:rPr>
              <a:t>Gestión </a:t>
            </a:r>
            <a:r>
              <a:rPr sz="1400" b="1" spc="-1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Arial"/>
                <a:cs typeface="Arial"/>
              </a:rPr>
              <a:t>Escuela</a:t>
            </a:r>
            <a:r>
              <a:rPr sz="1400" b="1" spc="9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40" dirty="0">
                <a:solidFill>
                  <a:srgbClr val="FF9A00"/>
                </a:solidFill>
                <a:latin typeface="Arial"/>
                <a:cs typeface="Arial"/>
              </a:rPr>
              <a:t>de </a:t>
            </a:r>
            <a:r>
              <a:rPr sz="1400" b="1" spc="20" dirty="0">
                <a:solidFill>
                  <a:srgbClr val="FF9A00"/>
                </a:solidFill>
                <a:latin typeface="Arial"/>
                <a:cs typeface="Arial"/>
              </a:rPr>
              <a:t>Danza</a:t>
            </a:r>
            <a:r>
              <a:rPr sz="1400" b="1" spc="10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FF9A00"/>
                </a:solidFill>
                <a:latin typeface="Arial"/>
                <a:cs typeface="Arial"/>
              </a:rPr>
              <a:t>Moderna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805939" y="1331975"/>
            <a:ext cx="5393055" cy="7485380"/>
            <a:chOff x="1805939" y="1331975"/>
            <a:chExt cx="5393055" cy="748538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5643" y="1331975"/>
              <a:ext cx="902982" cy="162001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9279" y="3329940"/>
              <a:ext cx="5158740" cy="53720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5939" y="8808719"/>
              <a:ext cx="5292090" cy="838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4475" y="0"/>
            <a:ext cx="91630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400" y="142875"/>
            <a:ext cx="8391525" cy="6638925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0"/>
            <a:ext cx="11125200" cy="6715125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0075" y="142875"/>
            <a:ext cx="10991850" cy="65722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15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21386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4018"/>
            <a:ext cx="5771515" cy="9631045"/>
            <a:chOff x="1543811" y="144018"/>
            <a:chExt cx="5771515" cy="9631045"/>
          </a:xfrm>
        </p:grpSpPr>
        <p:sp>
          <p:nvSpPr>
            <p:cNvPr id="6" name="object 6"/>
            <p:cNvSpPr/>
            <p:nvPr/>
          </p:nvSpPr>
          <p:spPr>
            <a:xfrm>
              <a:off x="1543812" y="421385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4018"/>
              <a:ext cx="5771515" cy="277495"/>
            </a:xfrm>
            <a:custGeom>
              <a:avLst/>
              <a:gdLst/>
              <a:ahLst/>
              <a:cxnLst/>
              <a:rect l="l" t="t" r="r" b="b"/>
              <a:pathLst>
                <a:path w="5771515" h="277495">
                  <a:moveTo>
                    <a:pt x="5771388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771388" y="277368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8215" y="1440179"/>
              <a:ext cx="5399532" cy="33383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00350" y="5894070"/>
              <a:ext cx="3589782" cy="278968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840354" y="8667749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-2666" y="2667"/>
                  </a:moveTo>
                  <a:lnTo>
                    <a:pt x="2666" y="2667"/>
                  </a:lnTo>
                </a:path>
              </a:pathLst>
            </a:custGeom>
            <a:ln w="5334">
              <a:solidFill>
                <a:srgbClr val="F2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16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4539" y="5996940"/>
              <a:ext cx="4884420" cy="1600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7399" y="7574279"/>
              <a:ext cx="2453640" cy="2057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34539" y="7757160"/>
              <a:ext cx="4876800" cy="11582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78963" y="1501902"/>
              <a:ext cx="4219194" cy="349453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584822" y="499871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-2667" y="3048"/>
                  </a:moveTo>
                  <a:lnTo>
                    <a:pt x="2667" y="3048"/>
                  </a:lnTo>
                </a:path>
              </a:pathLst>
            </a:custGeom>
            <a:ln w="6096">
              <a:solidFill>
                <a:srgbClr val="F3F3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9355" y="7137908"/>
            <a:ext cx="166370" cy="15367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195"/>
              </a:lnSpc>
            </a:pPr>
            <a:r>
              <a:rPr sz="1000" dirty="0">
                <a:latin typeface="Times New Roman"/>
                <a:cs typeface="Times New Roman"/>
              </a:rPr>
              <a:t>17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694074" y="3822191"/>
            <a:ext cx="140970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"/>
              </a:lnSpc>
            </a:pPr>
            <a:r>
              <a:rPr sz="1000" dirty="0">
                <a:latin typeface="Times New Roman"/>
                <a:cs typeface="Times New Roman"/>
              </a:rPr>
              <a:t>17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6511" y="451866"/>
            <a:ext cx="9631680" cy="995680"/>
          </a:xfrm>
          <a:custGeom>
            <a:avLst/>
            <a:gdLst/>
            <a:ahLst/>
            <a:cxnLst/>
            <a:rect l="l" t="t" r="r" b="b"/>
            <a:pathLst>
              <a:path w="9631680" h="995680">
                <a:moveTo>
                  <a:pt x="9631679" y="995172"/>
                </a:moveTo>
                <a:lnTo>
                  <a:pt x="9631679" y="0"/>
                </a:lnTo>
                <a:lnTo>
                  <a:pt x="0" y="0"/>
                </a:lnTo>
                <a:lnTo>
                  <a:pt x="0" y="995172"/>
                </a:lnTo>
                <a:lnTo>
                  <a:pt x="9631679" y="995172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286511" y="1543811"/>
            <a:ext cx="9631680" cy="5771515"/>
            <a:chOff x="286511" y="1543811"/>
            <a:chExt cx="9631680" cy="5771515"/>
          </a:xfrm>
        </p:grpSpPr>
        <p:sp>
          <p:nvSpPr>
            <p:cNvPr id="6" name="object 6"/>
            <p:cNvSpPr/>
            <p:nvPr/>
          </p:nvSpPr>
          <p:spPr>
            <a:xfrm>
              <a:off x="286512" y="1543811"/>
              <a:ext cx="9353550" cy="5771515"/>
            </a:xfrm>
            <a:custGeom>
              <a:avLst/>
              <a:gdLst/>
              <a:ahLst/>
              <a:cxnLst/>
              <a:rect l="l" t="t" r="r" b="b"/>
              <a:pathLst>
                <a:path w="9353550" h="5771515">
                  <a:moveTo>
                    <a:pt x="9353550" y="0"/>
                  </a:moveTo>
                  <a:lnTo>
                    <a:pt x="51054" y="0"/>
                  </a:lnTo>
                  <a:lnTo>
                    <a:pt x="0" y="0"/>
                  </a:lnTo>
                  <a:lnTo>
                    <a:pt x="0" y="25146"/>
                  </a:lnTo>
                  <a:lnTo>
                    <a:pt x="0" y="5746242"/>
                  </a:lnTo>
                  <a:lnTo>
                    <a:pt x="0" y="5771388"/>
                  </a:lnTo>
                  <a:lnTo>
                    <a:pt x="51054" y="5771388"/>
                  </a:lnTo>
                  <a:lnTo>
                    <a:pt x="9353550" y="5771388"/>
                  </a:lnTo>
                  <a:lnTo>
                    <a:pt x="9353550" y="5746242"/>
                  </a:lnTo>
                  <a:lnTo>
                    <a:pt x="51054" y="5746242"/>
                  </a:lnTo>
                  <a:lnTo>
                    <a:pt x="51054" y="25146"/>
                  </a:lnTo>
                  <a:lnTo>
                    <a:pt x="9353550" y="25146"/>
                  </a:lnTo>
                  <a:lnTo>
                    <a:pt x="9353550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40061" y="1543811"/>
              <a:ext cx="278130" cy="5771515"/>
            </a:xfrm>
            <a:custGeom>
              <a:avLst/>
              <a:gdLst/>
              <a:ahLst/>
              <a:cxnLst/>
              <a:rect l="l" t="t" r="r" b="b"/>
              <a:pathLst>
                <a:path w="278129" h="5771515">
                  <a:moveTo>
                    <a:pt x="278129" y="5771388"/>
                  </a:moveTo>
                  <a:lnTo>
                    <a:pt x="278129" y="0"/>
                  </a:lnTo>
                  <a:lnTo>
                    <a:pt x="0" y="0"/>
                  </a:lnTo>
                  <a:lnTo>
                    <a:pt x="0" y="5771388"/>
                  </a:lnTo>
                  <a:lnTo>
                    <a:pt x="278129" y="5771388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91193" y="1627631"/>
              <a:ext cx="0" cy="5581650"/>
            </a:xfrm>
            <a:custGeom>
              <a:avLst/>
              <a:gdLst/>
              <a:ahLst/>
              <a:cxnLst/>
              <a:rect l="l" t="t" r="r" b="b"/>
              <a:pathLst>
                <a:path h="5581650">
                  <a:moveTo>
                    <a:pt x="0" y="0"/>
                  </a:moveTo>
                  <a:lnTo>
                    <a:pt x="0" y="558165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3959" y="1819633"/>
              <a:ext cx="715518" cy="59725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2644" y="2117597"/>
              <a:ext cx="2875026" cy="470992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66894" y="2201417"/>
              <a:ext cx="3483864" cy="450570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884039" y="6645402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-3429" y="6858"/>
                  </a:moveTo>
                  <a:lnTo>
                    <a:pt x="3429" y="6858"/>
                  </a:lnTo>
                </a:path>
              </a:pathLst>
            </a:custGeom>
            <a:ln w="13716">
              <a:solidFill>
                <a:srgbClr val="F2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114805" y="746252"/>
            <a:ext cx="14859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b="1" spc="-85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b="1" spc="-10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18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5" name="object 5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7567" y="1725168"/>
              <a:ext cx="5157215" cy="28346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5073" y="5280660"/>
              <a:ext cx="5369814" cy="349072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96034" y="1145304"/>
            <a:ext cx="532130" cy="31000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spc="-20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spc="-15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19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23720" y="776731"/>
            <a:ext cx="4577080" cy="1174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2425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 marL="12700" marR="2364105">
              <a:lnSpc>
                <a:spcPct val="102099"/>
              </a:lnSpc>
              <a:spcBef>
                <a:spcPts val="1605"/>
              </a:spcBef>
            </a:pPr>
            <a:r>
              <a:rPr sz="1400" b="1" spc="20" dirty="0">
                <a:solidFill>
                  <a:srgbClr val="FF9A00"/>
                </a:solidFill>
                <a:latin typeface="Arial"/>
                <a:cs typeface="Arial"/>
              </a:rPr>
              <a:t>Antecedentes</a:t>
            </a:r>
            <a:r>
              <a:rPr sz="1400" b="1" spc="1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40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400" b="1" spc="8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9A00"/>
                </a:solidFill>
                <a:latin typeface="Arial"/>
                <a:cs typeface="Arial"/>
              </a:rPr>
              <a:t>Gestión </a:t>
            </a:r>
            <a:r>
              <a:rPr sz="1400" b="1" spc="-37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Arial"/>
                <a:cs typeface="Arial"/>
              </a:rPr>
              <a:t>Escuela</a:t>
            </a:r>
            <a:r>
              <a:rPr sz="1400" b="1" spc="10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40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400" b="1" spc="5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-40" dirty="0">
                <a:solidFill>
                  <a:srgbClr val="FF9A00"/>
                </a:solidFill>
                <a:latin typeface="Arial"/>
                <a:cs typeface="Arial"/>
              </a:rPr>
              <a:t>Bellas</a:t>
            </a:r>
            <a:r>
              <a:rPr sz="1400" b="1" spc="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-35" dirty="0">
                <a:solidFill>
                  <a:srgbClr val="FF9A00"/>
                </a:solidFill>
                <a:latin typeface="Arial"/>
                <a:cs typeface="Arial"/>
              </a:rPr>
              <a:t>Artes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00200" y="1456944"/>
            <a:ext cx="5576570" cy="7724140"/>
            <a:chOff x="1600200" y="1456944"/>
            <a:chExt cx="5576570" cy="772414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55791" y="1456944"/>
              <a:ext cx="1220723" cy="12131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0200" y="2852927"/>
              <a:ext cx="5559552" cy="6327648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54193" y="223401"/>
            <a:ext cx="6413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290054" y="144018"/>
            <a:ext cx="25400" cy="9631045"/>
          </a:xfrm>
          <a:custGeom>
            <a:avLst/>
            <a:gdLst/>
            <a:ahLst/>
            <a:cxnLst/>
            <a:rect l="l" t="t" r="r" b="b"/>
            <a:pathLst>
              <a:path w="25400" h="9631045">
                <a:moveTo>
                  <a:pt x="25146" y="0"/>
                </a:moveTo>
                <a:lnTo>
                  <a:pt x="0" y="0"/>
                </a:lnTo>
                <a:lnTo>
                  <a:pt x="0" y="9630918"/>
                </a:lnTo>
                <a:lnTo>
                  <a:pt x="25146" y="9630918"/>
                </a:lnTo>
                <a:lnTo>
                  <a:pt x="25146" y="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3811" y="457200"/>
            <a:ext cx="25400" cy="9317990"/>
          </a:xfrm>
          <a:custGeom>
            <a:avLst/>
            <a:gdLst/>
            <a:ahLst/>
            <a:cxnLst/>
            <a:rect l="l" t="t" r="r" b="b"/>
            <a:pathLst>
              <a:path w="25400" h="9317990">
                <a:moveTo>
                  <a:pt x="0" y="9317736"/>
                </a:moveTo>
                <a:lnTo>
                  <a:pt x="25146" y="9317736"/>
                </a:lnTo>
                <a:lnTo>
                  <a:pt x="25146" y="0"/>
                </a:lnTo>
                <a:lnTo>
                  <a:pt x="0" y="0"/>
                </a:lnTo>
                <a:lnTo>
                  <a:pt x="0" y="9317736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43811" y="144018"/>
            <a:ext cx="25400" cy="36195"/>
          </a:xfrm>
          <a:custGeom>
            <a:avLst/>
            <a:gdLst/>
            <a:ahLst/>
            <a:cxnLst/>
            <a:rect l="l" t="t" r="r" b="b"/>
            <a:pathLst>
              <a:path w="25400" h="36194">
                <a:moveTo>
                  <a:pt x="0" y="35814"/>
                </a:moveTo>
                <a:lnTo>
                  <a:pt x="25146" y="35814"/>
                </a:lnTo>
                <a:lnTo>
                  <a:pt x="25146" y="0"/>
                </a:lnTo>
                <a:lnTo>
                  <a:pt x="0" y="0"/>
                </a:lnTo>
                <a:lnTo>
                  <a:pt x="0" y="35814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43811" y="9723881"/>
            <a:ext cx="5771515" cy="51435"/>
          </a:xfrm>
          <a:custGeom>
            <a:avLst/>
            <a:gdLst/>
            <a:ahLst/>
            <a:cxnLst/>
            <a:rect l="l" t="t" r="r" b="b"/>
            <a:pathLst>
              <a:path w="5771515" h="51434">
                <a:moveTo>
                  <a:pt x="5771388" y="0"/>
                </a:moveTo>
                <a:lnTo>
                  <a:pt x="0" y="0"/>
                </a:lnTo>
                <a:lnTo>
                  <a:pt x="0" y="51054"/>
                </a:lnTo>
                <a:lnTo>
                  <a:pt x="5771388" y="51054"/>
                </a:lnTo>
                <a:lnTo>
                  <a:pt x="5771388" y="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43811" y="144018"/>
            <a:ext cx="5771515" cy="25400"/>
          </a:xfrm>
          <a:custGeom>
            <a:avLst/>
            <a:gdLst/>
            <a:ahLst/>
            <a:cxnLst/>
            <a:rect l="l" t="t" r="r" b="b"/>
            <a:pathLst>
              <a:path w="5771515" h="25400">
                <a:moveTo>
                  <a:pt x="5771388" y="0"/>
                </a:moveTo>
                <a:lnTo>
                  <a:pt x="0" y="0"/>
                </a:lnTo>
                <a:lnTo>
                  <a:pt x="0" y="25146"/>
                </a:lnTo>
                <a:lnTo>
                  <a:pt x="5771388" y="25146"/>
                </a:lnTo>
                <a:lnTo>
                  <a:pt x="5771388" y="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000" y="179831"/>
            <a:ext cx="5771515" cy="277495"/>
          </a:xfrm>
          <a:custGeom>
            <a:avLst/>
            <a:gdLst/>
            <a:ahLst/>
            <a:cxnLst/>
            <a:rect l="l" t="t" r="r" b="b"/>
            <a:pathLst>
              <a:path w="5771515" h="277495">
                <a:moveTo>
                  <a:pt x="5771388" y="0"/>
                </a:moveTo>
                <a:lnTo>
                  <a:pt x="0" y="0"/>
                </a:lnTo>
                <a:lnTo>
                  <a:pt x="0" y="277368"/>
                </a:lnTo>
                <a:lnTo>
                  <a:pt x="5771388" y="277368"/>
                </a:lnTo>
                <a:lnTo>
                  <a:pt x="5771388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627632" y="518922"/>
            <a:ext cx="5581650" cy="761365"/>
            <a:chOff x="1627632" y="518922"/>
            <a:chExt cx="5581650" cy="761365"/>
          </a:xfrm>
        </p:grpSpPr>
        <p:sp>
          <p:nvSpPr>
            <p:cNvPr id="11" name="object 11"/>
            <p:cNvSpPr/>
            <p:nvPr/>
          </p:nvSpPr>
          <p:spPr>
            <a:xfrm>
              <a:off x="1627632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76515" y="9482721"/>
            <a:ext cx="140335" cy="166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sz="1000" dirty="0">
                <a:latin typeface="Times New Roman"/>
                <a:cs typeface="Times New Roman"/>
              </a:rPr>
              <a:t>2</a:t>
            </a:fld>
            <a:endParaRPr sz="1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04870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50683" y="1797054"/>
            <a:ext cx="6083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latin typeface="Arial"/>
                <a:cs typeface="Arial"/>
              </a:rPr>
              <a:t>ÍND</a:t>
            </a:r>
            <a:r>
              <a:rPr sz="1400" b="1" spc="35" dirty="0">
                <a:latin typeface="Arial"/>
                <a:cs typeface="Arial"/>
              </a:rPr>
              <a:t>IC</a:t>
            </a:r>
            <a:r>
              <a:rPr sz="1400" b="1" spc="-210" dirty="0"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1933448" y="2630551"/>
          <a:ext cx="4949189" cy="61226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/>
                <a:gridCol w="3641725"/>
                <a:gridCol w="920114"/>
              </a:tblGrid>
              <a:tr h="25866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b="1" spc="15" dirty="0">
                          <a:latin typeface="Arial"/>
                          <a:cs typeface="Arial"/>
                        </a:rPr>
                        <a:t>1.-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Antecedentes: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Análisis</a:t>
                      </a:r>
                      <a:r>
                        <a:rPr sz="10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Situación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Proyección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53911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685" marB="0"/>
                </a:tc>
              </a:tr>
              <a:tr h="31128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000" b="1" spc="15" dirty="0">
                          <a:latin typeface="Arial"/>
                          <a:cs typeface="Arial"/>
                        </a:rPr>
                        <a:t>2.-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000" b="1" spc="-15" dirty="0">
                          <a:latin typeface="Arial"/>
                          <a:cs typeface="Arial"/>
                        </a:rPr>
                        <a:t>Foda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55689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</a:tr>
              <a:tr h="233555">
                <a:tc>
                  <a:txBody>
                    <a:bodyPr/>
                    <a:lstStyle/>
                    <a:p>
                      <a:pPr marL="31750">
                        <a:lnSpc>
                          <a:spcPts val="1170"/>
                        </a:lnSpc>
                        <a:spcBef>
                          <a:spcPts val="570"/>
                        </a:spcBef>
                      </a:pPr>
                      <a:r>
                        <a:rPr sz="1000" b="1" spc="15" dirty="0">
                          <a:latin typeface="Arial"/>
                          <a:cs typeface="Arial"/>
                        </a:rPr>
                        <a:t>3.-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ts val="1170"/>
                        </a:lnSpc>
                        <a:spcBef>
                          <a:spcPts val="570"/>
                        </a:spcBef>
                      </a:pPr>
                      <a:r>
                        <a:rPr sz="1000" b="1" spc="10" dirty="0">
                          <a:latin typeface="Arial"/>
                          <a:cs typeface="Arial"/>
                        </a:rPr>
                        <a:t>Anexo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Antecedentes de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Gestión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L="550545">
                        <a:lnSpc>
                          <a:spcPts val="1170"/>
                        </a:lnSpc>
                        <a:spcBef>
                          <a:spcPts val="570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390" marB="0"/>
                </a:tc>
              </a:tr>
              <a:tr h="155828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3.1.-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25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Sala</a:t>
                      </a:r>
                      <a:r>
                        <a:rPr sz="10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Teatro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“Diego 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Portales”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2135">
                        <a:lnSpc>
                          <a:spcPts val="112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233555">
                <a:tc>
                  <a:txBody>
                    <a:bodyPr/>
                    <a:lstStyle/>
                    <a:p>
                      <a:pPr marL="31750">
                        <a:lnSpc>
                          <a:spcPts val="1160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3.2.-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ts val="1160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Sala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Exhibición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“Salón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Urbano”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4675">
                        <a:lnSpc>
                          <a:spcPts val="1160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233555">
                <a:tc>
                  <a:txBody>
                    <a:bodyPr/>
                    <a:lstStyle/>
                    <a:p>
                      <a:pPr marL="31750">
                        <a:lnSpc>
                          <a:spcPts val="1165"/>
                        </a:lnSpc>
                        <a:spcBef>
                          <a:spcPts val="575"/>
                        </a:spcBef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3.3.-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65"/>
                        </a:lnSpc>
                        <a:spcBef>
                          <a:spcPts val="575"/>
                        </a:spcBef>
                      </a:pPr>
                      <a:r>
                        <a:rPr sz="1000" b="1" spc="-15" dirty="0">
                          <a:latin typeface="Arial"/>
                          <a:cs typeface="Arial"/>
                        </a:rPr>
                        <a:t>Escuela</a:t>
                      </a:r>
                      <a:r>
                        <a:rPr sz="1000" b="1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Danza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Moderna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560070">
                        <a:lnSpc>
                          <a:spcPts val="1165"/>
                        </a:lnSpc>
                        <a:spcBef>
                          <a:spcPts val="575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19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</a:tr>
              <a:tr h="233555">
                <a:tc>
                  <a:txBody>
                    <a:bodyPr/>
                    <a:lstStyle/>
                    <a:p>
                      <a:pPr marL="31750">
                        <a:lnSpc>
                          <a:spcPts val="1160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3.4.-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60"/>
                        </a:lnSpc>
                      </a:pPr>
                      <a:r>
                        <a:rPr sz="1000" b="1" spc="-15" dirty="0">
                          <a:latin typeface="Arial"/>
                          <a:cs typeface="Arial"/>
                        </a:rPr>
                        <a:t>Escuela</a:t>
                      </a:r>
                      <a:r>
                        <a:rPr sz="10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Bellas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Artes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8165">
                        <a:lnSpc>
                          <a:spcPts val="1160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14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233555">
                <a:tc>
                  <a:txBody>
                    <a:bodyPr/>
                    <a:lstStyle/>
                    <a:p>
                      <a:pPr marL="31750">
                        <a:lnSpc>
                          <a:spcPts val="1165"/>
                        </a:lnSpc>
                        <a:spcBef>
                          <a:spcPts val="575"/>
                        </a:spcBef>
                      </a:pPr>
                      <a:r>
                        <a:rPr sz="1000" b="1" spc="10" dirty="0">
                          <a:latin typeface="Arial"/>
                          <a:cs typeface="Arial"/>
                        </a:rPr>
                        <a:t>4.-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65"/>
                        </a:lnSpc>
                        <a:spcBef>
                          <a:spcPts val="57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Li</a:t>
                      </a:r>
                      <a:r>
                        <a:rPr sz="1000" b="1" spc="4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1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40" dirty="0">
                          <a:latin typeface="Arial"/>
                          <a:cs typeface="Arial"/>
                        </a:rPr>
                        <a:t>ie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s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Est</a:t>
                      </a:r>
                      <a:r>
                        <a:rPr sz="1000" b="1" spc="50" dirty="0">
                          <a:latin typeface="Arial"/>
                          <a:cs typeface="Arial"/>
                        </a:rPr>
                        <a:t>ra</a:t>
                      </a:r>
                      <a:r>
                        <a:rPr sz="1000" b="1" spc="4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65" dirty="0">
                          <a:latin typeface="Arial"/>
                          <a:cs typeface="Arial"/>
                        </a:rPr>
                        <a:t>é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00" b="1" spc="4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spc="5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4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nt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2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ultu</a:t>
                      </a:r>
                      <a:r>
                        <a:rPr sz="1000" b="1" spc="50" dirty="0">
                          <a:latin typeface="Arial"/>
                          <a:cs typeface="Arial"/>
                        </a:rPr>
                        <a:t>ra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570865">
                        <a:lnSpc>
                          <a:spcPts val="1165"/>
                        </a:lnSpc>
                        <a:spcBef>
                          <a:spcPts val="575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24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</a:tr>
              <a:tr h="155828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4.1.-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ts val="1125"/>
                        </a:lnSpc>
                      </a:pPr>
                      <a:r>
                        <a:rPr sz="1000" b="1" spc="-25" dirty="0">
                          <a:latin typeface="Arial"/>
                          <a:cs typeface="Arial"/>
                        </a:rPr>
                        <a:t>Misión,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Visión,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Objetivos 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Estratégicos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5150">
                        <a:lnSpc>
                          <a:spcPts val="112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25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55828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4.2.-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25"/>
                        </a:lnSpc>
                      </a:pPr>
                      <a:r>
                        <a:rPr sz="1000" b="1" spc="-30" dirty="0">
                          <a:latin typeface="Arial"/>
                          <a:cs typeface="Arial"/>
                        </a:rPr>
                        <a:t>Líneas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Estratégicas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8960">
                        <a:lnSpc>
                          <a:spcPts val="112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55453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4.3.-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25"/>
                        </a:lnSpc>
                      </a:pPr>
                      <a:r>
                        <a:rPr sz="1000" b="1" spc="-20" dirty="0">
                          <a:latin typeface="Arial"/>
                          <a:cs typeface="Arial"/>
                        </a:rPr>
                        <a:t>Estrategia</a:t>
                      </a:r>
                      <a:r>
                        <a:rPr sz="1000" b="1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Producto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 y/o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Servicio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43560">
                        <a:lnSpc>
                          <a:spcPts val="112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55828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4.4.-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25"/>
                        </a:lnSpc>
                      </a:pPr>
                      <a:r>
                        <a:rPr sz="1000" b="1" spc="-20" dirty="0">
                          <a:latin typeface="Arial"/>
                          <a:cs typeface="Arial"/>
                        </a:rPr>
                        <a:t>Estrategia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Precio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6895">
                        <a:lnSpc>
                          <a:spcPts val="112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55828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4.5.-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25"/>
                        </a:lnSpc>
                      </a:pPr>
                      <a:r>
                        <a:rPr sz="1000" b="1" spc="-20" dirty="0">
                          <a:latin typeface="Arial"/>
                          <a:cs typeface="Arial"/>
                        </a:rPr>
                        <a:t>Estrategia</a:t>
                      </a:r>
                      <a:r>
                        <a:rPr sz="1000" b="1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Distribución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7690">
                        <a:lnSpc>
                          <a:spcPts val="112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41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233555">
                <a:tc>
                  <a:txBody>
                    <a:bodyPr/>
                    <a:lstStyle/>
                    <a:p>
                      <a:pPr marL="31750">
                        <a:lnSpc>
                          <a:spcPts val="1160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4.6.-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60"/>
                        </a:lnSpc>
                      </a:pPr>
                      <a:r>
                        <a:rPr sz="1000" b="1" spc="-20" dirty="0">
                          <a:latin typeface="Arial"/>
                          <a:cs typeface="Arial"/>
                        </a:rPr>
                        <a:t>Estrategia</a:t>
                      </a:r>
                      <a:r>
                        <a:rPr sz="1000" b="1" spc="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Comunicación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3245">
                        <a:lnSpc>
                          <a:spcPts val="1160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41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233555">
                <a:tc>
                  <a:txBody>
                    <a:bodyPr/>
                    <a:lstStyle/>
                    <a:p>
                      <a:pPr marL="31750">
                        <a:lnSpc>
                          <a:spcPts val="1165"/>
                        </a:lnSpc>
                        <a:spcBef>
                          <a:spcPts val="575"/>
                        </a:spcBef>
                      </a:pPr>
                      <a:r>
                        <a:rPr sz="1000" b="1" spc="15" dirty="0">
                          <a:latin typeface="Arial"/>
                          <a:cs typeface="Arial"/>
                        </a:rPr>
                        <a:t>5.-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65"/>
                        </a:lnSpc>
                        <a:spcBef>
                          <a:spcPts val="57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Programa</a:t>
                      </a:r>
                      <a:r>
                        <a:rPr sz="10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Arquitectónico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550545">
                        <a:lnSpc>
                          <a:spcPts val="1165"/>
                        </a:lnSpc>
                        <a:spcBef>
                          <a:spcPts val="575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43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</a:tr>
              <a:tr h="155453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5.1.-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25"/>
                        </a:lnSpc>
                      </a:pPr>
                      <a:r>
                        <a:rPr sz="1000" b="1" spc="40" dirty="0">
                          <a:latin typeface="Arial"/>
                          <a:cs typeface="Arial"/>
                        </a:rPr>
                        <a:t>Desc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spc="65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4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ió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6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spc="4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9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4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ió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6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-1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4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io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8960">
                        <a:lnSpc>
                          <a:spcPts val="112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55828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5.2.-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25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Planigrafia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5625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44-45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55828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5.3.-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25"/>
                        </a:lnSpc>
                      </a:pPr>
                      <a:r>
                        <a:rPr sz="1000" b="1" spc="-20" dirty="0">
                          <a:latin typeface="Arial"/>
                          <a:cs typeface="Arial"/>
                        </a:rPr>
                        <a:t>Espacios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Formativos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5785">
                        <a:lnSpc>
                          <a:spcPts val="112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46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233555">
                <a:tc>
                  <a:txBody>
                    <a:bodyPr/>
                    <a:lstStyle/>
                    <a:p>
                      <a:pPr marL="31750">
                        <a:lnSpc>
                          <a:spcPts val="1160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5.4.-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60"/>
                        </a:lnSpc>
                      </a:pPr>
                      <a:r>
                        <a:rPr sz="1000" b="1" spc="-20" dirty="0">
                          <a:latin typeface="Arial"/>
                          <a:cs typeface="Arial"/>
                        </a:rPr>
                        <a:t>Espacios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Exhibitivos,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Área</a:t>
                      </a:r>
                      <a:r>
                        <a:rPr sz="1000" b="1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Administrativa</a:t>
                      </a:r>
                      <a:r>
                        <a:rPr sz="100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40" dirty="0">
                          <a:latin typeface="Arial"/>
                          <a:cs typeface="Arial"/>
                        </a:rPr>
                        <a:t>otros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4990">
                        <a:lnSpc>
                          <a:spcPts val="1160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58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233555">
                <a:tc>
                  <a:txBody>
                    <a:bodyPr/>
                    <a:lstStyle/>
                    <a:p>
                      <a:pPr marL="31750">
                        <a:lnSpc>
                          <a:spcPts val="1165"/>
                        </a:lnSpc>
                        <a:spcBef>
                          <a:spcPts val="575"/>
                        </a:spcBef>
                      </a:pPr>
                      <a:r>
                        <a:rPr sz="1000" b="1" spc="15" dirty="0">
                          <a:latin typeface="Arial"/>
                          <a:cs typeface="Arial"/>
                        </a:rPr>
                        <a:t>6.-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65"/>
                        </a:lnSpc>
                        <a:spcBef>
                          <a:spcPts val="575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Utilización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45" dirty="0">
                          <a:latin typeface="Arial"/>
                          <a:cs typeface="Arial"/>
                        </a:rPr>
                        <a:t>los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Espacios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558800">
                        <a:lnSpc>
                          <a:spcPts val="1165"/>
                        </a:lnSpc>
                        <a:spcBef>
                          <a:spcPts val="575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62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025" marB="0"/>
                </a:tc>
              </a:tr>
              <a:tr h="155453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6.1.-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125"/>
                        </a:lnSpc>
                      </a:pPr>
                      <a:r>
                        <a:rPr sz="1000" b="1" spc="10" dirty="0">
                          <a:latin typeface="Arial"/>
                          <a:cs typeface="Arial"/>
                        </a:rPr>
                        <a:t>Cronograma</a:t>
                      </a:r>
                      <a:r>
                        <a:rPr sz="10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Actividades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8165">
                        <a:lnSpc>
                          <a:spcPts val="112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63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55828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6.2.-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25"/>
                        </a:lnSpc>
                      </a:pPr>
                      <a:r>
                        <a:rPr sz="1000" b="1" spc="-65" dirty="0">
                          <a:latin typeface="Arial"/>
                          <a:cs typeface="Arial"/>
                        </a:rPr>
                        <a:t>Uso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Semanal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de </a:t>
                      </a:r>
                      <a:r>
                        <a:rPr sz="1000" b="1" spc="-45" dirty="0">
                          <a:latin typeface="Arial"/>
                          <a:cs typeface="Arial"/>
                        </a:rPr>
                        <a:t>los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Espacios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7530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64-65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233555">
                <a:tc>
                  <a:txBody>
                    <a:bodyPr/>
                    <a:lstStyle/>
                    <a:p>
                      <a:pPr marL="31750">
                        <a:lnSpc>
                          <a:spcPts val="1160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6.3.-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60"/>
                        </a:lnSpc>
                      </a:pPr>
                      <a:r>
                        <a:rPr sz="1000" b="1" spc="-50" dirty="0">
                          <a:latin typeface="Arial"/>
                          <a:cs typeface="Arial"/>
                        </a:rPr>
                        <a:t>Flujos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Público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7690">
                        <a:lnSpc>
                          <a:spcPts val="1160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67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233555">
                <a:tc>
                  <a:txBody>
                    <a:bodyPr/>
                    <a:lstStyle/>
                    <a:p>
                      <a:pPr marL="31750">
                        <a:lnSpc>
                          <a:spcPts val="1170"/>
                        </a:lnSpc>
                        <a:spcBef>
                          <a:spcPts val="570"/>
                        </a:spcBef>
                      </a:pPr>
                      <a:r>
                        <a:rPr sz="1000" b="1" spc="15" dirty="0">
                          <a:latin typeface="Arial"/>
                          <a:cs typeface="Arial"/>
                        </a:rPr>
                        <a:t>7.-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ts val="1170"/>
                        </a:lnSpc>
                        <a:spcBef>
                          <a:spcPts val="570"/>
                        </a:spcBef>
                      </a:pPr>
                      <a:r>
                        <a:rPr sz="1000" b="1" spc="-45" dirty="0">
                          <a:latin typeface="Arial"/>
                          <a:cs typeface="Arial"/>
                        </a:rPr>
                        <a:t>Estructura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de 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Gestión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390" marB="0"/>
                </a:tc>
                <a:tc>
                  <a:txBody>
                    <a:bodyPr/>
                    <a:lstStyle/>
                    <a:p>
                      <a:pPr marL="537210">
                        <a:lnSpc>
                          <a:spcPts val="1170"/>
                        </a:lnSpc>
                        <a:spcBef>
                          <a:spcPts val="570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68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390" marB="0"/>
                </a:tc>
              </a:tr>
              <a:tr h="155828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7.1.-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ts val="1125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Organigramas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4670">
                        <a:lnSpc>
                          <a:spcPts val="112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69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55828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7.2.-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25"/>
                        </a:lnSpc>
                      </a:pPr>
                      <a:r>
                        <a:rPr sz="1000" b="1" spc="-40" dirty="0">
                          <a:latin typeface="Arial"/>
                          <a:cs typeface="Arial"/>
                        </a:rPr>
                        <a:t>Estructura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Jurídico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Administrativa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1815">
                        <a:lnSpc>
                          <a:spcPts val="112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71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55828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7.3.-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ts val="1125"/>
                        </a:lnSpc>
                      </a:pPr>
                      <a:r>
                        <a:rPr sz="1000" b="1" spc="25" dirty="0">
                          <a:latin typeface="Arial"/>
                          <a:cs typeface="Arial"/>
                        </a:rPr>
                        <a:t>Modelo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Seguimiento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y</a:t>
                      </a:r>
                      <a:r>
                        <a:rPr sz="10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Control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2450">
                        <a:lnSpc>
                          <a:spcPts val="112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73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55453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7.4.-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ts val="1125"/>
                        </a:lnSpc>
                      </a:pPr>
                      <a:r>
                        <a:rPr sz="1000" b="1" spc="25" dirty="0">
                          <a:latin typeface="Arial"/>
                          <a:cs typeface="Arial"/>
                        </a:rPr>
                        <a:t>Modelo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Financiamiento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1340">
                        <a:lnSpc>
                          <a:spcPts val="112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75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311282">
                <a:tc>
                  <a:txBody>
                    <a:bodyPr/>
                    <a:lstStyle/>
                    <a:p>
                      <a:pPr marL="31750">
                        <a:lnSpc>
                          <a:spcPts val="1160"/>
                        </a:lnSpc>
                      </a:pPr>
                      <a:r>
                        <a:rPr sz="1000" b="1" spc="5" dirty="0">
                          <a:latin typeface="Arial"/>
                          <a:cs typeface="Arial"/>
                        </a:rPr>
                        <a:t>7.5.-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ts val="1160"/>
                        </a:lnSpc>
                      </a:pPr>
                      <a:r>
                        <a:rPr sz="1000" b="1" spc="-40" dirty="0">
                          <a:latin typeface="Arial"/>
                          <a:cs typeface="Arial"/>
                        </a:rPr>
                        <a:t>Flujo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Caja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49275">
                        <a:lnSpc>
                          <a:spcPts val="1160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76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336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000" b="1" spc="15" dirty="0">
                          <a:latin typeface="Arial"/>
                          <a:cs typeface="Arial"/>
                        </a:rPr>
                        <a:t>8.-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</a:pPr>
                      <a:r>
                        <a:rPr sz="1000" b="1" spc="-15" dirty="0">
                          <a:latin typeface="Arial"/>
                          <a:cs typeface="Arial"/>
                        </a:rPr>
                        <a:t>Anexos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60070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77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20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953125" cy="9631680"/>
            <a:chOff x="1543811" y="140207"/>
            <a:chExt cx="595312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8215" y="1440180"/>
              <a:ext cx="5399532" cy="39037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2639" y="5730240"/>
              <a:ext cx="4922520" cy="18516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7379" y="7551419"/>
              <a:ext cx="5090160" cy="12344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06567" y="4941569"/>
              <a:ext cx="2189988" cy="14622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476363" y="6396228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-1142" y="1143"/>
                  </a:moveTo>
                  <a:lnTo>
                    <a:pt x="1142" y="1143"/>
                  </a:lnTo>
                </a:path>
              </a:pathLst>
            </a:custGeom>
            <a:ln w="3175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21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6228715" cy="9631680"/>
            <a:chOff x="1543811" y="140207"/>
            <a:chExt cx="62287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0645" y="1483613"/>
              <a:ext cx="4702302" cy="212902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87117" y="3587496"/>
              <a:ext cx="4836413" cy="2766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2263" y="3838955"/>
              <a:ext cx="2514600" cy="9220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7117" y="3897629"/>
              <a:ext cx="4953761" cy="128244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4197" y="6051804"/>
              <a:ext cx="6188202" cy="838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06617" y="6126479"/>
              <a:ext cx="5765782" cy="762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7879" y="6332219"/>
              <a:ext cx="4800600" cy="321564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162300" y="9517379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19" h="7620">
                  <a:moveTo>
                    <a:pt x="7620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7620" y="762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931669" y="6115049"/>
              <a:ext cx="25400" cy="10795"/>
            </a:xfrm>
            <a:custGeom>
              <a:avLst/>
              <a:gdLst/>
              <a:ahLst/>
              <a:cxnLst/>
              <a:rect l="l" t="t" r="r" b="b"/>
              <a:pathLst>
                <a:path w="25400" h="10795">
                  <a:moveTo>
                    <a:pt x="25145" y="0"/>
                  </a:moveTo>
                  <a:lnTo>
                    <a:pt x="0" y="0"/>
                  </a:lnTo>
                  <a:lnTo>
                    <a:pt x="0" y="9607"/>
                  </a:lnTo>
                  <a:lnTo>
                    <a:pt x="25145" y="10218"/>
                  </a:lnTo>
                  <a:lnTo>
                    <a:pt x="25145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06390" y="4964429"/>
              <a:ext cx="2145791" cy="152857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21</a:t>
            </a:fld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22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7567" y="5708142"/>
              <a:ext cx="4911852" cy="18105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9429" y="7493507"/>
              <a:ext cx="2481072" cy="30175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042665" y="7673721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381" y="0"/>
                  </a:lnTo>
                </a:path>
              </a:pathLst>
            </a:custGeom>
            <a:ln w="8381">
              <a:solidFill>
                <a:srgbClr val="FEF6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51047" y="7770114"/>
              <a:ext cx="3042666" cy="158419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35073" y="1673352"/>
              <a:ext cx="5445252" cy="329184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22</a:t>
            </a:fld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23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2233" y="1440180"/>
              <a:ext cx="5261114" cy="801471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49144" y="8168130"/>
            <a:ext cx="3792854" cy="74485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757555" marR="5080" indent="-745490">
              <a:lnSpc>
                <a:spcPts val="2780"/>
              </a:lnSpc>
              <a:spcBef>
                <a:spcPts val="275"/>
              </a:spcBef>
            </a:pPr>
            <a:r>
              <a:rPr sz="2400" b="1" spc="10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2400" b="1" spc="-1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2400" b="1" spc="20" dirty="0">
                <a:solidFill>
                  <a:srgbClr val="FF9A00"/>
                </a:solidFill>
                <a:latin typeface="Trebuchet MS"/>
                <a:cs typeface="Trebuchet MS"/>
              </a:rPr>
              <a:t>Estratégicos </a:t>
            </a:r>
            <a:r>
              <a:rPr sz="2400" b="1" spc="-7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2400" b="1" spc="60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2400" b="1" spc="-7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2400" b="1" spc="3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5727" y="518922"/>
            <a:ext cx="591164" cy="71551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23</a:t>
            </a:fld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24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24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823720" y="1669034"/>
            <a:ext cx="5246370" cy="7250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600">
              <a:latin typeface="Trebuchet MS"/>
              <a:cs typeface="Trebuchet MS"/>
            </a:endParaRPr>
          </a:p>
          <a:p>
            <a:pPr marL="12700" marR="5080" algn="just">
              <a:lnSpc>
                <a:spcPct val="96600"/>
              </a:lnSpc>
              <a:spcBef>
                <a:spcPts val="985"/>
              </a:spcBef>
            </a:pPr>
            <a:r>
              <a:rPr sz="1150" spc="-70" dirty="0">
                <a:latin typeface="Trebuchet MS"/>
                <a:cs typeface="Trebuchet MS"/>
              </a:rPr>
              <a:t>El </a:t>
            </a:r>
            <a:r>
              <a:rPr sz="1150" b="1" spc="30" dirty="0">
                <a:latin typeface="Trebuchet MS"/>
                <a:cs typeface="Trebuchet MS"/>
              </a:rPr>
              <a:t>Centro </a:t>
            </a:r>
            <a:r>
              <a:rPr sz="1150" b="1" spc="10" dirty="0">
                <a:latin typeface="Trebuchet MS"/>
                <a:cs typeface="Trebuchet MS"/>
              </a:rPr>
              <a:t>Cultural </a:t>
            </a:r>
            <a:r>
              <a:rPr sz="1150" b="1" dirty="0">
                <a:latin typeface="Trebuchet MS"/>
                <a:cs typeface="Trebuchet MS"/>
              </a:rPr>
              <a:t>“Estación </a:t>
            </a:r>
            <a:r>
              <a:rPr sz="1150" b="1" spc="5" dirty="0">
                <a:latin typeface="Trebuchet MS"/>
                <a:cs typeface="Trebuchet MS"/>
              </a:rPr>
              <a:t>Quillota” </a:t>
            </a:r>
            <a:r>
              <a:rPr sz="1150" spc="-50" dirty="0">
                <a:latin typeface="Trebuchet MS"/>
                <a:cs typeface="Trebuchet MS"/>
              </a:rPr>
              <a:t>se </a:t>
            </a:r>
            <a:r>
              <a:rPr sz="1150" spc="-70" dirty="0">
                <a:latin typeface="Trebuchet MS"/>
                <a:cs typeface="Trebuchet MS"/>
              </a:rPr>
              <a:t>configura </a:t>
            </a:r>
            <a:r>
              <a:rPr sz="1150" spc="-30" dirty="0">
                <a:latin typeface="Trebuchet MS"/>
                <a:cs typeface="Trebuchet MS"/>
              </a:rPr>
              <a:t>como </a:t>
            </a:r>
            <a:r>
              <a:rPr sz="1150" spc="-80" dirty="0">
                <a:latin typeface="Trebuchet MS"/>
                <a:cs typeface="Trebuchet MS"/>
              </a:rPr>
              <a:t>una </a:t>
            </a:r>
            <a:r>
              <a:rPr sz="1150" b="1" spc="-10" dirty="0">
                <a:latin typeface="Trebuchet MS"/>
                <a:cs typeface="Trebuchet MS"/>
              </a:rPr>
              <a:t>unidad </a:t>
            </a:r>
            <a:r>
              <a:rPr sz="1150" b="1" spc="-15" dirty="0">
                <a:latin typeface="Trebuchet MS"/>
                <a:cs typeface="Trebuchet MS"/>
              </a:rPr>
              <a:t>de </a:t>
            </a:r>
            <a:r>
              <a:rPr sz="1150" b="1" spc="-10" dirty="0">
                <a:latin typeface="Trebuchet MS"/>
                <a:cs typeface="Trebuchet MS"/>
              </a:rPr>
              <a:t>ges- </a:t>
            </a:r>
            <a:r>
              <a:rPr sz="1150" b="1" spc="-5" dirty="0">
                <a:latin typeface="Trebuchet MS"/>
                <a:cs typeface="Trebuchet MS"/>
              </a:rPr>
              <a:t> </a:t>
            </a:r>
            <a:r>
              <a:rPr sz="1150" b="1" dirty="0">
                <a:latin typeface="Trebuchet MS"/>
                <a:cs typeface="Trebuchet MS"/>
              </a:rPr>
              <a:t>tión </a:t>
            </a:r>
            <a:r>
              <a:rPr sz="1150" spc="-80" dirty="0">
                <a:latin typeface="Trebuchet MS"/>
                <a:cs typeface="Trebuchet MS"/>
              </a:rPr>
              <a:t>localizada </a:t>
            </a:r>
            <a:r>
              <a:rPr sz="1150" spc="-65" dirty="0">
                <a:latin typeface="Trebuchet MS"/>
                <a:cs typeface="Trebuchet MS"/>
              </a:rPr>
              <a:t>en </a:t>
            </a:r>
            <a:r>
              <a:rPr sz="1150" spc="-80" dirty="0">
                <a:latin typeface="Trebuchet MS"/>
                <a:cs typeface="Trebuchet MS"/>
              </a:rPr>
              <a:t>una </a:t>
            </a:r>
            <a:r>
              <a:rPr sz="1150" spc="-40" dirty="0">
                <a:latin typeface="Trebuchet MS"/>
                <a:cs typeface="Trebuchet MS"/>
              </a:rPr>
              <a:t>ex </a:t>
            </a:r>
            <a:r>
              <a:rPr sz="1150" spc="-65" dirty="0">
                <a:latin typeface="Trebuchet MS"/>
                <a:cs typeface="Trebuchet MS"/>
              </a:rPr>
              <a:t>bodega de </a:t>
            </a:r>
            <a:r>
              <a:rPr sz="1150" spc="-45" dirty="0">
                <a:latin typeface="Trebuchet MS"/>
                <a:cs typeface="Trebuchet MS"/>
              </a:rPr>
              <a:t>granos </a:t>
            </a:r>
            <a:r>
              <a:rPr sz="1150" spc="-65" dirty="0">
                <a:latin typeface="Trebuchet MS"/>
                <a:cs typeface="Trebuchet MS"/>
              </a:rPr>
              <a:t>de </a:t>
            </a:r>
            <a:r>
              <a:rPr sz="1150" spc="-95" dirty="0">
                <a:latin typeface="Trebuchet MS"/>
                <a:cs typeface="Trebuchet MS"/>
              </a:rPr>
              <a:t>data </a:t>
            </a:r>
            <a:r>
              <a:rPr sz="1150" spc="-70" dirty="0">
                <a:latin typeface="Trebuchet MS"/>
                <a:cs typeface="Trebuchet MS"/>
              </a:rPr>
              <a:t>de </a:t>
            </a:r>
            <a:r>
              <a:rPr sz="1150" spc="-80" dirty="0">
                <a:latin typeface="Trebuchet MS"/>
                <a:cs typeface="Trebuchet MS"/>
              </a:rPr>
              <a:t>fines del </a:t>
            </a:r>
            <a:r>
              <a:rPr sz="1150" spc="-55" dirty="0">
                <a:latin typeface="Trebuchet MS"/>
                <a:cs typeface="Trebuchet MS"/>
              </a:rPr>
              <a:t>siglo </a:t>
            </a:r>
            <a:r>
              <a:rPr sz="1150" spc="-85" dirty="0">
                <a:latin typeface="Trebuchet MS"/>
                <a:cs typeface="Trebuchet MS"/>
              </a:rPr>
              <a:t>diecinueve, </a:t>
            </a:r>
            <a:r>
              <a:rPr sz="1150" spc="-80" dirty="0">
                <a:latin typeface="Trebuchet MS"/>
                <a:cs typeface="Trebuchet MS"/>
              </a:rPr>
              <a:t>única </a:t>
            </a:r>
            <a:r>
              <a:rPr sz="1150" spc="-75" dirty="0">
                <a:latin typeface="Trebuchet MS"/>
                <a:cs typeface="Trebuchet MS"/>
              </a:rPr>
              <a:t> </a:t>
            </a:r>
            <a:r>
              <a:rPr sz="1150" spc="-60" dirty="0">
                <a:latin typeface="Trebuchet MS"/>
                <a:cs typeface="Trebuchet MS"/>
              </a:rPr>
              <a:t>estructura </a:t>
            </a:r>
            <a:r>
              <a:rPr sz="1150" spc="-55" dirty="0">
                <a:latin typeface="Trebuchet MS"/>
                <a:cs typeface="Trebuchet MS"/>
              </a:rPr>
              <a:t>sobreviviente </a:t>
            </a:r>
            <a:r>
              <a:rPr sz="1150" spc="-65" dirty="0">
                <a:latin typeface="Trebuchet MS"/>
                <a:cs typeface="Trebuchet MS"/>
              </a:rPr>
              <a:t>de </a:t>
            </a:r>
            <a:r>
              <a:rPr sz="1150" spc="-105" dirty="0">
                <a:latin typeface="Trebuchet MS"/>
                <a:cs typeface="Trebuchet MS"/>
              </a:rPr>
              <a:t>la</a:t>
            </a:r>
            <a:r>
              <a:rPr sz="1150" spc="-100" dirty="0">
                <a:latin typeface="Trebuchet MS"/>
                <a:cs typeface="Trebuchet MS"/>
              </a:rPr>
              <a:t> </a:t>
            </a:r>
            <a:r>
              <a:rPr sz="1150" spc="-45" dirty="0">
                <a:latin typeface="Trebuchet MS"/>
                <a:cs typeface="Trebuchet MS"/>
              </a:rPr>
              <a:t>ex </a:t>
            </a:r>
            <a:r>
              <a:rPr sz="1150" spc="-60" dirty="0">
                <a:latin typeface="Trebuchet MS"/>
                <a:cs typeface="Trebuchet MS"/>
              </a:rPr>
              <a:t>Estación </a:t>
            </a:r>
            <a:r>
              <a:rPr sz="1150" spc="-65" dirty="0">
                <a:latin typeface="Trebuchet MS"/>
                <a:cs typeface="Trebuchet MS"/>
              </a:rPr>
              <a:t>de </a:t>
            </a:r>
            <a:r>
              <a:rPr sz="1150" spc="-45" dirty="0">
                <a:latin typeface="Trebuchet MS"/>
                <a:cs typeface="Trebuchet MS"/>
              </a:rPr>
              <a:t>Ferrocarriles </a:t>
            </a:r>
            <a:r>
              <a:rPr sz="1150" spc="-65" dirty="0">
                <a:latin typeface="Trebuchet MS"/>
                <a:cs typeface="Trebuchet MS"/>
              </a:rPr>
              <a:t>de </a:t>
            </a:r>
            <a:r>
              <a:rPr sz="1150" spc="-60" dirty="0">
                <a:latin typeface="Trebuchet MS"/>
                <a:cs typeface="Trebuchet MS"/>
              </a:rPr>
              <a:t>Quillota, </a:t>
            </a:r>
            <a:r>
              <a:rPr sz="1150" spc="-75" dirty="0">
                <a:latin typeface="Trebuchet MS"/>
                <a:cs typeface="Trebuchet MS"/>
              </a:rPr>
              <a:t>edificio </a:t>
            </a:r>
            <a:r>
              <a:rPr sz="1150" spc="-80" dirty="0">
                <a:latin typeface="Trebuchet MS"/>
                <a:cs typeface="Trebuchet MS"/>
              </a:rPr>
              <a:t>cuya </a:t>
            </a:r>
            <a:r>
              <a:rPr sz="1150" spc="-75" dirty="0">
                <a:latin typeface="Trebuchet MS"/>
                <a:cs typeface="Trebuchet MS"/>
              </a:rPr>
              <a:t> </a:t>
            </a:r>
            <a:r>
              <a:rPr sz="1150" b="1" spc="-10" dirty="0">
                <a:latin typeface="Trebuchet MS"/>
                <a:cs typeface="Trebuchet MS"/>
              </a:rPr>
              <a:t>intervención arquitectónica </a:t>
            </a:r>
            <a:r>
              <a:rPr sz="1150" spc="-50" dirty="0">
                <a:latin typeface="Trebuchet MS"/>
                <a:cs typeface="Trebuchet MS"/>
              </a:rPr>
              <a:t>pone </a:t>
            </a:r>
            <a:r>
              <a:rPr sz="1150" spc="-70" dirty="0">
                <a:latin typeface="Trebuchet MS"/>
                <a:cs typeface="Trebuchet MS"/>
              </a:rPr>
              <a:t>en </a:t>
            </a:r>
            <a:r>
              <a:rPr sz="1150" spc="-50" dirty="0">
                <a:latin typeface="Trebuchet MS"/>
                <a:cs typeface="Trebuchet MS"/>
              </a:rPr>
              <a:t>valor </a:t>
            </a:r>
            <a:r>
              <a:rPr sz="1150" spc="-40" dirty="0">
                <a:latin typeface="Trebuchet MS"/>
                <a:cs typeface="Trebuchet MS"/>
              </a:rPr>
              <a:t>su </a:t>
            </a:r>
            <a:r>
              <a:rPr sz="1150" spc="-70" dirty="0">
                <a:latin typeface="Trebuchet MS"/>
                <a:cs typeface="Trebuchet MS"/>
              </a:rPr>
              <a:t>importancia </a:t>
            </a:r>
            <a:r>
              <a:rPr sz="1150" spc="-55" dirty="0">
                <a:latin typeface="Trebuchet MS"/>
                <a:cs typeface="Trebuchet MS"/>
              </a:rPr>
              <a:t>histórica </a:t>
            </a:r>
            <a:r>
              <a:rPr sz="1150" spc="-70" dirty="0">
                <a:latin typeface="Trebuchet MS"/>
                <a:cs typeface="Trebuchet MS"/>
              </a:rPr>
              <a:t>patrimonial </a:t>
            </a:r>
            <a:r>
              <a:rPr sz="1150" spc="-65" dirty="0">
                <a:latin typeface="Trebuchet MS"/>
                <a:cs typeface="Trebuchet MS"/>
              </a:rPr>
              <a:t>y </a:t>
            </a:r>
            <a:r>
              <a:rPr sz="1150" spc="-105" dirty="0">
                <a:latin typeface="Trebuchet MS"/>
                <a:cs typeface="Trebuchet MS"/>
              </a:rPr>
              <a:t>la </a:t>
            </a:r>
            <a:r>
              <a:rPr sz="1150" spc="-100" dirty="0">
                <a:latin typeface="Trebuchet MS"/>
                <a:cs typeface="Trebuchet MS"/>
              </a:rPr>
              <a:t> </a:t>
            </a:r>
            <a:r>
              <a:rPr sz="1150" spc="-40" dirty="0">
                <a:latin typeface="Trebuchet MS"/>
                <a:cs typeface="Trebuchet MS"/>
              </a:rPr>
              <a:t>incorpora </a:t>
            </a:r>
            <a:r>
              <a:rPr sz="1150" spc="-70" dirty="0">
                <a:latin typeface="Trebuchet MS"/>
                <a:cs typeface="Trebuchet MS"/>
              </a:rPr>
              <a:t>junto </a:t>
            </a:r>
            <a:r>
              <a:rPr sz="1150" spc="-114" dirty="0">
                <a:latin typeface="Trebuchet MS"/>
                <a:cs typeface="Trebuchet MS"/>
              </a:rPr>
              <a:t>a </a:t>
            </a:r>
            <a:r>
              <a:rPr sz="1150" spc="-35" dirty="0">
                <a:latin typeface="Trebuchet MS"/>
                <a:cs typeface="Trebuchet MS"/>
              </a:rPr>
              <a:t>los </a:t>
            </a:r>
            <a:r>
              <a:rPr sz="1150" spc="-55" dirty="0">
                <a:latin typeface="Trebuchet MS"/>
                <a:cs typeface="Trebuchet MS"/>
              </a:rPr>
              <a:t>espacios </a:t>
            </a:r>
            <a:r>
              <a:rPr sz="1150" spc="-65" dirty="0">
                <a:latin typeface="Trebuchet MS"/>
                <a:cs typeface="Trebuchet MS"/>
              </a:rPr>
              <a:t>aledaños </a:t>
            </a:r>
            <a:r>
              <a:rPr sz="1150" spc="-114" dirty="0">
                <a:latin typeface="Trebuchet MS"/>
                <a:cs typeface="Trebuchet MS"/>
              </a:rPr>
              <a:t>a </a:t>
            </a:r>
            <a:r>
              <a:rPr sz="1150" spc="-60" dirty="0">
                <a:latin typeface="Trebuchet MS"/>
                <a:cs typeface="Trebuchet MS"/>
              </a:rPr>
              <a:t>cumplir </a:t>
            </a:r>
            <a:r>
              <a:rPr sz="1150" spc="-55" dirty="0">
                <a:latin typeface="Trebuchet MS"/>
                <a:cs typeface="Trebuchet MS"/>
              </a:rPr>
              <a:t>un </a:t>
            </a:r>
            <a:r>
              <a:rPr sz="1150" spc="-20" dirty="0">
                <a:latin typeface="Trebuchet MS"/>
                <a:cs typeface="Trebuchet MS"/>
              </a:rPr>
              <a:t>rol </a:t>
            </a:r>
            <a:r>
              <a:rPr sz="1150" spc="-45" dirty="0">
                <a:latin typeface="Trebuchet MS"/>
                <a:cs typeface="Trebuchet MS"/>
              </a:rPr>
              <a:t>protagónico </a:t>
            </a:r>
            <a:r>
              <a:rPr sz="1150" spc="-65" dirty="0">
                <a:latin typeface="Trebuchet MS"/>
                <a:cs typeface="Trebuchet MS"/>
              </a:rPr>
              <a:t>en </a:t>
            </a:r>
            <a:r>
              <a:rPr sz="1150" spc="-85" dirty="0">
                <a:latin typeface="Trebuchet MS"/>
                <a:cs typeface="Trebuchet MS"/>
              </a:rPr>
              <a:t>el </a:t>
            </a:r>
            <a:r>
              <a:rPr sz="1150" spc="-40" dirty="0">
                <a:latin typeface="Trebuchet MS"/>
                <a:cs typeface="Trebuchet MS"/>
              </a:rPr>
              <a:t>desarrollo </a:t>
            </a:r>
            <a:r>
              <a:rPr sz="1150" spc="-35" dirty="0">
                <a:latin typeface="Trebuchet MS"/>
                <a:cs typeface="Trebuchet MS"/>
              </a:rPr>
              <a:t> </a:t>
            </a:r>
            <a:r>
              <a:rPr sz="1150" spc="-80" dirty="0">
                <a:latin typeface="Trebuchet MS"/>
                <a:cs typeface="Trebuchet MS"/>
              </a:rPr>
              <a:t>comunal.</a:t>
            </a:r>
            <a:endParaRPr sz="11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50">
              <a:latin typeface="Trebuchet MS"/>
              <a:cs typeface="Trebuchet MS"/>
            </a:endParaRPr>
          </a:p>
          <a:p>
            <a:pPr marL="12700" marR="6985" algn="just">
              <a:lnSpc>
                <a:spcPct val="102099"/>
              </a:lnSpc>
            </a:pPr>
            <a:r>
              <a:rPr sz="1000" spc="-10" dirty="0">
                <a:latin typeface="Lucida Sans Unicode"/>
                <a:cs typeface="Lucida Sans Unicode"/>
              </a:rPr>
              <a:t>En </a:t>
            </a:r>
            <a:r>
              <a:rPr sz="1000" dirty="0">
                <a:latin typeface="Lucida Sans Unicode"/>
                <a:cs typeface="Lucida Sans Unicode"/>
              </a:rPr>
              <a:t>conse </a:t>
            </a:r>
            <a:r>
              <a:rPr sz="1000" spc="20" dirty="0">
                <a:latin typeface="Lucida Sans Unicode"/>
                <a:cs typeface="Lucida Sans Unicode"/>
              </a:rPr>
              <a:t>cuencia,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sosteniendo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" dirty="0">
                <a:latin typeface="Lucida Sans Unicode"/>
                <a:cs typeface="Lucida Sans Unicode"/>
              </a:rPr>
              <a:t>amplia </a:t>
            </a:r>
            <a:r>
              <a:rPr sz="1000" spc="10" dirty="0">
                <a:latin typeface="Lucida Sans Unicode"/>
                <a:cs typeface="Lucida Sans Unicode"/>
              </a:rPr>
              <a:t>ndo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conceptos </a:t>
            </a:r>
            <a:r>
              <a:rPr sz="1000" spc="15" dirty="0">
                <a:latin typeface="Lucida Sans Unicode"/>
                <a:cs typeface="Lucida Sans Unicode"/>
              </a:rPr>
              <a:t>plante </a:t>
            </a:r>
            <a:r>
              <a:rPr sz="1000" spc="-5" dirty="0">
                <a:latin typeface="Lucida Sans Unicode"/>
                <a:cs typeface="Lucida Sans Unicode"/>
              </a:rPr>
              <a:t>ados </a:t>
            </a:r>
            <a:r>
              <a:rPr sz="1000" spc="-50" dirty="0">
                <a:latin typeface="Lucida Sans Unicode"/>
                <a:cs typeface="Lucida Sans Unicode"/>
              </a:rPr>
              <a:t>anterior- 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mente,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20" dirty="0">
                <a:latin typeface="Lucida Sans Unicode"/>
                <a:cs typeface="Lucida Sans Unicode"/>
              </a:rPr>
              <a:t>materialización </a:t>
            </a:r>
            <a:r>
              <a:rPr sz="1000" spc="10" dirty="0">
                <a:latin typeface="Lucida Sans Unicode"/>
                <a:cs typeface="Lucida Sans Unicode"/>
              </a:rPr>
              <a:t>del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b="1" spc="-15" dirty="0">
                <a:latin typeface="Arial"/>
                <a:cs typeface="Arial"/>
              </a:rPr>
              <a:t>Centro Cultural </a:t>
            </a:r>
            <a:r>
              <a:rPr sz="1000" b="1" spc="-65" dirty="0">
                <a:latin typeface="Arial"/>
                <a:cs typeface="Arial"/>
              </a:rPr>
              <a:t>Esta </a:t>
            </a:r>
            <a:r>
              <a:rPr sz="1000" b="1" dirty="0">
                <a:latin typeface="Arial"/>
                <a:cs typeface="Arial"/>
              </a:rPr>
              <a:t>ción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10" dirty="0">
                <a:latin typeface="Arial"/>
                <a:cs typeface="Arial"/>
              </a:rPr>
              <a:t>Quillota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no </a:t>
            </a:r>
            <a:r>
              <a:rPr sz="1000" spc="-40" dirty="0">
                <a:latin typeface="Lucida Sans Unicode"/>
                <a:cs typeface="Lucida Sans Unicode"/>
              </a:rPr>
              <a:t>sólo </a:t>
            </a:r>
            <a:r>
              <a:rPr sz="1000" b="1" spc="-20" dirty="0">
                <a:latin typeface="Arial"/>
                <a:cs typeface="Arial"/>
              </a:rPr>
              <a:t>será </a:t>
            </a:r>
            <a:r>
              <a:rPr sz="1000" b="1" dirty="0">
                <a:latin typeface="Arial"/>
                <a:cs typeface="Arial"/>
              </a:rPr>
              <a:t>la </a:t>
            </a:r>
            <a:r>
              <a:rPr sz="1000" b="1" spc="5" dirty="0">
                <a:latin typeface="Arial"/>
                <a:cs typeface="Arial"/>
              </a:rPr>
              <a:t> necesaria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30" dirty="0">
                <a:latin typeface="Arial"/>
                <a:cs typeface="Arial"/>
              </a:rPr>
              <a:t>anhelada </a:t>
            </a:r>
            <a:r>
              <a:rPr sz="1000" b="1" spc="15" dirty="0">
                <a:latin typeface="Arial"/>
                <a:cs typeface="Arial"/>
              </a:rPr>
              <a:t>concreción </a:t>
            </a:r>
            <a:r>
              <a:rPr sz="1000" b="1" dirty="0">
                <a:latin typeface="Arial"/>
                <a:cs typeface="Arial"/>
              </a:rPr>
              <a:t>arquitect </a:t>
            </a:r>
            <a:r>
              <a:rPr sz="1000" b="1" spc="5" dirty="0">
                <a:latin typeface="Arial"/>
                <a:cs typeface="Arial"/>
              </a:rPr>
              <a:t>ónica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15" dirty="0">
                <a:latin typeface="Arial"/>
                <a:cs typeface="Arial"/>
              </a:rPr>
              <a:t>un </a:t>
            </a:r>
            <a:r>
              <a:rPr sz="1000" b="1" spc="15" dirty="0">
                <a:latin typeface="Arial"/>
                <a:cs typeface="Arial"/>
              </a:rPr>
              <a:t>espacio </a:t>
            </a:r>
            <a:r>
              <a:rPr sz="1000" b="1" spc="25" dirty="0">
                <a:latin typeface="Arial"/>
                <a:cs typeface="Arial"/>
              </a:rPr>
              <a:t>técnicamente </a:t>
            </a:r>
            <a:r>
              <a:rPr sz="1000" b="1" spc="10" dirty="0">
                <a:latin typeface="Arial"/>
                <a:cs typeface="Arial"/>
              </a:rPr>
              <a:t>fa- </a:t>
            </a:r>
            <a:r>
              <a:rPr sz="1000" b="1" spc="15" dirty="0">
                <a:latin typeface="Arial"/>
                <a:cs typeface="Arial"/>
              </a:rPr>
              <a:t> vorable </a:t>
            </a:r>
            <a:r>
              <a:rPr sz="1000" b="1" spc="25" dirty="0">
                <a:latin typeface="Arial"/>
                <a:cs typeface="Arial"/>
              </a:rPr>
              <a:t>para </a:t>
            </a:r>
            <a:r>
              <a:rPr sz="1000" b="1" dirty="0">
                <a:latin typeface="Arial"/>
                <a:cs typeface="Arial"/>
              </a:rPr>
              <a:t>el </a:t>
            </a:r>
            <a:r>
              <a:rPr sz="1000" b="1" spc="5" dirty="0">
                <a:latin typeface="Arial"/>
                <a:cs typeface="Arial"/>
              </a:rPr>
              <a:t>aglutinamiento </a:t>
            </a:r>
            <a:r>
              <a:rPr sz="1000" b="1" spc="15" dirty="0">
                <a:latin typeface="Arial"/>
                <a:cs typeface="Arial"/>
              </a:rPr>
              <a:t>de </a:t>
            </a:r>
            <a:r>
              <a:rPr sz="1000" b="1" spc="5" dirty="0">
                <a:latin typeface="Arial"/>
                <a:cs typeface="Arial"/>
              </a:rPr>
              <a:t>la </a:t>
            </a:r>
            <a:r>
              <a:rPr sz="1000" b="1" spc="15" dirty="0">
                <a:latin typeface="Arial"/>
                <a:cs typeface="Arial"/>
              </a:rPr>
              <a:t>vida </a:t>
            </a:r>
            <a:r>
              <a:rPr sz="1000" b="1" spc="-15" dirty="0">
                <a:latin typeface="Arial"/>
                <a:cs typeface="Arial"/>
              </a:rPr>
              <a:t>cultural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5" dirty="0">
                <a:latin typeface="Arial"/>
                <a:cs typeface="Arial"/>
              </a:rPr>
              <a:t>la </a:t>
            </a:r>
            <a:r>
              <a:rPr sz="1000" b="1" spc="20" dirty="0">
                <a:latin typeface="Arial"/>
                <a:cs typeface="Arial"/>
              </a:rPr>
              <a:t>comuna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5" dirty="0">
                <a:latin typeface="Arial"/>
                <a:cs typeface="Arial"/>
              </a:rPr>
              <a:t>la </a:t>
            </a:r>
            <a:r>
              <a:rPr sz="1000" b="1" spc="25" dirty="0">
                <a:latin typeface="Arial"/>
                <a:cs typeface="Arial"/>
              </a:rPr>
              <a:t>ciudad,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45" dirty="0">
                <a:latin typeface="Arial"/>
                <a:cs typeface="Arial"/>
              </a:rPr>
              <a:t>los 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lugares </a:t>
            </a:r>
            <a:r>
              <a:rPr sz="1000" b="1" spc="-20" dirty="0">
                <a:latin typeface="Arial"/>
                <a:cs typeface="Arial"/>
              </a:rPr>
              <a:t>simbólicos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-15" dirty="0">
                <a:latin typeface="Arial"/>
                <a:cs typeface="Arial"/>
              </a:rPr>
              <a:t>virtuales </a:t>
            </a:r>
            <a:r>
              <a:rPr sz="1000" b="1" spc="15" dirty="0">
                <a:latin typeface="Arial"/>
                <a:cs typeface="Arial"/>
              </a:rPr>
              <a:t>que </a:t>
            </a:r>
            <a:r>
              <a:rPr sz="1000" b="1" spc="5" dirty="0">
                <a:latin typeface="Arial"/>
                <a:cs typeface="Arial"/>
              </a:rPr>
              <a:t>la </a:t>
            </a:r>
            <a:r>
              <a:rPr sz="1000" b="1" spc="20" dirty="0">
                <a:latin typeface="Arial"/>
                <a:cs typeface="Arial"/>
              </a:rPr>
              <a:t>animan </a:t>
            </a:r>
            <a:r>
              <a:rPr sz="1000" b="1" spc="25" dirty="0">
                <a:latin typeface="Arial"/>
                <a:cs typeface="Arial"/>
              </a:rPr>
              <a:t>actualmente, </a:t>
            </a:r>
            <a:r>
              <a:rPr sz="1000" b="1" spc="-45" dirty="0">
                <a:latin typeface="Arial"/>
                <a:cs typeface="Arial"/>
              </a:rPr>
              <a:t>sino </a:t>
            </a:r>
            <a:r>
              <a:rPr sz="1000" b="1" spc="15" dirty="0">
                <a:latin typeface="Arial"/>
                <a:cs typeface="Arial"/>
              </a:rPr>
              <a:t>que </a:t>
            </a:r>
            <a:r>
              <a:rPr sz="1000" b="1" spc="-40" dirty="0">
                <a:latin typeface="Arial"/>
                <a:cs typeface="Arial"/>
              </a:rPr>
              <a:t>se</a:t>
            </a:r>
            <a:r>
              <a:rPr sz="1000" b="1" spc="19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convertirá </a:t>
            </a:r>
            <a:r>
              <a:rPr sz="1000" b="1" spc="15" dirty="0">
                <a:latin typeface="Arial"/>
                <a:cs typeface="Arial"/>
              </a:rPr>
              <a:t>en 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un </a:t>
            </a:r>
            <a:r>
              <a:rPr sz="1000" b="1" spc="-10" dirty="0">
                <a:latin typeface="Arial"/>
                <a:cs typeface="Arial"/>
              </a:rPr>
              <a:t>motor </a:t>
            </a:r>
            <a:r>
              <a:rPr sz="1000" b="1" spc="15" dirty="0">
                <a:latin typeface="Arial"/>
                <a:cs typeface="Arial"/>
              </a:rPr>
              <a:t>que </a:t>
            </a:r>
            <a:r>
              <a:rPr sz="1000" b="1" spc="-10" dirty="0">
                <a:latin typeface="Arial"/>
                <a:cs typeface="Arial"/>
              </a:rPr>
              <a:t>impulsará </a:t>
            </a:r>
            <a:r>
              <a:rPr sz="1000" b="1" dirty="0">
                <a:latin typeface="Arial"/>
                <a:cs typeface="Arial"/>
              </a:rPr>
              <a:t>el </a:t>
            </a:r>
            <a:r>
              <a:rPr sz="1000" b="1" spc="5" dirty="0">
                <a:latin typeface="Arial"/>
                <a:cs typeface="Arial"/>
              </a:rPr>
              <a:t>encuentro, la </a:t>
            </a:r>
            <a:r>
              <a:rPr sz="1000" b="1" spc="15" dirty="0">
                <a:latin typeface="Arial"/>
                <a:cs typeface="Arial"/>
              </a:rPr>
              <a:t>convivencia </a:t>
            </a:r>
            <a:r>
              <a:rPr sz="1000" b="1" dirty="0">
                <a:latin typeface="Arial"/>
                <a:cs typeface="Arial"/>
              </a:rPr>
              <a:t>y el </a:t>
            </a:r>
            <a:r>
              <a:rPr sz="1000" b="1" spc="10" dirty="0">
                <a:latin typeface="Arial"/>
                <a:cs typeface="Arial"/>
              </a:rPr>
              <a:t>reconocimiento </a:t>
            </a:r>
            <a:r>
              <a:rPr sz="1000" b="1" spc="-5" dirty="0">
                <a:latin typeface="Arial"/>
                <a:cs typeface="Arial"/>
              </a:rPr>
              <a:t>identitario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35" dirty="0">
                <a:latin typeface="Arial"/>
                <a:cs typeface="Arial"/>
              </a:rPr>
              <a:t>nuestros</a:t>
            </a:r>
            <a:r>
              <a:rPr sz="1000" b="1" spc="204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ciudadanos, en </a:t>
            </a:r>
            <a:r>
              <a:rPr sz="1000" b="1" dirty="0">
                <a:latin typeface="Arial"/>
                <a:cs typeface="Arial"/>
              </a:rPr>
              <a:t>el </a:t>
            </a:r>
            <a:r>
              <a:rPr sz="1000" b="1" spc="20" dirty="0">
                <a:latin typeface="Arial"/>
                <a:cs typeface="Arial"/>
              </a:rPr>
              <a:t>cual </a:t>
            </a:r>
            <a:r>
              <a:rPr sz="1000" b="1" spc="5" dirty="0">
                <a:latin typeface="Arial"/>
                <a:cs typeface="Arial"/>
              </a:rPr>
              <a:t>la </a:t>
            </a:r>
            <a:r>
              <a:rPr sz="1000" b="1" spc="-20" dirty="0">
                <a:latin typeface="Arial"/>
                <a:cs typeface="Arial"/>
              </a:rPr>
              <a:t>visión</a:t>
            </a:r>
            <a:r>
              <a:rPr sz="1000" b="1" spc="24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cultural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25" dirty="0">
                <a:latin typeface="Arial"/>
                <a:cs typeface="Arial"/>
              </a:rPr>
              <a:t>nuestra</a:t>
            </a:r>
            <a:r>
              <a:rPr sz="1000" b="1" spc="22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gestión</a:t>
            </a:r>
            <a:r>
              <a:rPr sz="1000" b="1" spc="25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extenderá 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85" dirty="0">
                <a:latin typeface="Arial"/>
                <a:cs typeface="Arial"/>
              </a:rPr>
              <a:t>sus </a:t>
            </a:r>
            <a:r>
              <a:rPr sz="1000" b="1" spc="-10" dirty="0">
                <a:latin typeface="Arial"/>
                <a:cs typeface="Arial"/>
              </a:rPr>
              <a:t>directrices </a:t>
            </a:r>
            <a:r>
              <a:rPr sz="1000" b="1" spc="15" dirty="0">
                <a:latin typeface="Arial"/>
                <a:cs typeface="Arial"/>
              </a:rPr>
              <a:t>con </a:t>
            </a:r>
            <a:r>
              <a:rPr sz="1000" b="1" spc="25" dirty="0">
                <a:latin typeface="Arial"/>
                <a:cs typeface="Arial"/>
              </a:rPr>
              <a:t>renovada </a:t>
            </a:r>
            <a:r>
              <a:rPr sz="1000" b="1" spc="-10" dirty="0">
                <a:latin typeface="Arial"/>
                <a:cs typeface="Arial"/>
              </a:rPr>
              <a:t>fuerza, </a:t>
            </a:r>
            <a:r>
              <a:rPr sz="1000" b="1" spc="25" dirty="0">
                <a:latin typeface="Arial"/>
                <a:cs typeface="Arial"/>
              </a:rPr>
              <a:t>conectan </a:t>
            </a:r>
            <a:r>
              <a:rPr sz="1000" b="1" dirty="0">
                <a:latin typeface="Arial"/>
                <a:cs typeface="Arial"/>
              </a:rPr>
              <a:t>do </a:t>
            </a:r>
            <a:r>
              <a:rPr sz="1000" b="1" spc="-20" dirty="0">
                <a:latin typeface="Arial"/>
                <a:cs typeface="Arial"/>
              </a:rPr>
              <a:t>las </a:t>
            </a:r>
            <a:r>
              <a:rPr sz="1000" b="1" spc="15" dirty="0">
                <a:latin typeface="Arial"/>
                <a:cs typeface="Arial"/>
              </a:rPr>
              <a:t>dinámic </a:t>
            </a:r>
            <a:r>
              <a:rPr sz="1000" b="1" spc="-35" dirty="0">
                <a:latin typeface="Arial"/>
                <a:cs typeface="Arial"/>
              </a:rPr>
              <a:t>as </a:t>
            </a:r>
            <a:r>
              <a:rPr sz="1000" b="1" spc="-15" dirty="0">
                <a:latin typeface="Arial"/>
                <a:cs typeface="Arial"/>
              </a:rPr>
              <a:t>culturales </a:t>
            </a:r>
            <a:r>
              <a:rPr sz="1000" b="1" spc="5" dirty="0">
                <a:latin typeface="Arial"/>
                <a:cs typeface="Arial"/>
              </a:rPr>
              <a:t>activas </a:t>
            </a:r>
            <a:r>
              <a:rPr sz="1000" b="1" spc="15" dirty="0">
                <a:latin typeface="Arial"/>
                <a:cs typeface="Arial"/>
              </a:rPr>
              <a:t>en 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un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gran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polo,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visible,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dinámico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visionario</a:t>
            </a:r>
            <a:r>
              <a:rPr sz="1000" spc="-2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 marL="12700" marR="6985">
              <a:lnSpc>
                <a:spcPct val="102200"/>
              </a:lnSpc>
              <a:spcBef>
                <a:spcPts val="1230"/>
              </a:spcBef>
            </a:pPr>
            <a:r>
              <a:rPr sz="1000" spc="-5" dirty="0">
                <a:latin typeface="Lucida Sans Unicode"/>
                <a:cs typeface="Lucida Sans Unicode"/>
              </a:rPr>
              <a:t>La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parte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fundamental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esta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concreción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es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por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sobre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todo,</a:t>
            </a:r>
            <a:r>
              <a:rPr sz="1000" spc="-15" dirty="0">
                <a:latin typeface="Lucida Sans Unicode"/>
                <a:cs typeface="Lucida Sans Unicode"/>
              </a:rPr>
              <a:t> la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corresponde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al 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alma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nuestra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actual </a:t>
            </a:r>
            <a:r>
              <a:rPr sz="1000" spc="-20" dirty="0">
                <a:latin typeface="Lucida Sans Unicode"/>
                <a:cs typeface="Lucida Sans Unicode"/>
              </a:rPr>
              <a:t>gestión,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10" dirty="0">
                <a:latin typeface="Lucida Sans Unicode"/>
                <a:cs typeface="Lucida Sans Unicode"/>
              </a:rPr>
              <a:t>que </a:t>
            </a:r>
            <a:r>
              <a:rPr sz="1000" spc="-40" dirty="0">
                <a:latin typeface="Lucida Sans Unicode"/>
                <a:cs typeface="Lucida Sans Unicode"/>
              </a:rPr>
              <a:t>es</a:t>
            </a:r>
            <a:r>
              <a:rPr sz="1000" spc="-35" dirty="0">
                <a:latin typeface="Lucida Sans Unicode"/>
                <a:cs typeface="Lucida Sans Unicode"/>
              </a:rPr>
              <a:t> lo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-10" dirty="0">
                <a:latin typeface="Lucida Sans Unicode"/>
                <a:cs typeface="Lucida Sans Unicode"/>
              </a:rPr>
              <a:t>tiene </a:t>
            </a:r>
            <a:r>
              <a:rPr sz="1000" spc="10" dirty="0">
                <a:latin typeface="Lucida Sans Unicode"/>
                <a:cs typeface="Lucida Sans Unicode"/>
              </a:rPr>
              <a:t>franca </a:t>
            </a:r>
            <a:r>
              <a:rPr sz="1000" dirty="0">
                <a:latin typeface="Lucida Sans Unicode"/>
                <a:cs typeface="Lucida Sans Unicode"/>
              </a:rPr>
              <a:t>relación </a:t>
            </a:r>
            <a:r>
              <a:rPr sz="1000" spc="-5" dirty="0">
                <a:latin typeface="Lucida Sans Unicode"/>
                <a:cs typeface="Lucida Sans Unicode"/>
              </a:rPr>
              <a:t>con </a:t>
            </a:r>
            <a:r>
              <a:rPr sz="1000" spc="-65" dirty="0">
                <a:latin typeface="Lucida Sans Unicode"/>
                <a:cs typeface="Lucida Sans Unicode"/>
              </a:rPr>
              <a:t>los </a:t>
            </a:r>
            <a:r>
              <a:rPr sz="1000" spc="-35" dirty="0">
                <a:latin typeface="Lucida Sans Unicode"/>
                <a:cs typeface="Lucida Sans Unicode"/>
              </a:rPr>
              <a:t>proce- 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sos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formativos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que</a:t>
            </a:r>
            <a:r>
              <a:rPr sz="1000" spc="10" dirty="0">
                <a:latin typeface="Lucida Sans Unicode"/>
                <a:cs typeface="Lucida Sans Unicode"/>
              </a:rPr>
              <a:t> enriquecen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5" dirty="0">
                <a:latin typeface="Lucida Sans Unicode"/>
                <a:cs typeface="Lucida Sans Unicode"/>
              </a:rPr>
              <a:t>potencian </a:t>
            </a:r>
            <a:r>
              <a:rPr sz="1000" spc="-30" dirty="0">
                <a:latin typeface="Lucida Sans Unicode"/>
                <a:cs typeface="Lucida Sans Unicode"/>
              </a:rPr>
              <a:t>las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habilidades</a:t>
            </a:r>
            <a:r>
              <a:rPr sz="1000" spc="29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artísticas</a:t>
            </a:r>
            <a:r>
              <a:rPr sz="1000" spc="2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8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pobla- 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ción.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Pues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b="1" spc="-15" dirty="0">
                <a:latin typeface="Arial"/>
                <a:cs typeface="Arial"/>
              </a:rPr>
              <a:t>dentro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del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virtuoso</a:t>
            </a:r>
            <a:r>
              <a:rPr sz="1000" b="1" spc="8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ciclo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1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cultura,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dentro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una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realidad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que</a:t>
            </a:r>
            <a:r>
              <a:rPr sz="1000" b="1" spc="9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pen- 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samos</a:t>
            </a:r>
            <a:r>
              <a:rPr sz="1000" b="1" spc="90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es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dinámic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1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8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diversa,</a:t>
            </a:r>
            <a:r>
              <a:rPr sz="1000" b="1" spc="5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formación</a:t>
            </a:r>
            <a:r>
              <a:rPr sz="1000" b="1" spc="1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9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el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desarrollo</a:t>
            </a:r>
            <a:r>
              <a:rPr sz="1000" b="1" spc="8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90" dirty="0">
                <a:latin typeface="Arial"/>
                <a:cs typeface="Arial"/>
              </a:rPr>
              <a:t> </a:t>
            </a:r>
            <a:r>
              <a:rPr sz="1000" b="1" spc="-45" dirty="0">
                <a:latin typeface="Arial"/>
                <a:cs typeface="Arial"/>
              </a:rPr>
              <a:t>los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lenguajes</a:t>
            </a:r>
            <a:r>
              <a:rPr sz="1000" b="1" spc="10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artísticos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40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excelencia,</a:t>
            </a:r>
            <a:r>
              <a:rPr sz="1000" b="1" spc="10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es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fundamental</a:t>
            </a:r>
            <a:r>
              <a:rPr sz="1000" b="1" spc="85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para</a:t>
            </a:r>
            <a:r>
              <a:rPr sz="1000" b="1" spc="13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proyectar</a:t>
            </a:r>
            <a:r>
              <a:rPr sz="1000" b="1" spc="5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las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habilidades</a:t>
            </a:r>
            <a:r>
              <a:rPr sz="1000" b="1" spc="8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quienes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lo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nece- 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siten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35" dirty="0">
                <a:latin typeface="Arial"/>
                <a:cs typeface="Arial"/>
              </a:rPr>
              <a:t>hacia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un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nuevo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plano,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que</a:t>
            </a:r>
            <a:r>
              <a:rPr sz="1000" b="1" spc="9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permita,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como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es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plante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35" dirty="0">
                <a:latin typeface="Arial"/>
                <a:cs typeface="Arial"/>
              </a:rPr>
              <a:t>ado</a:t>
            </a:r>
            <a:r>
              <a:rPr sz="1000" b="1" spc="9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anteriormente,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revi-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sión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constante,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crític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9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renovadora</a:t>
            </a:r>
            <a:r>
              <a:rPr sz="1000" b="1" spc="10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del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concepto</a:t>
            </a:r>
            <a:r>
              <a:rPr sz="1000" b="1" spc="5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2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arte,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9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85" dirty="0">
                <a:latin typeface="Arial"/>
                <a:cs typeface="Arial"/>
              </a:rPr>
              <a:t> </a:t>
            </a:r>
            <a:r>
              <a:rPr sz="1000" b="1" spc="-65" dirty="0">
                <a:latin typeface="Arial"/>
                <a:cs typeface="Arial"/>
              </a:rPr>
              <a:t>su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vez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consolidar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ex- 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presiones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de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calidad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pertinentes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5" dirty="0">
                <a:latin typeface="Arial"/>
                <a:cs typeface="Arial"/>
              </a:rPr>
              <a:t> la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identidad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local, </a:t>
            </a:r>
            <a:r>
              <a:rPr sz="1000" b="1" spc="10" dirty="0">
                <a:latin typeface="Arial"/>
                <a:cs typeface="Arial"/>
              </a:rPr>
              <a:t>retroalimentando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vida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cultural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desde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formación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creadores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profesionales,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formación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b="1" spc="40" dirty="0">
                <a:latin typeface="Arial"/>
                <a:cs typeface="Arial"/>
              </a:rPr>
              <a:t>ciudada-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nos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conscientes</a:t>
            </a:r>
            <a:r>
              <a:rPr sz="1000" b="1" spc="30" dirty="0">
                <a:latin typeface="Arial"/>
                <a:cs typeface="Arial"/>
              </a:rPr>
              <a:t> de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importancia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que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construcción</a:t>
            </a:r>
            <a:r>
              <a:rPr sz="1000" b="1" spc="30" dirty="0">
                <a:latin typeface="Arial"/>
                <a:cs typeface="Arial"/>
              </a:rPr>
              <a:t> de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una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visión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cultural</a:t>
            </a:r>
            <a:r>
              <a:rPr sz="1000" b="1" spc="5" dirty="0">
                <a:latin typeface="Arial"/>
                <a:cs typeface="Arial"/>
              </a:rPr>
              <a:t> tiene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 marL="12700" marR="6985">
              <a:lnSpc>
                <a:spcPct val="102200"/>
              </a:lnSpc>
              <a:spcBef>
                <a:spcPts val="1220"/>
              </a:spcBef>
            </a:pPr>
            <a:r>
              <a:rPr sz="1000" spc="-30" dirty="0">
                <a:latin typeface="Lucida Sans Unicode"/>
                <a:cs typeface="Lucida Sans Unicode"/>
              </a:rPr>
              <a:t>Este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espacio </a:t>
            </a:r>
            <a:r>
              <a:rPr sz="1000" spc="-20" dirty="0">
                <a:latin typeface="Lucida Sans Unicode"/>
                <a:cs typeface="Lucida Sans Unicode"/>
              </a:rPr>
              <a:t>cultural </a:t>
            </a:r>
            <a:r>
              <a:rPr sz="1000" spc="-25" dirty="0">
                <a:latin typeface="Lucida Sans Unicode"/>
                <a:cs typeface="Lucida Sans Unicode"/>
              </a:rPr>
              <a:t>será,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b="1" spc="35" dirty="0">
                <a:latin typeface="Arial"/>
                <a:cs typeface="Arial"/>
              </a:rPr>
              <a:t>además </a:t>
            </a:r>
            <a:r>
              <a:rPr sz="1000" b="1" spc="20" dirty="0">
                <a:latin typeface="Arial"/>
                <a:cs typeface="Arial"/>
              </a:rPr>
              <a:t>del </a:t>
            </a:r>
            <a:r>
              <a:rPr sz="1000" b="1" dirty="0">
                <a:latin typeface="Arial"/>
                <a:cs typeface="Arial"/>
              </a:rPr>
              <a:t>artefa </a:t>
            </a:r>
            <a:r>
              <a:rPr sz="1000" b="1" spc="5" dirty="0">
                <a:latin typeface="Arial"/>
                <a:cs typeface="Arial"/>
              </a:rPr>
              <a:t>cto </a:t>
            </a:r>
            <a:r>
              <a:rPr sz="1000" b="1" spc="-10" dirty="0">
                <a:latin typeface="Arial"/>
                <a:cs typeface="Arial"/>
              </a:rPr>
              <a:t>simbólico </a:t>
            </a:r>
            <a:r>
              <a:rPr sz="1000" b="1" spc="25" dirty="0">
                <a:latin typeface="Arial"/>
                <a:cs typeface="Arial"/>
              </a:rPr>
              <a:t>para  </a:t>
            </a:r>
            <a:r>
              <a:rPr sz="1000" b="1" spc="15" dirty="0">
                <a:latin typeface="Arial"/>
                <a:cs typeface="Arial"/>
              </a:rPr>
              <a:t>albergar </a:t>
            </a:r>
            <a:r>
              <a:rPr sz="1000" b="1" dirty="0">
                <a:latin typeface="Arial"/>
                <a:cs typeface="Arial"/>
              </a:rPr>
              <a:t>el </a:t>
            </a:r>
            <a:r>
              <a:rPr sz="1000" b="1" spc="10" dirty="0">
                <a:latin typeface="Arial"/>
                <a:cs typeface="Arial"/>
              </a:rPr>
              <a:t>produc-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to</a:t>
            </a:r>
            <a:r>
              <a:rPr sz="1000" b="1" spc="12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cultural</a:t>
            </a:r>
            <a:r>
              <a:rPr sz="1000" b="1" spc="9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1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160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comunidad,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una</a:t>
            </a:r>
            <a:r>
              <a:rPr sz="1000" b="1" spc="12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herramienta</a:t>
            </a:r>
            <a:r>
              <a:rPr sz="1000" b="1" spc="15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10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innegable</a:t>
            </a:r>
            <a:r>
              <a:rPr sz="1000" b="1" spc="114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valor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instrumental</a:t>
            </a:r>
            <a:r>
              <a:rPr sz="1000" b="1" spc="105" dirty="0">
                <a:latin typeface="Arial"/>
                <a:cs typeface="Arial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acoger </a:t>
            </a:r>
            <a:r>
              <a:rPr sz="1000" spc="10" dirty="0">
                <a:latin typeface="Lucida Sans Unicode"/>
                <a:cs typeface="Lucida Sans Unicode"/>
              </a:rPr>
              <a:t>todas </a:t>
            </a:r>
            <a:r>
              <a:rPr sz="1000" spc="-10" dirty="0">
                <a:latin typeface="Lucida Sans Unicode"/>
                <a:cs typeface="Lucida Sans Unicode"/>
              </a:rPr>
              <a:t>aquellas </a:t>
            </a:r>
            <a:r>
              <a:rPr sz="1000" dirty="0">
                <a:latin typeface="Lucida Sans Unicode"/>
                <a:cs typeface="Lucida Sans Unicode"/>
              </a:rPr>
              <a:t>manifestac </a:t>
            </a:r>
            <a:r>
              <a:rPr sz="1000" spc="-35" dirty="0">
                <a:latin typeface="Lucida Sans Unicode"/>
                <a:cs typeface="Lucida Sans Unicode"/>
              </a:rPr>
              <a:t>iones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0" dirty="0">
                <a:latin typeface="Lucida Sans Unicode"/>
                <a:cs typeface="Lucida Sans Unicode"/>
              </a:rPr>
              <a:t>princip </a:t>
            </a:r>
            <a:r>
              <a:rPr sz="1000" spc="5" dirty="0">
                <a:latin typeface="Lucida Sans Unicode"/>
                <a:cs typeface="Lucida Sans Unicode"/>
              </a:rPr>
              <a:t>almente </a:t>
            </a:r>
            <a:r>
              <a:rPr sz="1000" spc="-15" dirty="0">
                <a:latin typeface="Lucida Sans Unicode"/>
                <a:cs typeface="Lucida Sans Unicode"/>
              </a:rPr>
              <a:t>aquellos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b="1" spc="-15" dirty="0">
                <a:latin typeface="Arial"/>
                <a:cs typeface="Arial"/>
              </a:rPr>
              <a:t>procesos </a:t>
            </a:r>
            <a:r>
              <a:rPr sz="1000" b="1" dirty="0">
                <a:latin typeface="Arial"/>
                <a:cs typeface="Arial"/>
              </a:rPr>
              <a:t>formati-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vos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que  en </a:t>
            </a:r>
            <a:r>
              <a:rPr sz="1000" b="1" spc="5" dirty="0">
                <a:latin typeface="Arial"/>
                <a:cs typeface="Arial"/>
              </a:rPr>
              <a:t>la  </a:t>
            </a:r>
            <a:r>
              <a:rPr sz="1000" b="1" spc="25" dirty="0">
                <a:latin typeface="Arial"/>
                <a:cs typeface="Arial"/>
              </a:rPr>
              <a:t>actualidad </a:t>
            </a:r>
            <a:r>
              <a:rPr sz="1000" b="1" spc="-40" dirty="0">
                <a:latin typeface="Arial"/>
                <a:cs typeface="Arial"/>
              </a:rPr>
              <a:t>se</a:t>
            </a:r>
            <a:r>
              <a:rPr sz="1000" b="1" spc="19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encuentran </a:t>
            </a:r>
            <a:r>
              <a:rPr sz="1000" b="1" spc="-5" dirty="0">
                <a:latin typeface="Arial"/>
                <a:cs typeface="Arial"/>
              </a:rPr>
              <a:t>disgregados </a:t>
            </a:r>
            <a:r>
              <a:rPr sz="1000" b="1" spc="-10" dirty="0">
                <a:latin typeface="Arial"/>
                <a:cs typeface="Arial"/>
              </a:rPr>
              <a:t>por </a:t>
            </a:r>
            <a:r>
              <a:rPr sz="1000" b="1" spc="-5" dirty="0">
                <a:latin typeface="Arial"/>
                <a:cs typeface="Arial"/>
              </a:rPr>
              <a:t>razones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30" dirty="0">
                <a:latin typeface="Arial"/>
                <a:cs typeface="Arial"/>
              </a:rPr>
              <a:t>infra </a:t>
            </a:r>
            <a:r>
              <a:rPr sz="1000" b="1" spc="-20" dirty="0">
                <a:latin typeface="Arial"/>
                <a:cs typeface="Arial"/>
              </a:rPr>
              <a:t>estructura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90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emplazamiento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geográfic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as,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invisibles</a:t>
            </a:r>
            <a:r>
              <a:rPr sz="1000" b="1" spc="5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5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lejanos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nuestros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potenciales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clientes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-60" dirty="0">
                <a:latin typeface="Arial"/>
                <a:cs typeface="Arial"/>
              </a:rPr>
              <a:t>–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usuarios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-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socios</a:t>
            </a:r>
            <a:r>
              <a:rPr sz="1000" spc="-30" dirty="0">
                <a:latin typeface="Lucida Sans Unicode"/>
                <a:cs typeface="Lucida Sans Unicode"/>
              </a:rPr>
              <a:t>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próximo,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20" dirty="0">
                <a:latin typeface="Lucida Sans Unicode"/>
                <a:cs typeface="Lucida Sans Unicode"/>
              </a:rPr>
              <a:t>recoger </a:t>
            </a:r>
            <a:r>
              <a:rPr sz="1000" spc="-55" dirty="0">
                <a:latin typeface="Lucida Sans Unicode"/>
                <a:cs typeface="Lucida Sans Unicode"/>
              </a:rPr>
              <a:t>las </a:t>
            </a:r>
            <a:r>
              <a:rPr sz="1000" spc="-25" dirty="0">
                <a:latin typeface="Lucida Sans Unicode"/>
                <a:cs typeface="Lucida Sans Unicode"/>
              </a:rPr>
              <a:t>iniciativas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-40" dirty="0">
                <a:latin typeface="Lucida Sans Unicode"/>
                <a:cs typeface="Lucida Sans Unicode"/>
              </a:rPr>
              <a:t>nuestros </a:t>
            </a:r>
            <a:r>
              <a:rPr sz="1000" spc="-30" dirty="0">
                <a:latin typeface="Lucida Sans Unicode"/>
                <a:cs typeface="Lucida Sans Unicode"/>
              </a:rPr>
              <a:t>gestores,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agentes,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público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cultores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están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desarrollando,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b="1" spc="20" dirty="0">
                <a:latin typeface="Arial"/>
                <a:cs typeface="Arial"/>
              </a:rPr>
              <a:t>ubicación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privilegiada</a:t>
            </a:r>
            <a:r>
              <a:rPr sz="1000" b="1" spc="13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dentro</a:t>
            </a:r>
            <a:r>
              <a:rPr sz="1000" b="1" spc="8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del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ra- 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dio </a:t>
            </a:r>
            <a:r>
              <a:rPr sz="1000" b="1" spc="10" dirty="0">
                <a:latin typeface="Arial"/>
                <a:cs typeface="Arial"/>
              </a:rPr>
              <a:t>urbano </a:t>
            </a:r>
            <a:r>
              <a:rPr sz="1000" b="1" spc="15" dirty="0">
                <a:latin typeface="Arial"/>
                <a:cs typeface="Arial"/>
              </a:rPr>
              <a:t>neurálgico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ciudad, </a:t>
            </a:r>
            <a:r>
              <a:rPr sz="1000" b="1" dirty="0">
                <a:latin typeface="Arial"/>
                <a:cs typeface="Arial"/>
              </a:rPr>
              <a:t>y central,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 </a:t>
            </a:r>
            <a:r>
              <a:rPr sz="1000" b="1" spc="-65" dirty="0">
                <a:latin typeface="Arial"/>
                <a:cs typeface="Arial"/>
              </a:rPr>
              <a:t>su</a:t>
            </a:r>
            <a:r>
              <a:rPr sz="1000" b="1" spc="-60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carácter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20" dirty="0">
                <a:latin typeface="Arial"/>
                <a:cs typeface="Arial"/>
              </a:rPr>
              <a:t>hito visual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-5" dirty="0">
                <a:latin typeface="Arial"/>
                <a:cs typeface="Arial"/>
              </a:rPr>
              <a:t>simbó-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lico</a:t>
            </a:r>
            <a:r>
              <a:rPr sz="1000" spc="-5" dirty="0">
                <a:latin typeface="Lucida Sans Unicode"/>
                <a:cs typeface="Lucida Sans Unicode"/>
              </a:rPr>
              <a:t>, proveniente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calidad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única</a:t>
            </a:r>
            <a:r>
              <a:rPr sz="1000" spc="31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estr </a:t>
            </a:r>
            <a:r>
              <a:rPr sz="1000" spc="-10" dirty="0">
                <a:latin typeface="Lucida Sans Unicode"/>
                <a:cs typeface="Lucida Sans Unicode"/>
              </a:rPr>
              <a:t>uctura </a:t>
            </a:r>
            <a:r>
              <a:rPr sz="1000" spc="-25" dirty="0">
                <a:latin typeface="Lucida Sans Unicode"/>
                <a:cs typeface="Lucida Sans Unicode"/>
              </a:rPr>
              <a:t>sobreviviente</a:t>
            </a:r>
            <a:r>
              <a:rPr sz="1000" spc="26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70" dirty="0">
                <a:latin typeface="Lucida Sans Unicode"/>
                <a:cs typeface="Lucida Sans Unicode"/>
              </a:rPr>
              <a:t>Ex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Estación 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40" dirty="0">
                <a:latin typeface="Lucida Sans Unicode"/>
                <a:cs typeface="Lucida Sans Unicode"/>
              </a:rPr>
              <a:t>Ferrocarriles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Quillota, </a:t>
            </a:r>
            <a:r>
              <a:rPr sz="1000" spc="-30" dirty="0">
                <a:latin typeface="Lucida Sans Unicode"/>
                <a:cs typeface="Lucida Sans Unicode"/>
              </a:rPr>
              <a:t>hito </a:t>
            </a:r>
            <a:r>
              <a:rPr sz="1000" spc="-35" dirty="0">
                <a:latin typeface="Lucida Sans Unicode"/>
                <a:cs typeface="Lucida Sans Unicode"/>
              </a:rPr>
              <a:t>histórico </a:t>
            </a:r>
            <a:r>
              <a:rPr sz="1000" spc="-250" dirty="0">
                <a:latin typeface="Lucida Sans Unicode"/>
                <a:cs typeface="Lucida Sans Unicode"/>
              </a:rPr>
              <a:t>-</a:t>
            </a:r>
            <a:r>
              <a:rPr sz="1000" spc="-2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patrimonial,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b="1" spc="-5" dirty="0">
                <a:latin typeface="Arial"/>
                <a:cs typeface="Arial"/>
              </a:rPr>
              <a:t>siendo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 </a:t>
            </a:r>
            <a:r>
              <a:rPr sz="1000" b="1" spc="-80" dirty="0">
                <a:latin typeface="Arial"/>
                <a:cs typeface="Arial"/>
              </a:rPr>
              <a:t>sí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mismo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vehículo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para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1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conserva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ción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9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parte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importante</a:t>
            </a:r>
            <a:r>
              <a:rPr sz="1000" b="1" spc="9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9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memoria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120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ciudad,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65" dirty="0">
                <a:latin typeface="Arial"/>
                <a:cs typeface="Arial"/>
              </a:rPr>
              <a:t>su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cali-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50" dirty="0">
                <a:latin typeface="Arial"/>
                <a:cs typeface="Arial"/>
              </a:rPr>
              <a:t>dad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10" dirty="0">
                <a:latin typeface="Arial"/>
                <a:cs typeface="Arial"/>
              </a:rPr>
              <a:t>especificidad </a:t>
            </a:r>
            <a:r>
              <a:rPr sz="1000" b="1" dirty="0">
                <a:latin typeface="Arial"/>
                <a:cs typeface="Arial"/>
              </a:rPr>
              <a:t>formativa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 </a:t>
            </a:r>
            <a:r>
              <a:rPr sz="1000" b="1" spc="-35" dirty="0">
                <a:latin typeface="Arial"/>
                <a:cs typeface="Arial"/>
              </a:rPr>
              <a:t>tres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áreas </a:t>
            </a:r>
            <a:r>
              <a:rPr sz="1000" b="1" spc="10" dirty="0">
                <a:latin typeface="Arial"/>
                <a:cs typeface="Arial"/>
              </a:rPr>
              <a:t>fundamentales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45" dirty="0">
                <a:latin typeface="Arial"/>
                <a:cs typeface="Arial"/>
              </a:rPr>
              <a:t>los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lenguajes </a:t>
            </a:r>
            <a:r>
              <a:rPr sz="1000" b="1" spc="-35" dirty="0">
                <a:latin typeface="Arial"/>
                <a:cs typeface="Arial"/>
              </a:rPr>
              <a:t>artísti- 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cos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universales,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Artes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Visuales,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Artes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Escénic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as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Artes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Musicales</a:t>
            </a:r>
            <a:r>
              <a:rPr sz="1000" b="1" spc="-70" dirty="0">
                <a:latin typeface="Arial"/>
                <a:cs typeface="Arial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25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25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826005" y="1669034"/>
            <a:ext cx="389953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5620" y="2584195"/>
            <a:ext cx="5182870" cy="1112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latin typeface="Arial"/>
                <a:cs typeface="Arial"/>
              </a:rPr>
              <a:t>MISIÓN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Arial"/>
              <a:cs typeface="Arial"/>
            </a:endParaRPr>
          </a:p>
          <a:p>
            <a:pPr marL="12700" marR="5080" algn="just">
              <a:lnSpc>
                <a:spcPct val="102200"/>
              </a:lnSpc>
            </a:pPr>
            <a:r>
              <a:rPr sz="1000" spc="-40" dirty="0">
                <a:latin typeface="Lucida Sans Unicode"/>
                <a:cs typeface="Lucida Sans Unicode"/>
              </a:rPr>
              <a:t>Ser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35" dirty="0">
                <a:latin typeface="Lucida Sans Unicode"/>
                <a:cs typeface="Lucida Sans Unicode"/>
              </a:rPr>
              <a:t>institución </a:t>
            </a:r>
            <a:r>
              <a:rPr sz="1000" spc="-20" dirty="0">
                <a:latin typeface="Lucida Sans Unicode"/>
                <a:cs typeface="Lucida Sans Unicode"/>
              </a:rPr>
              <a:t>cultural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25" dirty="0">
                <a:latin typeface="Lucida Sans Unicode"/>
                <a:cs typeface="Lucida Sans Unicode"/>
              </a:rPr>
              <a:t>nivel </a:t>
            </a:r>
            <a:r>
              <a:rPr sz="1000" spc="10" dirty="0">
                <a:latin typeface="Lucida Sans Unicode"/>
                <a:cs typeface="Lucida Sans Unicode"/>
              </a:rPr>
              <a:t>comunal </a:t>
            </a:r>
            <a:r>
              <a:rPr sz="1000" dirty="0">
                <a:latin typeface="Lucida Sans Unicode"/>
                <a:cs typeface="Lucida Sans Unicode"/>
              </a:rPr>
              <a:t>más </a:t>
            </a:r>
            <a:r>
              <a:rPr sz="1000" spc="10" dirty="0">
                <a:latin typeface="Lucida Sans Unicode"/>
                <a:cs typeface="Lucida Sans Unicode"/>
              </a:rPr>
              <a:t>completa, </a:t>
            </a:r>
            <a:r>
              <a:rPr sz="1000" spc="-10" dirty="0">
                <a:latin typeface="Lucida Sans Unicode"/>
                <a:cs typeface="Lucida Sans Unicode"/>
              </a:rPr>
              <a:t>eficiente </a:t>
            </a:r>
            <a:r>
              <a:rPr sz="1000" dirty="0">
                <a:latin typeface="Lucida Sans Unicode"/>
                <a:cs typeface="Lucida Sans Unicode"/>
              </a:rPr>
              <a:t>y relevante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lenguajes </a:t>
            </a:r>
            <a:r>
              <a:rPr sz="1000" spc="-40" dirty="0">
                <a:latin typeface="Lucida Sans Unicode"/>
                <a:cs typeface="Lucida Sans Unicode"/>
              </a:rPr>
              <a:t>artísticos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5" dirty="0">
                <a:latin typeface="Lucida Sans Unicode"/>
                <a:cs typeface="Lucida Sans Unicode"/>
              </a:rPr>
              <a:t>excelencia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spc="-45" dirty="0">
                <a:latin typeface="Lucida Sans Unicode"/>
                <a:cs typeface="Lucida Sans Unicode"/>
              </a:rPr>
              <a:t>el </a:t>
            </a:r>
            <a:r>
              <a:rPr sz="1000" spc="-30" dirty="0">
                <a:latin typeface="Lucida Sans Unicode"/>
                <a:cs typeface="Lucida Sans Unicode"/>
              </a:rPr>
              <a:t>desarrollo, </a:t>
            </a:r>
            <a:r>
              <a:rPr sz="1000" spc="-50" dirty="0">
                <a:latin typeface="Lucida Sans Unicode"/>
                <a:cs typeface="Lucida Sans Unicode"/>
              </a:rPr>
              <a:t>difusión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60" dirty="0">
                <a:latin typeface="Lucida Sans Unicode"/>
                <a:cs typeface="Lucida Sans Unicode"/>
              </a:rPr>
              <a:t>exten- 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sión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las </a:t>
            </a:r>
            <a:r>
              <a:rPr sz="1000" spc="-35" dirty="0">
                <a:latin typeface="Lucida Sans Unicode"/>
                <a:cs typeface="Lucida Sans Unicode"/>
              </a:rPr>
              <a:t>diversas expresiones </a:t>
            </a:r>
            <a:r>
              <a:rPr sz="1000" spc="-40" dirty="0">
                <a:latin typeface="Lucida Sans Unicode"/>
                <a:cs typeface="Lucida Sans Unicode"/>
              </a:rPr>
              <a:t>artísticas </a:t>
            </a:r>
            <a:r>
              <a:rPr sz="1000" spc="20" dirty="0">
                <a:latin typeface="Lucida Sans Unicode"/>
                <a:cs typeface="Lucida Sans Unicode"/>
              </a:rPr>
              <a:t>que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10" dirty="0">
                <a:latin typeface="Lucida Sans Unicode"/>
                <a:cs typeface="Lucida Sans Unicode"/>
              </a:rPr>
              <a:t>comunidad alberga, </a:t>
            </a:r>
            <a:r>
              <a:rPr sz="1000" spc="15" dirty="0">
                <a:latin typeface="Lucida Sans Unicode"/>
                <a:cs typeface="Lucida Sans Unicode"/>
              </a:rPr>
              <a:t>entregando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espacio </a:t>
            </a:r>
            <a:r>
              <a:rPr sz="1000" spc="15" dirty="0">
                <a:latin typeface="Lucida Sans Unicode"/>
                <a:cs typeface="Lucida Sans Unicode"/>
              </a:rPr>
              <a:t>recreacional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0" dirty="0">
                <a:latin typeface="Lucida Sans Unicode"/>
                <a:cs typeface="Lucida Sans Unicode"/>
              </a:rPr>
              <a:t>formativo, </a:t>
            </a:r>
            <a:r>
              <a:rPr sz="1000" spc="-10" dirty="0">
                <a:latin typeface="Lucida Sans Unicode"/>
                <a:cs typeface="Lucida Sans Unicode"/>
              </a:rPr>
              <a:t>representativo, </a:t>
            </a:r>
            <a:r>
              <a:rPr sz="1000" spc="-15" dirty="0">
                <a:latin typeface="Lucida Sans Unicode"/>
                <a:cs typeface="Lucida Sans Unicode"/>
              </a:rPr>
              <a:t>sustentable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45" dirty="0">
                <a:latin typeface="Lucida Sans Unicode"/>
                <a:cs typeface="Lucida Sans Unicode"/>
              </a:rPr>
              <a:t>infraestructu- 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ra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adecuada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ello.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85620" y="4140983"/>
            <a:ext cx="5196205" cy="800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latin typeface="Arial"/>
                <a:cs typeface="Arial"/>
              </a:rPr>
              <a:t>VISIÓN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5080" indent="7620">
              <a:lnSpc>
                <a:spcPct val="102000"/>
              </a:lnSpc>
              <a:spcBef>
                <a:spcPts val="5"/>
              </a:spcBef>
            </a:pPr>
            <a:r>
              <a:rPr sz="1000" spc="-25" dirty="0">
                <a:latin typeface="Lucida Sans Unicode"/>
                <a:cs typeface="Lucida Sans Unicode"/>
              </a:rPr>
              <a:t>Convertirse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plazo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5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años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el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principal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referente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Quinta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Región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20" dirty="0">
                <a:latin typeface="Lucida Sans Unicode"/>
                <a:cs typeface="Lucida Sans Unicode"/>
              </a:rPr>
              <a:t>in-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terior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spc="-35" dirty="0">
                <a:latin typeface="Lucida Sans Unicode"/>
                <a:cs typeface="Lucida Sans Unicode"/>
              </a:rPr>
              <a:t>lo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lenguajes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artísticos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5" dirty="0">
                <a:latin typeface="Lucida Sans Unicode"/>
                <a:cs typeface="Lucida Sans Unicode"/>
              </a:rPr>
              <a:t>excelencia </a:t>
            </a:r>
            <a:r>
              <a:rPr sz="1000" spc="-40" dirty="0">
                <a:latin typeface="Lucida Sans Unicode"/>
                <a:cs typeface="Lucida Sans Unicode"/>
              </a:rPr>
              <a:t>se </a:t>
            </a:r>
            <a:r>
              <a:rPr sz="1000" spc="5" dirty="0">
                <a:latin typeface="Lucida Sans Unicode"/>
                <a:cs typeface="Lucida Sans Unicode"/>
              </a:rPr>
              <a:t>trata, </a:t>
            </a:r>
            <a:r>
              <a:rPr sz="1000" spc="-45" dirty="0">
                <a:latin typeface="Lucida Sans Unicode"/>
                <a:cs typeface="Lucida Sans Unicode"/>
              </a:rPr>
              <a:t>específi- 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camente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25" dirty="0">
                <a:latin typeface="Lucida Sans Unicode"/>
                <a:cs typeface="Lucida Sans Unicode"/>
              </a:rPr>
              <a:t> área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las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artes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escénicas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visuales.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85620" y="5697770"/>
            <a:ext cx="5241290" cy="2202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z="1000" b="1" spc="30" dirty="0">
                <a:latin typeface="Arial"/>
                <a:cs typeface="Arial"/>
              </a:rPr>
              <a:t>O</a:t>
            </a:r>
            <a:r>
              <a:rPr sz="1000" b="1" spc="-125" dirty="0">
                <a:latin typeface="Arial"/>
                <a:cs typeface="Arial"/>
              </a:rPr>
              <a:t>BJET</a:t>
            </a:r>
            <a:r>
              <a:rPr sz="1000" b="1" spc="-40" dirty="0">
                <a:latin typeface="Arial"/>
                <a:cs typeface="Arial"/>
              </a:rPr>
              <a:t>I</a:t>
            </a:r>
            <a:r>
              <a:rPr sz="1000" b="1" spc="45" dirty="0">
                <a:latin typeface="Arial"/>
                <a:cs typeface="Arial"/>
              </a:rPr>
              <a:t>V</a:t>
            </a:r>
            <a:r>
              <a:rPr sz="1000" b="1" spc="-10" dirty="0">
                <a:latin typeface="Arial"/>
                <a:cs typeface="Arial"/>
              </a:rPr>
              <a:t>O</a:t>
            </a:r>
            <a:r>
              <a:rPr sz="1000" b="1" spc="-150" dirty="0">
                <a:latin typeface="Arial"/>
                <a:cs typeface="Arial"/>
              </a:rPr>
              <a:t>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40" dirty="0">
                <a:latin typeface="Arial"/>
                <a:cs typeface="Arial"/>
              </a:rPr>
              <a:t>ESTRA</a:t>
            </a:r>
            <a:r>
              <a:rPr sz="1000" b="1" spc="-135" dirty="0">
                <a:latin typeface="Arial"/>
                <a:cs typeface="Arial"/>
              </a:rPr>
              <a:t>T</a:t>
            </a:r>
            <a:r>
              <a:rPr sz="1000" b="1" spc="-120" dirty="0">
                <a:latin typeface="Arial"/>
                <a:cs typeface="Arial"/>
              </a:rPr>
              <a:t>É</a:t>
            </a:r>
            <a:r>
              <a:rPr sz="1000" b="1" spc="30" dirty="0">
                <a:latin typeface="Arial"/>
                <a:cs typeface="Arial"/>
              </a:rPr>
              <a:t>GI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-10" dirty="0">
                <a:latin typeface="Arial"/>
                <a:cs typeface="Arial"/>
              </a:rPr>
              <a:t>O</a:t>
            </a:r>
            <a:r>
              <a:rPr sz="1000" b="1" spc="-150" dirty="0"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45085">
              <a:lnSpc>
                <a:spcPct val="102200"/>
              </a:lnSpc>
              <a:buAutoNum type="arabicPeriod"/>
              <a:tabLst>
                <a:tab pos="477520" algn="l"/>
                <a:tab pos="478155" algn="l"/>
              </a:tabLst>
            </a:pPr>
            <a:r>
              <a:rPr sz="1000" spc="-35" dirty="0">
                <a:latin typeface="Lucida Sans Unicode"/>
                <a:cs typeface="Lucida Sans Unicode"/>
              </a:rPr>
              <a:t>Contribuir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desarrollar, </a:t>
            </a:r>
            <a:r>
              <a:rPr sz="1000" spc="5" dirty="0">
                <a:latin typeface="Lucida Sans Unicode"/>
                <a:cs typeface="Lucida Sans Unicode"/>
              </a:rPr>
              <a:t>potenciar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difundir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quehacer </a:t>
            </a:r>
            <a:r>
              <a:rPr sz="1000" spc="-35" dirty="0">
                <a:latin typeface="Lucida Sans Unicode"/>
                <a:cs typeface="Lucida Sans Unicode"/>
              </a:rPr>
              <a:t>artístico-cultural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local </a:t>
            </a:r>
            <a:r>
              <a:rPr sz="1000" spc="-25" dirty="0">
                <a:latin typeface="Lucida Sans Unicode"/>
                <a:cs typeface="Lucida Sans Unicode"/>
              </a:rPr>
              <a:t>por </a:t>
            </a:r>
            <a:r>
              <a:rPr sz="1000" spc="5" dirty="0">
                <a:latin typeface="Lucida Sans Unicode"/>
                <a:cs typeface="Lucida Sans Unicode"/>
              </a:rPr>
              <a:t>medio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diversas </a:t>
            </a:r>
            <a:r>
              <a:rPr sz="1000" spc="-15" dirty="0">
                <a:latin typeface="Lucida Sans Unicode"/>
                <a:cs typeface="Lucida Sans Unicode"/>
              </a:rPr>
              <a:t>instancias dentro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5" dirty="0">
                <a:latin typeface="Lucida Sans Unicode"/>
                <a:cs typeface="Lucida Sans Unicode"/>
              </a:rPr>
              <a:t>programación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anual,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-75" dirty="0">
                <a:latin typeface="Lucida Sans Unicode"/>
                <a:cs typeface="Lucida Sans Unicode"/>
              </a:rPr>
              <a:t>ta- </a:t>
            </a:r>
            <a:r>
              <a:rPr sz="1000" spc="-7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lleres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programas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académicos,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muestras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espectáculos.</a:t>
            </a:r>
            <a:endParaRPr sz="1000"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02200"/>
              </a:lnSpc>
              <a:spcBef>
                <a:spcPts val="1230"/>
              </a:spcBef>
              <a:buAutoNum type="arabicPeriod"/>
              <a:tabLst>
                <a:tab pos="469900" algn="l"/>
              </a:tabLst>
            </a:pPr>
            <a:r>
              <a:rPr sz="1000" spc="-10" dirty="0">
                <a:latin typeface="Lucida Sans Unicode"/>
                <a:cs typeface="Lucida Sans Unicode"/>
              </a:rPr>
              <a:t>Integrar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0" dirty="0">
                <a:latin typeface="Lucida Sans Unicode"/>
                <a:cs typeface="Lucida Sans Unicode"/>
              </a:rPr>
              <a:t>vincular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30" dirty="0">
                <a:latin typeface="Lucida Sans Unicode"/>
                <a:cs typeface="Lucida Sans Unicode"/>
              </a:rPr>
              <a:t>las diversas </a:t>
            </a:r>
            <a:r>
              <a:rPr sz="1000" spc="-25" dirty="0">
                <a:latin typeface="Lucida Sans Unicode"/>
                <a:cs typeface="Lucida Sans Unicode"/>
              </a:rPr>
              <a:t>enti </a:t>
            </a:r>
            <a:r>
              <a:rPr sz="1000" spc="5" dirty="0">
                <a:latin typeface="Lucida Sans Unicode"/>
                <a:cs typeface="Lucida Sans Unicode"/>
              </a:rPr>
              <a:t>dades, </a:t>
            </a:r>
            <a:r>
              <a:rPr sz="1000" spc="-10" dirty="0">
                <a:latin typeface="Lucida Sans Unicode"/>
                <a:cs typeface="Lucida Sans Unicode"/>
              </a:rPr>
              <a:t>actores, </a:t>
            </a:r>
            <a:r>
              <a:rPr sz="1000" spc="-20" dirty="0">
                <a:latin typeface="Lucida Sans Unicode"/>
                <a:cs typeface="Lucida Sans Unicode"/>
              </a:rPr>
              <a:t>gestores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0" dirty="0">
                <a:latin typeface="Lucida Sans Unicode"/>
                <a:cs typeface="Lucida Sans Unicode"/>
              </a:rPr>
              <a:t>usuarios </a:t>
            </a:r>
            <a:r>
              <a:rPr sz="1000" spc="5" dirty="0">
                <a:latin typeface="Lucida Sans Unicode"/>
                <a:cs typeface="Lucida Sans Unicode"/>
              </a:rPr>
              <a:t>del 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actual </a:t>
            </a:r>
            <a:r>
              <a:rPr sz="1000" spc="-20" dirty="0">
                <a:latin typeface="Lucida Sans Unicode"/>
                <a:cs typeface="Lucida Sans Unicode"/>
              </a:rPr>
              <a:t>tejido </a:t>
            </a:r>
            <a:r>
              <a:rPr sz="1000" spc="-30" dirty="0">
                <a:latin typeface="Lucida Sans Unicode"/>
                <a:cs typeface="Lucida Sans Unicode"/>
              </a:rPr>
              <a:t>cultural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15" dirty="0">
                <a:latin typeface="Lucida Sans Unicode"/>
                <a:cs typeface="Lucida Sans Unicode"/>
              </a:rPr>
              <a:t>comuna, </a:t>
            </a:r>
            <a:r>
              <a:rPr sz="1000" spc="10" dirty="0">
                <a:latin typeface="Lucida Sans Unicode"/>
                <a:cs typeface="Lucida Sans Unicode"/>
              </a:rPr>
              <a:t>po </a:t>
            </a:r>
            <a:r>
              <a:rPr sz="1000" spc="-110" dirty="0">
                <a:latin typeface="Lucida Sans Unicode"/>
                <a:cs typeface="Lucida Sans Unicode"/>
              </a:rPr>
              <a:t>r </a:t>
            </a:r>
            <a:r>
              <a:rPr sz="1000" spc="10" dirty="0">
                <a:latin typeface="Lucida Sans Unicode"/>
                <a:cs typeface="Lucida Sans Unicode"/>
              </a:rPr>
              <a:t>medio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45" dirty="0">
                <a:latin typeface="Lucida Sans Unicode"/>
                <a:cs typeface="Lucida Sans Unicode"/>
              </a:rPr>
              <a:t>uso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25" dirty="0">
                <a:latin typeface="Lucida Sans Unicode"/>
                <a:cs typeface="Lucida Sans Unicode"/>
              </a:rPr>
              <a:t>aprovechamiento </a:t>
            </a:r>
            <a:r>
              <a:rPr sz="1000" spc="-75" dirty="0">
                <a:latin typeface="Lucida Sans Unicode"/>
                <a:cs typeface="Lucida Sans Unicode"/>
              </a:rPr>
              <a:t>pro- </a:t>
            </a:r>
            <a:r>
              <a:rPr sz="1000" spc="-7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gramado, </a:t>
            </a:r>
            <a:r>
              <a:rPr sz="1000" spc="-5" dirty="0">
                <a:latin typeface="Lucida Sans Unicode"/>
                <a:cs typeface="Lucida Sans Unicode"/>
              </a:rPr>
              <a:t>constante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0" dirty="0">
                <a:latin typeface="Lucida Sans Unicode"/>
                <a:cs typeface="Lucida Sans Unicode"/>
              </a:rPr>
              <a:t>eficiente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70" dirty="0">
                <a:latin typeface="Lucida Sans Unicode"/>
                <a:cs typeface="Lucida Sans Unicode"/>
              </a:rPr>
              <a:t>infr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aestructura, </a:t>
            </a:r>
            <a:r>
              <a:rPr sz="1000" spc="-5" dirty="0">
                <a:latin typeface="Lucida Sans Unicode"/>
                <a:cs typeface="Lucida Sans Unicode"/>
              </a:rPr>
              <a:t>espacios </a:t>
            </a:r>
            <a:r>
              <a:rPr sz="1000" spc="35" dirty="0">
                <a:latin typeface="Lucida Sans Unicode"/>
                <a:cs typeface="Lucida Sans Unicode"/>
              </a:rPr>
              <a:t>adecuados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ubicación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privilegia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da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proyectados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ur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banística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arquite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ctónicamente.</a:t>
            </a:r>
            <a:endParaRPr sz="1000">
              <a:latin typeface="Lucida Sans Unicode"/>
              <a:cs typeface="Lucida Sans Unicode"/>
            </a:endParaRPr>
          </a:p>
          <a:p>
            <a:pPr marL="15240" marR="11430" indent="-3175">
              <a:lnSpc>
                <a:spcPct val="102200"/>
              </a:lnSpc>
              <a:spcBef>
                <a:spcPts val="1220"/>
              </a:spcBef>
              <a:buAutoNum type="arabicPeriod"/>
              <a:tabLst>
                <a:tab pos="471805" algn="l"/>
                <a:tab pos="472440" algn="l"/>
              </a:tabLst>
            </a:pPr>
            <a:r>
              <a:rPr sz="1000" spc="5" dirty="0">
                <a:latin typeface="Lucida Sans Unicode"/>
                <a:cs typeface="Lucida Sans Unicode"/>
              </a:rPr>
              <a:t>Potenciar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imp </a:t>
            </a:r>
            <a:r>
              <a:rPr sz="1000" spc="25" dirty="0">
                <a:latin typeface="Lucida Sans Unicode"/>
                <a:cs typeface="Lucida Sans Unicode"/>
              </a:rPr>
              <a:t>acto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actual </a:t>
            </a:r>
            <a:r>
              <a:rPr sz="1000" spc="5" dirty="0">
                <a:latin typeface="Lucida Sans Unicode"/>
                <a:cs typeface="Lucida Sans Unicode"/>
              </a:rPr>
              <a:t>programación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anual local,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aco- 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giendo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muestras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espectáculos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alto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ni</a:t>
            </a:r>
            <a:r>
              <a:rPr sz="1000" spc="-15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vel,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correspondientes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las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diversas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áreas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artísticas,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Artes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Visuales,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Danza,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Teatro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0" dirty="0">
                <a:latin typeface="Lucida Sans Unicode"/>
                <a:cs typeface="Lucida Sans Unicode"/>
              </a:rPr>
              <a:t>Música.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26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21386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4018"/>
            <a:ext cx="5771515" cy="9631045"/>
            <a:chOff x="1543811" y="144018"/>
            <a:chExt cx="5771515" cy="9631045"/>
          </a:xfrm>
        </p:grpSpPr>
        <p:sp>
          <p:nvSpPr>
            <p:cNvPr id="6" name="object 6"/>
            <p:cNvSpPr/>
            <p:nvPr/>
          </p:nvSpPr>
          <p:spPr>
            <a:xfrm>
              <a:off x="1543812" y="421385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4018"/>
              <a:ext cx="5771515" cy="277495"/>
            </a:xfrm>
            <a:custGeom>
              <a:avLst/>
              <a:gdLst/>
              <a:ahLst/>
              <a:cxnLst/>
              <a:rect l="l" t="t" r="r" b="b"/>
              <a:pathLst>
                <a:path w="5771515" h="277495">
                  <a:moveTo>
                    <a:pt x="5771388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771388" y="277368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26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20" y="1669035"/>
            <a:ext cx="3901440" cy="571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000" b="1" u="sng" spc="-17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L</a:t>
            </a:r>
            <a:r>
              <a:rPr sz="1000" b="1" u="sng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Í</a:t>
            </a:r>
            <a:r>
              <a:rPr sz="1000" b="1" u="sng" spc="-7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N</a:t>
            </a:r>
            <a:r>
              <a:rPr sz="1000" b="1" u="sng" spc="-7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E</a:t>
            </a:r>
            <a:r>
              <a:rPr sz="1000" b="1" u="sng" spc="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A</a:t>
            </a:r>
            <a:r>
              <a:rPr sz="1000" b="1" u="sng" spc="-15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S</a:t>
            </a:r>
            <a:r>
              <a:rPr sz="1000" b="1" u="sng" spc="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17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ES</a:t>
            </a:r>
            <a:r>
              <a:rPr sz="1000" b="1" u="sng" spc="-16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T</a:t>
            </a:r>
            <a:r>
              <a:rPr sz="1000" b="1" u="sng" spc="-15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R</a:t>
            </a:r>
            <a:r>
              <a:rPr sz="1000" b="1" u="sng" spc="1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A</a:t>
            </a:r>
            <a:r>
              <a:rPr sz="1000" b="1" u="sng" spc="-16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T</a:t>
            </a:r>
            <a:r>
              <a:rPr sz="1000" b="1" u="sng" spc="-15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É</a:t>
            </a:r>
            <a:r>
              <a:rPr sz="1000" b="1" u="sng" spc="3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G</a:t>
            </a:r>
            <a:r>
              <a:rPr sz="1000" b="1" u="sng" spc="2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IC</a:t>
            </a:r>
            <a:r>
              <a:rPr sz="1000" b="1" u="sng" spc="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A</a:t>
            </a:r>
            <a:r>
              <a:rPr sz="1000" b="1" u="sng" spc="-15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5625" y="2684790"/>
            <a:ext cx="5312410" cy="2825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latin typeface="Arial"/>
                <a:cs typeface="Arial"/>
              </a:rPr>
              <a:t>LÍNEA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1: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FORMACIÓN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ARTÍSTICA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12700" indent="5715" algn="just">
              <a:lnSpc>
                <a:spcPct val="102200"/>
              </a:lnSpc>
            </a:pPr>
            <a:r>
              <a:rPr sz="1000" spc="-5" dirty="0">
                <a:latin typeface="Lucida Sans Unicode"/>
                <a:cs typeface="Lucida Sans Unicode"/>
              </a:rPr>
              <a:t>Objetivo </a:t>
            </a:r>
            <a:r>
              <a:rPr sz="1000" spc="5" dirty="0">
                <a:latin typeface="Lucida Sans Unicode"/>
                <a:cs typeface="Lucida Sans Unicode"/>
              </a:rPr>
              <a:t>General: </a:t>
            </a:r>
            <a:r>
              <a:rPr sz="1000" spc="15" dirty="0">
                <a:latin typeface="Lucida Sans Unicode"/>
                <a:cs typeface="Lucida Sans Unicode"/>
              </a:rPr>
              <a:t>concentrar </a:t>
            </a:r>
            <a:r>
              <a:rPr sz="1000" spc="-30" dirty="0">
                <a:latin typeface="Lucida Sans Unicode"/>
                <a:cs typeface="Lucida Sans Unicode"/>
              </a:rPr>
              <a:t>las </a:t>
            </a:r>
            <a:r>
              <a:rPr sz="1000" spc="-15" dirty="0">
                <a:latin typeface="Lucida Sans Unicode"/>
                <a:cs typeface="Lucida Sans Unicode"/>
              </a:rPr>
              <a:t>instancias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5" dirty="0">
                <a:latin typeface="Lucida Sans Unicode"/>
                <a:cs typeface="Lucida Sans Unicode"/>
              </a:rPr>
              <a:t>lenguajes </a:t>
            </a:r>
            <a:r>
              <a:rPr sz="1000" spc="-40" dirty="0">
                <a:latin typeface="Lucida Sans Unicode"/>
                <a:cs typeface="Lucida Sans Unicode"/>
              </a:rPr>
              <a:t>artísticos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jóvenes </a:t>
            </a:r>
            <a:r>
              <a:rPr sz="1000" spc="-25" dirty="0">
                <a:latin typeface="Lucida Sans Unicode"/>
                <a:cs typeface="Lucida Sans Unicode"/>
              </a:rPr>
              <a:t>talentos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60" dirty="0">
                <a:latin typeface="Lucida Sans Unicode"/>
                <a:cs typeface="Lucida Sans Unicode"/>
              </a:rPr>
              <a:t>artistas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emergentes </a:t>
            </a:r>
            <a:r>
              <a:rPr sz="1000" spc="20" dirty="0">
                <a:latin typeface="Lucida Sans Unicode"/>
                <a:cs typeface="Lucida Sans Unicode"/>
              </a:rPr>
              <a:t>de  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8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comuna </a:t>
            </a:r>
            <a:r>
              <a:rPr sz="1000" spc="20" dirty="0">
                <a:latin typeface="Lucida Sans Unicode"/>
                <a:cs typeface="Lucida Sans Unicode"/>
              </a:rPr>
              <a:t>con </a:t>
            </a:r>
            <a:r>
              <a:rPr sz="1000" spc="-40" dirty="0">
                <a:latin typeface="Lucida Sans Unicode"/>
                <a:cs typeface="Lucida Sans Unicode"/>
              </a:rPr>
              <a:t>miras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45" dirty="0">
                <a:latin typeface="Lucida Sans Unicode"/>
                <a:cs typeface="Lucida Sans Unicode"/>
              </a:rPr>
              <a:t>profesionaliza- 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ción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proyección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trabajo.</a:t>
            </a:r>
            <a:endParaRPr sz="1000">
              <a:latin typeface="Lucida Sans Unicode"/>
              <a:cs typeface="Lucida Sans Unicode"/>
            </a:endParaRPr>
          </a:p>
          <a:p>
            <a:pPr marL="14604" algn="just">
              <a:lnSpc>
                <a:spcPct val="100000"/>
              </a:lnSpc>
              <a:spcBef>
                <a:spcPts val="1250"/>
              </a:spcBef>
            </a:pPr>
            <a:r>
              <a:rPr sz="1000" spc="-15" dirty="0">
                <a:latin typeface="Lucida Sans Unicode"/>
                <a:cs typeface="Lucida Sans Unicode"/>
              </a:rPr>
              <a:t>Productos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servicios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asociados:</a:t>
            </a:r>
            <a:endParaRPr sz="1000">
              <a:latin typeface="Lucida Sans Unicode"/>
              <a:cs typeface="Lucida Sans Unicode"/>
            </a:endParaRPr>
          </a:p>
          <a:p>
            <a:pPr marL="12700" marR="15875" algn="just">
              <a:lnSpc>
                <a:spcPct val="102200"/>
              </a:lnSpc>
              <a:spcBef>
                <a:spcPts val="1225"/>
              </a:spcBef>
            </a:pPr>
            <a:r>
              <a:rPr sz="1000" b="1" dirty="0">
                <a:latin typeface="Arial"/>
                <a:cs typeface="Arial"/>
              </a:rPr>
              <a:t>Programa</a:t>
            </a:r>
            <a:r>
              <a:rPr sz="1000" b="1" spc="27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dirty="0">
                <a:latin typeface="Arial"/>
                <a:cs typeface="Arial"/>
              </a:rPr>
              <a:t>Formación </a:t>
            </a:r>
            <a:r>
              <a:rPr sz="1000" b="1" spc="50" dirty="0">
                <a:latin typeface="Arial"/>
                <a:cs typeface="Arial"/>
              </a:rPr>
              <a:t>Académica </a:t>
            </a:r>
            <a:r>
              <a:rPr sz="1000" b="1" spc="-15" dirty="0">
                <a:latin typeface="Arial"/>
                <a:cs typeface="Arial"/>
              </a:rPr>
              <a:t>Certific </a:t>
            </a:r>
            <a:r>
              <a:rPr sz="1000" b="1" spc="20" dirty="0">
                <a:latin typeface="Arial"/>
                <a:cs typeface="Arial"/>
              </a:rPr>
              <a:t>ada 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40" dirty="0">
                <a:latin typeface="Lucida Sans Unicode"/>
                <a:cs typeface="Lucida Sans Unicode"/>
              </a:rPr>
              <a:t>Artes </a:t>
            </a:r>
            <a:r>
              <a:rPr sz="1000" spc="-15" dirty="0">
                <a:latin typeface="Lucida Sans Unicode"/>
                <a:cs typeface="Lucida Sans Unicode"/>
              </a:rPr>
              <a:t>Escénicas </a:t>
            </a:r>
            <a:r>
              <a:rPr sz="1000" dirty="0">
                <a:latin typeface="Lucida Sans Unicode"/>
                <a:cs typeface="Lucida Sans Unicode"/>
              </a:rPr>
              <a:t>(Danza </a:t>
            </a:r>
            <a:r>
              <a:rPr sz="1000" spc="-50" dirty="0">
                <a:latin typeface="Lucida Sans Unicode"/>
                <a:cs typeface="Lucida Sans Unicode"/>
              </a:rPr>
              <a:t>Moder- 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na)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0" dirty="0">
                <a:latin typeface="Lucida Sans Unicode"/>
                <a:cs typeface="Lucida Sans Unicode"/>
              </a:rPr>
              <a:t>Artes </a:t>
            </a:r>
            <a:r>
              <a:rPr sz="1000" spc="-30" dirty="0">
                <a:latin typeface="Lucida Sans Unicode"/>
                <a:cs typeface="Lucida Sans Unicode"/>
              </a:rPr>
              <a:t>Visuales </a:t>
            </a:r>
            <a:r>
              <a:rPr sz="1000" spc="-10" dirty="0">
                <a:latin typeface="Lucida Sans Unicode"/>
                <a:cs typeface="Lucida Sans Unicode"/>
              </a:rPr>
              <a:t>(Esmalte, </a:t>
            </a:r>
            <a:r>
              <a:rPr sz="1000" spc="-20" dirty="0">
                <a:latin typeface="Lucida Sans Unicode"/>
                <a:cs typeface="Lucida Sans Unicode"/>
              </a:rPr>
              <a:t>Escultura, </a:t>
            </a:r>
            <a:r>
              <a:rPr sz="1000" spc="50" dirty="0">
                <a:latin typeface="Lucida Sans Unicode"/>
                <a:cs typeface="Lucida Sans Unicode"/>
              </a:rPr>
              <a:t>Ce </a:t>
            </a:r>
            <a:r>
              <a:rPr sz="1000" spc="5" dirty="0">
                <a:latin typeface="Lucida Sans Unicode"/>
                <a:cs typeface="Lucida Sans Unicode"/>
              </a:rPr>
              <a:t>rámica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0" dirty="0">
                <a:latin typeface="Lucida Sans Unicode"/>
                <a:cs typeface="Lucida Sans Unicode"/>
              </a:rPr>
              <a:t>Pintura). </a:t>
            </a:r>
            <a:r>
              <a:rPr sz="1000" dirty="0">
                <a:latin typeface="Lucida Sans Unicode"/>
                <a:cs typeface="Lucida Sans Unicode"/>
              </a:rPr>
              <a:t>Planes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40" dirty="0">
                <a:latin typeface="Lucida Sans Unicode"/>
                <a:cs typeface="Lucida Sans Unicode"/>
              </a:rPr>
              <a:t>estudios </a:t>
            </a:r>
            <a:r>
              <a:rPr sz="1000" spc="-15" dirty="0">
                <a:latin typeface="Lucida Sans Unicode"/>
                <a:cs typeface="Lucida Sans Unicode"/>
              </a:rPr>
              <a:t>eva- 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luados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certifica</a:t>
            </a:r>
            <a:r>
              <a:rPr sz="1000" spc="-2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dos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acuerdo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malla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curricular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correspondiente.</a:t>
            </a:r>
            <a:endParaRPr sz="1000">
              <a:latin typeface="Lucida Sans Unicode"/>
              <a:cs typeface="Lucida Sans Unicode"/>
            </a:endParaRPr>
          </a:p>
          <a:p>
            <a:pPr marL="20955" marR="5080" indent="-8890" algn="just">
              <a:lnSpc>
                <a:spcPct val="102499"/>
              </a:lnSpc>
              <a:spcBef>
                <a:spcPts val="1220"/>
              </a:spcBef>
            </a:pPr>
            <a:r>
              <a:rPr sz="1000" b="1" spc="-25" dirty="0">
                <a:latin typeface="Arial"/>
                <a:cs typeface="Arial"/>
              </a:rPr>
              <a:t>Talleres</a:t>
            </a:r>
            <a:r>
              <a:rPr sz="1000" b="1" spc="22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dirty="0">
                <a:latin typeface="Arial"/>
                <a:cs typeface="Arial"/>
              </a:rPr>
              <a:t>Formación </a:t>
            </a:r>
            <a:r>
              <a:rPr sz="1000" b="1" spc="15" dirty="0">
                <a:latin typeface="Arial"/>
                <a:cs typeface="Arial"/>
              </a:rPr>
              <a:t>en </a:t>
            </a:r>
            <a:r>
              <a:rPr sz="1000" b="1" spc="-5" dirty="0">
                <a:latin typeface="Arial"/>
                <a:cs typeface="Arial"/>
              </a:rPr>
              <a:t>Lenguajes </a:t>
            </a:r>
            <a:r>
              <a:rPr sz="1000" b="1" spc="-30" dirty="0">
                <a:latin typeface="Arial"/>
                <a:cs typeface="Arial"/>
              </a:rPr>
              <a:t>Artísticos </a:t>
            </a:r>
            <a:r>
              <a:rPr sz="1000" b="1" spc="-15" dirty="0">
                <a:latin typeface="Arial"/>
                <a:cs typeface="Arial"/>
              </a:rPr>
              <a:t>Especializados</a:t>
            </a:r>
            <a:r>
              <a:rPr sz="1000" spc="-15" dirty="0">
                <a:latin typeface="Lucida Sans Unicode"/>
                <a:cs typeface="Lucida Sans Unicode"/>
              </a:rPr>
              <a:t>: </a:t>
            </a:r>
            <a:r>
              <a:rPr sz="1000" spc="-10" dirty="0">
                <a:latin typeface="Lucida Sans Unicode"/>
                <a:cs typeface="Lucida Sans Unicode"/>
              </a:rPr>
              <a:t>Clases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Interpreta- 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ción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Instrumental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Vocal;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75" dirty="0">
                <a:latin typeface="Lucida Sans Unicode"/>
                <a:cs typeface="Lucida Sans Unicode"/>
              </a:rPr>
              <a:t>Ta</a:t>
            </a:r>
            <a:r>
              <a:rPr sz="1000" spc="-7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ller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Teatro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Taller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Foto</a:t>
            </a:r>
            <a:r>
              <a:rPr sz="1000" spc="-18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grafía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Digital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Dia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porama.</a:t>
            </a:r>
            <a:endParaRPr sz="1000">
              <a:latin typeface="Lucida Sans Unicode"/>
              <a:cs typeface="Lucida Sans Unicode"/>
            </a:endParaRPr>
          </a:p>
          <a:p>
            <a:pPr marL="15875" marR="3684270" indent="-3810">
              <a:lnSpc>
                <a:spcPts val="2450"/>
              </a:lnSpc>
              <a:spcBef>
                <a:spcPts val="100"/>
              </a:spcBef>
            </a:pPr>
            <a:r>
              <a:rPr sz="1000" b="1" spc="-20" dirty="0">
                <a:latin typeface="Arial"/>
                <a:cs typeface="Arial"/>
              </a:rPr>
              <a:t>Seminarios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conferencias </a:t>
            </a:r>
            <a:r>
              <a:rPr sz="1000" b="1" spc="-260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-40" dirty="0">
                <a:latin typeface="Arial"/>
                <a:cs typeface="Arial"/>
              </a:rPr>
              <a:t>lín</a:t>
            </a:r>
            <a:r>
              <a:rPr sz="1000" b="1" spc="15" dirty="0">
                <a:latin typeface="Arial"/>
                <a:cs typeface="Arial"/>
              </a:rPr>
              <a:t>i</a:t>
            </a:r>
            <a:r>
              <a:rPr sz="1000" b="1" dirty="0">
                <a:latin typeface="Arial"/>
                <a:cs typeface="Arial"/>
              </a:rPr>
              <a:t>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50" dirty="0">
                <a:latin typeface="Arial"/>
                <a:cs typeface="Arial"/>
              </a:rPr>
              <a:t>a</a:t>
            </a:r>
            <a:r>
              <a:rPr sz="1000" b="1" spc="-120" dirty="0"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85625" y="6110773"/>
            <a:ext cx="5300980" cy="2825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latin typeface="Arial"/>
                <a:cs typeface="Arial"/>
              </a:rPr>
              <a:t>LÍNEA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2: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FORMACIÓN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spc="-55" dirty="0">
                <a:latin typeface="Arial"/>
                <a:cs typeface="Arial"/>
              </a:rPr>
              <a:t>COMPLEMENTARIA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100" dirty="0">
                <a:latin typeface="Arial"/>
                <a:cs typeface="Arial"/>
              </a:rPr>
              <a:t>TRANSVERSAL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Arial"/>
              <a:cs typeface="Arial"/>
            </a:endParaRPr>
          </a:p>
          <a:p>
            <a:pPr marL="12700" marR="5080" indent="5715" algn="just">
              <a:lnSpc>
                <a:spcPct val="102200"/>
              </a:lnSpc>
            </a:pPr>
            <a:r>
              <a:rPr sz="1000" spc="-5" dirty="0">
                <a:latin typeface="Lucida Sans Unicode"/>
                <a:cs typeface="Lucida Sans Unicode"/>
              </a:rPr>
              <a:t>Objetivo </a:t>
            </a:r>
            <a:r>
              <a:rPr sz="1000" spc="5" dirty="0">
                <a:latin typeface="Lucida Sans Unicode"/>
                <a:cs typeface="Lucida Sans Unicode"/>
              </a:rPr>
              <a:t>General: </a:t>
            </a:r>
            <a:r>
              <a:rPr sz="1000" spc="20" dirty="0">
                <a:latin typeface="Lucida Sans Unicode"/>
                <a:cs typeface="Lucida Sans Unicode"/>
              </a:rPr>
              <a:t>Generar </a:t>
            </a:r>
            <a:r>
              <a:rPr sz="1000" spc="-20" dirty="0">
                <a:latin typeface="Lucida Sans Unicode"/>
                <a:cs typeface="Lucida Sans Unicode"/>
              </a:rPr>
              <a:t>instancias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10" dirty="0">
                <a:latin typeface="Lucida Sans Unicode"/>
                <a:cs typeface="Lucida Sans Unicode"/>
              </a:rPr>
              <a:t>complementaria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60" dirty="0">
                <a:latin typeface="Lucida Sans Unicode"/>
                <a:cs typeface="Lucida Sans Unicode"/>
              </a:rPr>
              <a:t>los </a:t>
            </a:r>
            <a:r>
              <a:rPr sz="1000" spc="-20" dirty="0">
                <a:latin typeface="Lucida Sans Unicode"/>
                <a:cs typeface="Lucida Sans Unicode"/>
              </a:rPr>
              <a:t>lenguajes 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artísticos-culturales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tradicionales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orienta </a:t>
            </a:r>
            <a:r>
              <a:rPr sz="1000" dirty="0">
                <a:latin typeface="Lucida Sans Unicode"/>
                <a:cs typeface="Lucida Sans Unicode"/>
              </a:rPr>
              <a:t>d 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entreg </a:t>
            </a:r>
            <a:r>
              <a:rPr sz="1000" spc="-25" dirty="0">
                <a:latin typeface="Lucida Sans Unicode"/>
                <a:cs typeface="Lucida Sans Unicode"/>
              </a:rPr>
              <a:t>ar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una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mirada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transversal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nuestra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cultura.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 algn="just">
              <a:lnSpc>
                <a:spcPct val="100000"/>
              </a:lnSpc>
            </a:pPr>
            <a:r>
              <a:rPr sz="1000" spc="-60" dirty="0">
                <a:latin typeface="Lucida Sans Unicode"/>
                <a:cs typeface="Lucida Sans Unicode"/>
              </a:rPr>
              <a:t>L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spc="15" dirty="0">
                <a:latin typeface="Lucida Sans Unicode"/>
                <a:cs typeface="Lucida Sans Unicode"/>
              </a:rPr>
              <a:t>od</a:t>
            </a:r>
            <a:r>
              <a:rPr sz="1000" spc="50" dirty="0">
                <a:latin typeface="Lucida Sans Unicode"/>
                <a:cs typeface="Lucida Sans Unicode"/>
              </a:rPr>
              <a:t>u</a:t>
            </a:r>
            <a:r>
              <a:rPr sz="1000" spc="-10" dirty="0">
                <a:latin typeface="Lucida Sans Unicode"/>
                <a:cs typeface="Lucida Sans Unicode"/>
              </a:rPr>
              <a:t>c</a:t>
            </a:r>
            <a:r>
              <a:rPr sz="1000" spc="-20" dirty="0">
                <a:latin typeface="Lucida Sans Unicode"/>
                <a:cs typeface="Lucida Sans Unicode"/>
              </a:rPr>
              <a:t>t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s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100" dirty="0">
                <a:latin typeface="Lucida Sans Unicode"/>
                <a:cs typeface="Lucida Sans Unicode"/>
              </a:rPr>
              <a:t>r</a:t>
            </a:r>
            <a:r>
              <a:rPr sz="1000" spc="5" dirty="0">
                <a:latin typeface="Lucida Sans Unicode"/>
                <a:cs typeface="Lucida Sans Unicode"/>
              </a:rPr>
              <a:t>v</a:t>
            </a:r>
            <a:r>
              <a:rPr sz="1000" spc="-25" dirty="0">
                <a:latin typeface="Lucida Sans Unicode"/>
                <a:cs typeface="Lucida Sans Unicode"/>
              </a:rPr>
              <a:t>i</a:t>
            </a:r>
            <a:r>
              <a:rPr sz="1000" spc="65" dirty="0">
                <a:latin typeface="Lucida Sans Unicode"/>
                <a:cs typeface="Lucida Sans Unicode"/>
              </a:rPr>
              <a:t>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110" dirty="0">
                <a:latin typeface="Lucida Sans Unicode"/>
                <a:cs typeface="Lucida Sans Unicode"/>
              </a:rPr>
              <a:t>s</a:t>
            </a:r>
            <a:r>
              <a:rPr sz="1000" spc="85" dirty="0">
                <a:latin typeface="Lucida Sans Unicode"/>
                <a:cs typeface="Lucida Sans Unicode"/>
              </a:rPr>
              <a:t>o</a:t>
            </a:r>
            <a:r>
              <a:rPr sz="1000" spc="65" dirty="0">
                <a:latin typeface="Lucida Sans Unicode"/>
                <a:cs typeface="Lucida Sans Unicode"/>
              </a:rPr>
              <a:t>c</a:t>
            </a:r>
            <a:r>
              <a:rPr sz="1000" spc="-25" dirty="0">
                <a:latin typeface="Lucida Sans Unicode"/>
                <a:cs typeface="Lucida Sans Unicode"/>
              </a:rPr>
              <a:t>i</a:t>
            </a:r>
            <a:r>
              <a:rPr sz="1000" spc="90" dirty="0">
                <a:latin typeface="Lucida Sans Unicode"/>
                <a:cs typeface="Lucida Sans Unicode"/>
              </a:rPr>
              <a:t>a</a:t>
            </a:r>
            <a:r>
              <a:rPr sz="1000" spc="25" dirty="0">
                <a:latin typeface="Lucida Sans Unicode"/>
                <a:cs typeface="Lucida Sans Unicode"/>
              </a:rPr>
              <a:t>do</a:t>
            </a:r>
            <a:r>
              <a:rPr sz="1000" spc="-85" dirty="0">
                <a:latin typeface="Lucida Sans Unicode"/>
                <a:cs typeface="Lucida Sans Unicode"/>
              </a:rPr>
              <a:t>s: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sz="1000" b="1" spc="-35" dirty="0">
                <a:latin typeface="Arial"/>
                <a:cs typeface="Arial"/>
              </a:rPr>
              <a:t>Punto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lectura</a:t>
            </a:r>
            <a:r>
              <a:rPr sz="1000" b="1" spc="5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letras</a:t>
            </a:r>
            <a:r>
              <a:rPr sz="1000" b="1" spc="-10" dirty="0">
                <a:latin typeface="Arial"/>
                <a:cs typeface="Arial"/>
              </a:rPr>
              <a:t> itinerantes</a:t>
            </a:r>
            <a:endParaRPr sz="1000">
              <a:latin typeface="Arial"/>
              <a:cs typeface="Arial"/>
            </a:endParaRPr>
          </a:p>
          <a:p>
            <a:pPr marL="12700" marR="2620645">
              <a:lnSpc>
                <a:spcPct val="204000"/>
              </a:lnSpc>
              <a:spcBef>
                <a:spcPts val="5"/>
              </a:spcBef>
            </a:pPr>
            <a:r>
              <a:rPr sz="1000" b="1" spc="-30" dirty="0">
                <a:latin typeface="Arial"/>
                <a:cs typeface="Arial"/>
              </a:rPr>
              <a:t>Taller</a:t>
            </a:r>
            <a:r>
              <a:rPr sz="1000" b="1" spc="30" dirty="0">
                <a:latin typeface="Arial"/>
                <a:cs typeface="Arial"/>
              </a:rPr>
              <a:t> de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Danza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Cultura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del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Medio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Oriente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Taller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Yoga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Meditación</a:t>
            </a:r>
            <a:endParaRPr sz="1000">
              <a:latin typeface="Arial"/>
              <a:cs typeface="Arial"/>
            </a:endParaRPr>
          </a:p>
          <a:p>
            <a:pPr marL="15875" marR="2912110" indent="-3810">
              <a:lnSpc>
                <a:spcPct val="204500"/>
              </a:lnSpc>
            </a:pPr>
            <a:r>
              <a:rPr sz="1000" b="1" spc="-30" dirty="0">
                <a:latin typeface="Arial"/>
                <a:cs typeface="Arial"/>
              </a:rPr>
              <a:t>Taller</a:t>
            </a:r>
            <a:r>
              <a:rPr sz="1000" b="1" spc="30" dirty="0">
                <a:latin typeface="Arial"/>
                <a:cs typeface="Arial"/>
              </a:rPr>
              <a:t> de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Inventores</a:t>
            </a:r>
            <a:r>
              <a:rPr sz="1000" b="1" spc="30" dirty="0">
                <a:latin typeface="Arial"/>
                <a:cs typeface="Arial"/>
              </a:rPr>
              <a:t> de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Juguetes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45" dirty="0">
                <a:latin typeface="Arial"/>
                <a:cs typeface="Arial"/>
              </a:rPr>
              <a:t>Locos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Charlas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Seminarios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0608" y="949542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27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27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4913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1" y="418337"/>
              <a:ext cx="5771515" cy="9302750"/>
            </a:xfrm>
            <a:custGeom>
              <a:avLst/>
              <a:gdLst/>
              <a:ahLst/>
              <a:cxnLst/>
              <a:rect l="l" t="t" r="r" b="b"/>
              <a:pathLst>
                <a:path w="5771515" h="9302750">
                  <a:moveTo>
                    <a:pt x="0" y="9302495"/>
                  </a:moveTo>
                  <a:lnTo>
                    <a:pt x="5771388" y="9302495"/>
                  </a:lnTo>
                  <a:lnTo>
                    <a:pt x="5771388" y="0"/>
                  </a:lnTo>
                  <a:lnTo>
                    <a:pt x="0" y="0"/>
                  </a:lnTo>
                  <a:lnTo>
                    <a:pt x="0" y="9302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5620" y="1669035"/>
            <a:ext cx="5311775" cy="4930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000" b="1" u="sng" spc="-17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L</a:t>
            </a:r>
            <a:r>
              <a:rPr sz="1000" b="1" u="sng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Í</a:t>
            </a:r>
            <a:r>
              <a:rPr sz="1000" b="1" u="sng" spc="-7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N</a:t>
            </a:r>
            <a:r>
              <a:rPr sz="1000" b="1" u="sng" spc="-7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E</a:t>
            </a:r>
            <a:r>
              <a:rPr sz="1000" b="1" u="sng" spc="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A</a:t>
            </a:r>
            <a:r>
              <a:rPr sz="1000" b="1" u="sng" spc="-15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S</a:t>
            </a:r>
            <a:r>
              <a:rPr sz="1000" b="1" u="sng" spc="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17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ES</a:t>
            </a:r>
            <a:r>
              <a:rPr sz="1000" b="1" u="sng" spc="-16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T</a:t>
            </a:r>
            <a:r>
              <a:rPr sz="1000" b="1" u="sng" spc="-15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R</a:t>
            </a:r>
            <a:r>
              <a:rPr sz="1000" b="1" u="sng" spc="1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A</a:t>
            </a:r>
            <a:r>
              <a:rPr sz="1000" b="1" u="sng" spc="-16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T</a:t>
            </a:r>
            <a:r>
              <a:rPr sz="1000" b="1" u="sng" spc="-15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É</a:t>
            </a:r>
            <a:r>
              <a:rPr sz="1000" b="1" u="sng" spc="3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G</a:t>
            </a:r>
            <a:r>
              <a:rPr sz="1000" b="1" u="sng" spc="2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IC</a:t>
            </a:r>
            <a:r>
              <a:rPr sz="1000" b="1" u="sng" spc="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A</a:t>
            </a:r>
            <a:r>
              <a:rPr sz="1000" b="1" u="sng" spc="-15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65" dirty="0">
                <a:latin typeface="Arial"/>
                <a:cs typeface="Arial"/>
              </a:rPr>
              <a:t>LÍNEA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3: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PATRIMONIO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150" dirty="0">
                <a:latin typeface="Arial"/>
                <a:cs typeface="Arial"/>
              </a:rPr>
              <a:t>E</a:t>
            </a:r>
            <a:r>
              <a:rPr sz="1000" b="1" spc="-114" dirty="0">
                <a:latin typeface="Arial"/>
                <a:cs typeface="Arial"/>
              </a:rPr>
              <a:t> </a:t>
            </a:r>
            <a:r>
              <a:rPr sz="1000" b="1" spc="-50" dirty="0">
                <a:latin typeface="Arial"/>
                <a:cs typeface="Arial"/>
              </a:rPr>
              <a:t>IDENTIDAD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0" dirty="0">
                <a:latin typeface="Arial"/>
                <a:cs typeface="Arial"/>
              </a:rPr>
              <a:t>LOCAL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Arial"/>
              <a:cs typeface="Arial"/>
            </a:endParaRPr>
          </a:p>
          <a:p>
            <a:pPr marL="12700" marR="29845" indent="5715" algn="just">
              <a:lnSpc>
                <a:spcPct val="102000"/>
              </a:lnSpc>
            </a:pPr>
            <a:r>
              <a:rPr sz="1000" spc="-5" dirty="0">
                <a:latin typeface="Lucida Sans Unicode"/>
                <a:cs typeface="Lucida Sans Unicode"/>
              </a:rPr>
              <a:t>Objetivo </a:t>
            </a:r>
            <a:r>
              <a:rPr sz="1000" spc="5" dirty="0">
                <a:latin typeface="Lucida Sans Unicode"/>
                <a:cs typeface="Lucida Sans Unicode"/>
              </a:rPr>
              <a:t>General: </a:t>
            </a:r>
            <a:r>
              <a:rPr sz="1000" spc="40" dirty="0">
                <a:latin typeface="Lucida Sans Unicode"/>
                <a:cs typeface="Lucida Sans Unicode"/>
              </a:rPr>
              <a:t>Reconocer </a:t>
            </a:r>
            <a:r>
              <a:rPr sz="1000" dirty="0">
                <a:latin typeface="Lucida Sans Unicode"/>
                <a:cs typeface="Lucida Sans Unicode"/>
              </a:rPr>
              <a:t>y valorar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40" dirty="0">
                <a:latin typeface="Lucida Sans Unicode"/>
                <a:cs typeface="Lucida Sans Unicode"/>
              </a:rPr>
              <a:t>historia, </a:t>
            </a:r>
            <a:r>
              <a:rPr sz="1000" spc="-10" dirty="0">
                <a:latin typeface="Lucida Sans Unicode"/>
                <a:cs typeface="Lucida Sans Unicode"/>
              </a:rPr>
              <a:t>tradiciones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1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expresiones</a:t>
            </a:r>
            <a:r>
              <a:rPr sz="1000" spc="22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cultura- </a:t>
            </a:r>
            <a:r>
              <a:rPr sz="1000" spc="-40" dirty="0">
                <a:latin typeface="Lucida Sans Unicode"/>
                <a:cs typeface="Lucida Sans Unicode"/>
              </a:rPr>
              <a:t> les, </a:t>
            </a:r>
            <a:r>
              <a:rPr sz="1000" spc="-35" dirty="0">
                <a:latin typeface="Lucida Sans Unicode"/>
                <a:cs typeface="Lucida Sans Unicode"/>
              </a:rPr>
              <a:t>artísticas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0" dirty="0">
                <a:latin typeface="Lucida Sans Unicode"/>
                <a:cs typeface="Lucida Sans Unicode"/>
              </a:rPr>
              <a:t>literarias </a:t>
            </a:r>
            <a:r>
              <a:rPr sz="1000" spc="-20" dirty="0">
                <a:latin typeface="Lucida Sans Unicode"/>
                <a:cs typeface="Lucida Sans Unicode"/>
              </a:rPr>
              <a:t>propias </a:t>
            </a:r>
            <a:r>
              <a:rPr sz="1000" spc="5" dirty="0">
                <a:latin typeface="Lucida Sans Unicode"/>
                <a:cs typeface="Lucida Sans Unicode"/>
              </a:rPr>
              <a:t>del </a:t>
            </a:r>
            <a:r>
              <a:rPr sz="1000" spc="-40" dirty="0">
                <a:latin typeface="Lucida Sans Unicode"/>
                <a:cs typeface="Lucida Sans Unicode"/>
              </a:rPr>
              <a:t>territo </a:t>
            </a:r>
            <a:r>
              <a:rPr sz="1000" spc="-65" dirty="0">
                <a:latin typeface="Lucida Sans Unicode"/>
                <a:cs typeface="Lucida Sans Unicode"/>
              </a:rPr>
              <a:t>rio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-25" dirty="0">
                <a:latin typeface="Lucida Sans Unicode"/>
                <a:cs typeface="Lucida Sans Unicode"/>
              </a:rPr>
              <a:t>ejes </a:t>
            </a:r>
            <a:r>
              <a:rPr sz="1000" dirty="0">
                <a:latin typeface="Lucida Sans Unicode"/>
                <a:cs typeface="Lucida Sans Unicode"/>
              </a:rPr>
              <a:t>fundamen </a:t>
            </a:r>
            <a:r>
              <a:rPr sz="1000" spc="-30" dirty="0">
                <a:latin typeface="Lucida Sans Unicode"/>
                <a:cs typeface="Lucida Sans Unicode"/>
              </a:rPr>
              <a:t>tales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5" dirty="0">
                <a:latin typeface="Lucida Sans Unicode"/>
                <a:cs typeface="Lucida Sans Unicode"/>
              </a:rPr>
              <a:t>identidad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cultural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local.</a:t>
            </a:r>
            <a:endParaRPr sz="1000">
              <a:latin typeface="Lucida Sans Unicode"/>
              <a:cs typeface="Lucida Sans Unicode"/>
            </a:endParaRPr>
          </a:p>
          <a:p>
            <a:pPr marL="14604" algn="just">
              <a:lnSpc>
                <a:spcPct val="100000"/>
              </a:lnSpc>
              <a:spcBef>
                <a:spcPts val="1255"/>
              </a:spcBef>
            </a:pPr>
            <a:r>
              <a:rPr sz="1000" spc="-15" dirty="0">
                <a:latin typeface="Lucida Sans Unicode"/>
                <a:cs typeface="Lucida Sans Unicode"/>
              </a:rPr>
              <a:t>Productos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servicios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asociados: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sz="1000" b="1" spc="-30" dirty="0">
                <a:latin typeface="Arial"/>
                <a:cs typeface="Arial"/>
              </a:rPr>
              <a:t>Taller</a:t>
            </a:r>
            <a:r>
              <a:rPr sz="1000" b="1" spc="30" dirty="0">
                <a:latin typeface="Arial"/>
                <a:cs typeface="Arial"/>
              </a:rPr>
              <a:t> de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Investiga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ción </a:t>
            </a:r>
            <a:r>
              <a:rPr sz="1000" b="1" spc="-40" dirty="0">
                <a:latin typeface="Arial"/>
                <a:cs typeface="Arial"/>
              </a:rPr>
              <a:t>Históric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Literaria</a:t>
            </a:r>
            <a:r>
              <a:rPr sz="1000" b="1" spc="8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8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Quillota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25" dirty="0">
                <a:latin typeface="Arial"/>
                <a:cs typeface="Arial"/>
              </a:rPr>
              <a:t>Talleres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Investiga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ción,</a:t>
            </a:r>
            <a:r>
              <a:rPr sz="1000" b="1" dirty="0">
                <a:latin typeface="Arial"/>
                <a:cs typeface="Arial"/>
              </a:rPr>
              <a:t> Recopila</a:t>
            </a:r>
            <a:r>
              <a:rPr sz="1000" b="1" spc="-18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ción</a:t>
            </a:r>
            <a:r>
              <a:rPr sz="1000" b="1" spc="3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Proyección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Folklóric</a:t>
            </a:r>
            <a:r>
              <a:rPr sz="1000" b="1" spc="-1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5240" marR="5080" indent="-3175">
              <a:lnSpc>
                <a:spcPct val="102000"/>
              </a:lnSpc>
            </a:pPr>
            <a:r>
              <a:rPr sz="1000" b="1" spc="-5" dirty="0">
                <a:latin typeface="Arial"/>
                <a:cs typeface="Arial"/>
              </a:rPr>
              <a:t>Elabora </a:t>
            </a:r>
            <a:r>
              <a:rPr sz="1000" b="1" dirty="0">
                <a:latin typeface="Arial"/>
                <a:cs typeface="Arial"/>
              </a:rPr>
              <a:t>ción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archivo on-line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15" dirty="0">
                <a:latin typeface="Arial"/>
                <a:cs typeface="Arial"/>
              </a:rPr>
              <a:t>memoria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gráfic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2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25" dirty="0">
                <a:latin typeface="Arial"/>
                <a:cs typeface="Arial"/>
              </a:rPr>
              <a:t>documental </a:t>
            </a:r>
            <a:r>
              <a:rPr sz="1000" b="1" spc="-35" dirty="0">
                <a:latin typeface="Arial"/>
                <a:cs typeface="Arial"/>
              </a:rPr>
              <a:t>históric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28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literaria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95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comuna,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85" dirty="0">
                <a:latin typeface="Arial"/>
                <a:cs typeface="Arial"/>
              </a:rPr>
              <a:t>sus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personajes,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barrios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territorios.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5875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latin typeface="Arial"/>
                <a:cs typeface="Arial"/>
              </a:rPr>
              <a:t>Charlas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encuentros </a:t>
            </a:r>
            <a:r>
              <a:rPr sz="1000" b="1" spc="-20" dirty="0">
                <a:latin typeface="Arial"/>
                <a:cs typeface="Arial"/>
              </a:rPr>
              <a:t>sobre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identidad</a:t>
            </a:r>
            <a:r>
              <a:rPr sz="1000" b="1" spc="20" dirty="0">
                <a:latin typeface="Arial"/>
                <a:cs typeface="Arial"/>
              </a:rPr>
              <a:t> local.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65" dirty="0">
                <a:latin typeface="Arial"/>
                <a:cs typeface="Arial"/>
              </a:rPr>
              <a:t>LÍNEA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4: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CREACIÓN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0" dirty="0">
                <a:latin typeface="Arial"/>
                <a:cs typeface="Arial"/>
              </a:rPr>
              <a:t>Y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PRODUCCIÓN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13970" indent="5715" algn="just">
              <a:lnSpc>
                <a:spcPct val="102000"/>
              </a:lnSpc>
            </a:pPr>
            <a:r>
              <a:rPr sz="1000" spc="-10" dirty="0">
                <a:latin typeface="Lucida Sans Unicode"/>
                <a:cs typeface="Lucida Sans Unicode"/>
              </a:rPr>
              <a:t>Objetivo General: </a:t>
            </a:r>
            <a:r>
              <a:rPr sz="1000" spc="-5" dirty="0">
                <a:latin typeface="Lucida Sans Unicode"/>
                <a:cs typeface="Lucida Sans Unicode"/>
              </a:rPr>
              <a:t>Fomentar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15" dirty="0">
                <a:latin typeface="Lucida Sans Unicode"/>
                <a:cs typeface="Lucida Sans Unicode"/>
              </a:rPr>
              <a:t>creación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nuevos </a:t>
            </a:r>
            <a:r>
              <a:rPr sz="1000" spc="-10" dirty="0">
                <a:latin typeface="Lucida Sans Unicode"/>
                <a:cs typeface="Lucida Sans Unicode"/>
              </a:rPr>
              <a:t>productos </a:t>
            </a:r>
            <a:r>
              <a:rPr sz="1000" spc="-40" dirty="0">
                <a:latin typeface="Lucida Sans Unicode"/>
                <a:cs typeface="Lucida Sans Unicode"/>
              </a:rPr>
              <a:t>artísticos. </a:t>
            </a:r>
            <a:r>
              <a:rPr sz="1000" spc="-10" dirty="0">
                <a:latin typeface="Lucida Sans Unicode"/>
                <a:cs typeface="Lucida Sans Unicode"/>
              </a:rPr>
              <a:t>Productos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servicios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asociados:</a:t>
            </a:r>
            <a:endParaRPr sz="1000">
              <a:latin typeface="Lucida Sans Unicode"/>
              <a:cs typeface="Lucida Sans Unicode"/>
            </a:endParaRPr>
          </a:p>
          <a:p>
            <a:pPr marL="12700" marR="2772410" indent="3810">
              <a:lnSpc>
                <a:spcPct val="204000"/>
              </a:lnSpc>
              <a:spcBef>
                <a:spcPts val="5"/>
              </a:spcBef>
            </a:pPr>
            <a:r>
              <a:rPr sz="1000" b="1" spc="30" dirty="0">
                <a:latin typeface="Arial"/>
                <a:cs typeface="Arial"/>
              </a:rPr>
              <a:t>G</a:t>
            </a:r>
            <a:r>
              <a:rPr sz="1000" b="1" spc="-20" dirty="0">
                <a:latin typeface="Arial"/>
                <a:cs typeface="Arial"/>
              </a:rPr>
              <a:t>r</a:t>
            </a:r>
            <a:r>
              <a:rPr sz="1000" b="1" spc="75" dirty="0">
                <a:latin typeface="Arial"/>
                <a:cs typeface="Arial"/>
              </a:rPr>
              <a:t>ab</a:t>
            </a:r>
            <a:r>
              <a:rPr sz="1000" b="1" spc="90" dirty="0">
                <a:latin typeface="Arial"/>
                <a:cs typeface="Arial"/>
              </a:rPr>
              <a:t>a</a:t>
            </a:r>
            <a:r>
              <a:rPr sz="1000" b="1" spc="40" dirty="0">
                <a:latin typeface="Arial"/>
                <a:cs typeface="Arial"/>
              </a:rPr>
              <a:t>c</a:t>
            </a:r>
            <a:r>
              <a:rPr sz="1000" b="1" spc="-30" dirty="0">
                <a:latin typeface="Arial"/>
                <a:cs typeface="Arial"/>
              </a:rPr>
              <a:t>i</a:t>
            </a:r>
            <a:r>
              <a:rPr sz="1000" b="1" spc="10" dirty="0">
                <a:latin typeface="Arial"/>
                <a:cs typeface="Arial"/>
              </a:rPr>
              <a:t>ó</a:t>
            </a:r>
            <a:r>
              <a:rPr sz="1000" b="1" spc="-10" dirty="0">
                <a:latin typeface="Arial"/>
                <a:cs typeface="Arial"/>
              </a:rPr>
              <a:t>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130" dirty="0">
                <a:latin typeface="Arial"/>
                <a:cs typeface="Arial"/>
              </a:rPr>
              <a:t>E</a:t>
            </a:r>
            <a:r>
              <a:rPr sz="1000" b="1" spc="20" dirty="0">
                <a:latin typeface="Arial"/>
                <a:cs typeface="Arial"/>
              </a:rPr>
              <a:t>d</a:t>
            </a:r>
            <a:r>
              <a:rPr sz="1000" b="1" dirty="0">
                <a:latin typeface="Arial"/>
                <a:cs typeface="Arial"/>
              </a:rPr>
              <a:t>i</a:t>
            </a:r>
            <a:r>
              <a:rPr sz="1000" b="1" spc="40" dirty="0">
                <a:latin typeface="Arial"/>
                <a:cs typeface="Arial"/>
              </a:rPr>
              <a:t>c</a:t>
            </a:r>
            <a:r>
              <a:rPr sz="1000" b="1" spc="-30" dirty="0">
                <a:latin typeface="Arial"/>
                <a:cs typeface="Arial"/>
              </a:rPr>
              <a:t>i</a:t>
            </a:r>
            <a:r>
              <a:rPr sz="1000" b="1" spc="10" dirty="0">
                <a:latin typeface="Arial"/>
                <a:cs typeface="Arial"/>
              </a:rPr>
              <a:t>ó</a:t>
            </a:r>
            <a:r>
              <a:rPr sz="1000" b="1" spc="-10" dirty="0">
                <a:latin typeface="Arial"/>
                <a:cs typeface="Arial"/>
              </a:rPr>
              <a:t>n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65" dirty="0">
                <a:latin typeface="Arial"/>
                <a:cs typeface="Arial"/>
              </a:rPr>
              <a:t>d</a:t>
            </a:r>
            <a:r>
              <a:rPr sz="1000" b="1" dirty="0">
                <a:latin typeface="Arial"/>
                <a:cs typeface="Arial"/>
              </a:rPr>
              <a:t>e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75" dirty="0">
                <a:latin typeface="Arial"/>
                <a:cs typeface="Arial"/>
              </a:rPr>
              <a:t>m</a:t>
            </a:r>
            <a:r>
              <a:rPr sz="1000" b="1" spc="50" dirty="0">
                <a:latin typeface="Arial"/>
                <a:cs typeface="Arial"/>
              </a:rPr>
              <a:t>a</a:t>
            </a:r>
            <a:r>
              <a:rPr sz="1000" b="1" spc="5" dirty="0">
                <a:latin typeface="Arial"/>
                <a:cs typeface="Arial"/>
              </a:rPr>
              <a:t>t</a:t>
            </a:r>
            <a:r>
              <a:rPr sz="1000" b="1" spc="40" dirty="0">
                <a:latin typeface="Arial"/>
                <a:cs typeface="Arial"/>
              </a:rPr>
              <a:t>e</a:t>
            </a:r>
            <a:r>
              <a:rPr sz="1000" b="1" spc="-70" dirty="0">
                <a:latin typeface="Arial"/>
                <a:cs typeface="Arial"/>
              </a:rPr>
              <a:t>r</a:t>
            </a:r>
            <a:r>
              <a:rPr sz="1000" b="1" spc="5" dirty="0">
                <a:latin typeface="Arial"/>
                <a:cs typeface="Arial"/>
              </a:rPr>
              <a:t>i</a:t>
            </a:r>
            <a:r>
              <a:rPr sz="1000" b="1" spc="50" dirty="0">
                <a:latin typeface="Arial"/>
                <a:cs typeface="Arial"/>
              </a:rPr>
              <a:t>a</a:t>
            </a:r>
            <a:r>
              <a:rPr sz="1000" b="1" spc="-40" dirty="0">
                <a:latin typeface="Arial"/>
                <a:cs typeface="Arial"/>
              </a:rPr>
              <a:t>l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m</a:t>
            </a:r>
            <a:r>
              <a:rPr sz="1000" b="1" spc="-20" dirty="0">
                <a:latin typeface="Arial"/>
                <a:cs typeface="Arial"/>
              </a:rPr>
              <a:t>u</a:t>
            </a:r>
            <a:r>
              <a:rPr sz="1000" b="1" spc="-110" dirty="0">
                <a:latin typeface="Arial"/>
                <a:cs typeface="Arial"/>
              </a:rPr>
              <a:t>s</a:t>
            </a:r>
            <a:r>
              <a:rPr sz="1000" b="1" spc="-15" dirty="0">
                <a:latin typeface="Arial"/>
                <a:cs typeface="Arial"/>
              </a:rPr>
              <a:t>i</a:t>
            </a:r>
            <a:r>
              <a:rPr sz="1000" b="1" dirty="0">
                <a:latin typeface="Arial"/>
                <a:cs typeface="Arial"/>
              </a:rPr>
              <a:t>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50" dirty="0">
                <a:latin typeface="Arial"/>
                <a:cs typeface="Arial"/>
              </a:rPr>
              <a:t>a</a:t>
            </a:r>
            <a:r>
              <a:rPr sz="1000" b="1" spc="-40" dirty="0">
                <a:latin typeface="Arial"/>
                <a:cs typeface="Arial"/>
              </a:rPr>
              <a:t>l  </a:t>
            </a:r>
            <a:r>
              <a:rPr sz="1000" b="1" spc="-15" dirty="0">
                <a:latin typeface="Arial"/>
                <a:cs typeface="Arial"/>
              </a:rPr>
              <a:t>Préstamo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arriendo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dependencias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728216" y="518922"/>
            <a:ext cx="5405755" cy="9071610"/>
            <a:chOff x="1728216" y="518922"/>
            <a:chExt cx="5405755" cy="907161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216" y="518922"/>
              <a:ext cx="865416" cy="7155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9458" y="6732269"/>
              <a:ext cx="3103778" cy="20573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07814" y="7917941"/>
              <a:ext cx="2525763" cy="167258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0608" y="949542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28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28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4913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1" y="418337"/>
              <a:ext cx="5771515" cy="9302750"/>
            </a:xfrm>
            <a:custGeom>
              <a:avLst/>
              <a:gdLst/>
              <a:ahLst/>
              <a:cxnLst/>
              <a:rect l="l" t="t" r="r" b="b"/>
              <a:pathLst>
                <a:path w="5771515" h="9302750">
                  <a:moveTo>
                    <a:pt x="0" y="9302495"/>
                  </a:moveTo>
                  <a:lnTo>
                    <a:pt x="5771388" y="9302495"/>
                  </a:lnTo>
                  <a:lnTo>
                    <a:pt x="5771388" y="0"/>
                  </a:lnTo>
                  <a:lnTo>
                    <a:pt x="0" y="0"/>
                  </a:lnTo>
                  <a:lnTo>
                    <a:pt x="0" y="9302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51329" y="1669035"/>
            <a:ext cx="5347970" cy="4464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000" b="1" u="sng" spc="-17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L</a:t>
            </a:r>
            <a:r>
              <a:rPr sz="1000" b="1" u="sng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Í</a:t>
            </a:r>
            <a:r>
              <a:rPr sz="1000" b="1" u="sng" spc="-7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N</a:t>
            </a:r>
            <a:r>
              <a:rPr sz="1000" b="1" u="sng" spc="-7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E</a:t>
            </a:r>
            <a:r>
              <a:rPr sz="1000" b="1" u="sng" spc="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A</a:t>
            </a:r>
            <a:r>
              <a:rPr sz="1000" b="1" u="sng" spc="-15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S</a:t>
            </a:r>
            <a:r>
              <a:rPr sz="1000" b="1" u="sng" spc="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17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ES</a:t>
            </a:r>
            <a:r>
              <a:rPr sz="1000" b="1" u="sng" spc="-16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T</a:t>
            </a:r>
            <a:r>
              <a:rPr sz="1000" b="1" u="sng" spc="-15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R</a:t>
            </a:r>
            <a:r>
              <a:rPr sz="1000" b="1" u="sng" spc="1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A</a:t>
            </a:r>
            <a:r>
              <a:rPr sz="1000" b="1" u="sng" spc="-16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T</a:t>
            </a:r>
            <a:r>
              <a:rPr sz="1000" b="1" u="sng" spc="-15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É</a:t>
            </a:r>
            <a:r>
              <a:rPr sz="1000" b="1" u="sng" spc="3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G</a:t>
            </a:r>
            <a:r>
              <a:rPr sz="1000" b="1" u="sng" spc="2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IC</a:t>
            </a:r>
            <a:r>
              <a:rPr sz="1000" b="1" u="sng" spc="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A</a:t>
            </a:r>
            <a:r>
              <a:rPr sz="1000" b="1" u="sng" spc="-15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65" dirty="0">
                <a:latin typeface="Arial"/>
                <a:cs typeface="Arial"/>
              </a:rPr>
              <a:t>LÍNEA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5: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60" dirty="0">
                <a:latin typeface="Arial"/>
                <a:cs typeface="Arial"/>
              </a:rPr>
              <a:t>EXTENSIÓN,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EXHIBICIÓN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0" dirty="0">
                <a:latin typeface="Arial"/>
                <a:cs typeface="Arial"/>
              </a:rPr>
              <a:t>Y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5" dirty="0">
                <a:latin typeface="Arial"/>
                <a:cs typeface="Arial"/>
              </a:rPr>
              <a:t>DISTRIBUCIÓN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8890" indent="5715">
              <a:lnSpc>
                <a:spcPct val="102200"/>
              </a:lnSpc>
            </a:pPr>
            <a:r>
              <a:rPr sz="1000" spc="-5" dirty="0">
                <a:latin typeface="Lucida Sans Unicode"/>
                <a:cs typeface="Lucida Sans Unicode"/>
              </a:rPr>
              <a:t>Objetivo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General: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Generar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espacios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ad </a:t>
            </a:r>
            <a:r>
              <a:rPr sz="1000" spc="10" dirty="0">
                <a:latin typeface="Lucida Sans Unicode"/>
                <a:cs typeface="Lucida Sans Unicode"/>
              </a:rPr>
              <a:t>ecuados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15" dirty="0">
                <a:latin typeface="Lucida Sans Unicode"/>
                <a:cs typeface="Lucida Sans Unicode"/>
              </a:rPr>
              <a:t>que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centro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Cultural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constituya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en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punto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encuentro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el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cual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gestores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actores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culturales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públi- 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co </a:t>
            </a:r>
            <a:r>
              <a:rPr sz="1000" spc="10" dirty="0">
                <a:latin typeface="Lucida Sans Unicode"/>
                <a:cs typeface="Lucida Sans Unicode"/>
              </a:rPr>
              <a:t>general </a:t>
            </a:r>
            <a:r>
              <a:rPr sz="1000" spc="40" dirty="0">
                <a:latin typeface="Lucida Sans Unicode"/>
                <a:cs typeface="Lucida Sans Unicode"/>
              </a:rPr>
              <a:t>puedan </a:t>
            </a:r>
            <a:r>
              <a:rPr sz="1000" dirty="0">
                <a:latin typeface="Lucida Sans Unicode"/>
                <a:cs typeface="Lucida Sans Unicode"/>
              </a:rPr>
              <a:t>enriquecer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mirada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5" dirty="0">
                <a:latin typeface="Lucida Sans Unicode"/>
                <a:cs typeface="Lucida Sans Unicode"/>
              </a:rPr>
              <a:t>respecto</a:t>
            </a:r>
            <a:r>
              <a:rPr sz="1000" spc="30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al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quehacer </a:t>
            </a:r>
            <a:r>
              <a:rPr sz="1000" spc="-45" dirty="0">
                <a:latin typeface="Lucida Sans Unicode"/>
                <a:cs typeface="Lucida Sans Unicode"/>
              </a:rPr>
              <a:t>artístico-cultural, 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torno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difusión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toda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gama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activid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ades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culturales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van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desde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10" dirty="0">
                <a:latin typeface="Lucida Sans Unicode"/>
                <a:cs typeface="Lucida Sans Unicode"/>
              </a:rPr>
              <a:t> plástica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25" dirty="0">
                <a:latin typeface="Lucida Sans Unicode"/>
                <a:cs typeface="Lucida Sans Unicode"/>
              </a:rPr>
              <a:t>literatura,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así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como </a:t>
            </a:r>
            <a:r>
              <a:rPr sz="1000" dirty="0">
                <a:latin typeface="Lucida Sans Unicode"/>
                <a:cs typeface="Lucida Sans Unicode"/>
              </a:rPr>
              <a:t>también, </a:t>
            </a:r>
            <a:r>
              <a:rPr sz="1000" spc="-25" dirty="0">
                <a:latin typeface="Lucida Sans Unicode"/>
                <a:cs typeface="Lucida Sans Unicode"/>
              </a:rPr>
              <a:t>otras </a:t>
            </a:r>
            <a:r>
              <a:rPr sz="1000" spc="-15" dirty="0">
                <a:latin typeface="Lucida Sans Unicode"/>
                <a:cs typeface="Lucida Sans Unicode"/>
              </a:rPr>
              <a:t>propias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comunidad </a:t>
            </a:r>
            <a:r>
              <a:rPr sz="1000" spc="-30" dirty="0">
                <a:latin typeface="Lucida Sans Unicode"/>
                <a:cs typeface="Lucida Sans Unicode"/>
              </a:rPr>
              <a:t>misma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85" dirty="0">
                <a:latin typeface="Lucida Sans Unicode"/>
                <a:cs typeface="Lucida Sans Unicode"/>
              </a:rPr>
              <a:t>am- </a:t>
            </a:r>
            <a:r>
              <a:rPr sz="1000" spc="-8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pliándose</a:t>
            </a:r>
            <a:r>
              <a:rPr sz="1000" dirty="0">
                <a:latin typeface="Lucida Sans Unicode"/>
                <a:cs typeface="Lucida Sans Unicode"/>
              </a:rPr>
              <a:t> a </a:t>
            </a:r>
            <a:r>
              <a:rPr sz="1000" spc="-30" dirty="0">
                <a:latin typeface="Lucida Sans Unicode"/>
                <a:cs typeface="Lucida Sans Unicode"/>
              </a:rPr>
              <a:t>las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áreas </a:t>
            </a:r>
            <a:r>
              <a:rPr sz="1000" spc="-5" dirty="0">
                <a:latin typeface="Lucida Sans Unicode"/>
                <a:cs typeface="Lucida Sans Unicode"/>
              </a:rPr>
              <a:t>social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formación,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constituyéndose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10" dirty="0">
                <a:latin typeface="Lucida Sans Unicode"/>
                <a:cs typeface="Lucida Sans Unicode"/>
              </a:rPr>
              <a:t>espacio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40" dirty="0">
                <a:latin typeface="Lucida Sans Unicode"/>
                <a:cs typeface="Lucida Sans Unicode"/>
              </a:rPr>
              <a:t>aco- 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gida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45" dirty="0">
                <a:latin typeface="Lucida Sans Unicode"/>
                <a:cs typeface="Lucida Sans Unicode"/>
              </a:rPr>
              <a:t>expresión. </a:t>
            </a:r>
            <a:r>
              <a:rPr sz="1000" dirty="0">
                <a:latin typeface="Lucida Sans Unicode"/>
                <a:cs typeface="Lucida Sans Unicode"/>
              </a:rPr>
              <a:t>Para </a:t>
            </a:r>
            <a:r>
              <a:rPr sz="1000" spc="-40" dirty="0">
                <a:latin typeface="Lucida Sans Unicode"/>
                <a:cs typeface="Lucida Sans Unicode"/>
              </a:rPr>
              <a:t>ello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el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programa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arquitectónico</a:t>
            </a:r>
            <a:r>
              <a:rPr sz="1000" spc="28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contempla </a:t>
            </a:r>
            <a:r>
              <a:rPr sz="1000" spc="-25" dirty="0">
                <a:latin typeface="Lucida Sans Unicode"/>
                <a:cs typeface="Lucida Sans Unicode"/>
              </a:rPr>
              <a:t>espacios</a:t>
            </a:r>
            <a:r>
              <a:rPr sz="1000" spc="265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espe- 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cializa dos </a:t>
            </a:r>
            <a:r>
              <a:rPr sz="1000" spc="10" dirty="0">
                <a:latin typeface="Lucida Sans Unicode"/>
                <a:cs typeface="Lucida Sans Unicode"/>
              </a:rPr>
              <a:t>tanto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exhibición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" dirty="0">
                <a:latin typeface="Lucida Sans Unicode"/>
                <a:cs typeface="Lucida Sans Unicode"/>
              </a:rPr>
              <a:t>mont </a:t>
            </a:r>
            <a:r>
              <a:rPr sz="1000" dirty="0">
                <a:latin typeface="Lucida Sans Unicode"/>
                <a:cs typeface="Lucida Sans Unicode"/>
              </a:rPr>
              <a:t>aje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diversa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expresiones </a:t>
            </a:r>
            <a:r>
              <a:rPr sz="1000" spc="-10" dirty="0">
                <a:latin typeface="Lucida Sans Unicode"/>
                <a:cs typeface="Lucida Sans Unicode"/>
              </a:rPr>
              <a:t>orienta </a:t>
            </a:r>
            <a:r>
              <a:rPr sz="1000" spc="-25" dirty="0">
                <a:latin typeface="Lucida Sans Unicode"/>
                <a:cs typeface="Lucida Sans Unicode"/>
              </a:rPr>
              <a:t>dos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visibilid </a:t>
            </a:r>
            <a:r>
              <a:rPr sz="1000" spc="45" dirty="0">
                <a:latin typeface="Lucida Sans Unicode"/>
                <a:cs typeface="Lucida Sans Unicode"/>
              </a:rPr>
              <a:t>ad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65" dirty="0">
                <a:latin typeface="Lucida Sans Unicode"/>
                <a:cs typeface="Lucida Sans Unicode"/>
              </a:rPr>
              <a:t>los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procesos </a:t>
            </a:r>
            <a:r>
              <a:rPr sz="1000" spc="-45" dirty="0">
                <a:latin typeface="Lucida Sans Unicode"/>
                <a:cs typeface="Lucida Sans Unicode"/>
              </a:rPr>
              <a:t>reflexivos-creativ</a:t>
            </a:r>
            <a:r>
              <a:rPr sz="1000" spc="2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os-productivos,</a:t>
            </a:r>
            <a:r>
              <a:rPr sz="1000" spc="24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interacción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15" dirty="0">
                <a:latin typeface="Lucida Sans Unicode"/>
                <a:cs typeface="Lucida Sans Unicode"/>
              </a:rPr>
              <a:t>público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0" dirty="0">
                <a:latin typeface="Lucida Sans Unicode"/>
                <a:cs typeface="Lucida Sans Unicode"/>
              </a:rPr>
              <a:t>distribución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producción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artística-cultural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artesanal.</a:t>
            </a:r>
            <a:endParaRPr sz="1000">
              <a:latin typeface="Lucida Sans Unicode"/>
              <a:cs typeface="Lucida Sans Unicode"/>
            </a:endParaRPr>
          </a:p>
          <a:p>
            <a:pPr marL="14604">
              <a:lnSpc>
                <a:spcPct val="100000"/>
              </a:lnSpc>
              <a:spcBef>
                <a:spcPts val="1250"/>
              </a:spcBef>
            </a:pPr>
            <a:r>
              <a:rPr sz="1000" spc="-15" dirty="0">
                <a:latin typeface="Lucida Sans Unicode"/>
                <a:cs typeface="Lucida Sans Unicode"/>
              </a:rPr>
              <a:t>Productos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servicios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asociados:</a:t>
            </a:r>
            <a:endParaRPr sz="1000">
              <a:latin typeface="Lucida Sans Unicode"/>
              <a:cs typeface="Lucida Sans Unicode"/>
            </a:endParaRPr>
          </a:p>
          <a:p>
            <a:pPr marL="17780" marR="9525" indent="-5715">
              <a:lnSpc>
                <a:spcPct val="102000"/>
              </a:lnSpc>
              <a:spcBef>
                <a:spcPts val="1230"/>
              </a:spcBef>
            </a:pPr>
            <a:r>
              <a:rPr sz="1000" b="1" spc="-15" dirty="0">
                <a:latin typeface="Arial"/>
                <a:cs typeface="Arial"/>
              </a:rPr>
              <a:t>Exhibición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8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muestras</a:t>
            </a:r>
            <a:r>
              <a:rPr sz="1000" b="1" spc="5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relacionadas</a:t>
            </a:r>
            <a:r>
              <a:rPr sz="1000" b="1" spc="9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con</a:t>
            </a:r>
            <a:r>
              <a:rPr sz="1000" b="1" spc="5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las</a:t>
            </a:r>
            <a:r>
              <a:rPr sz="1000" b="1" spc="18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artes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visuales</a:t>
            </a:r>
            <a:r>
              <a:rPr sz="1000" b="1" spc="9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Salas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9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Exhibición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del </a:t>
            </a:r>
            <a:r>
              <a:rPr sz="1000" b="1" spc="-26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edifico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principal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Plaza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Cultura.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5240" marR="5080" indent="-3175">
              <a:lnSpc>
                <a:spcPct val="102000"/>
              </a:lnSpc>
              <a:spcBef>
                <a:spcPts val="5"/>
              </a:spcBef>
            </a:pPr>
            <a:r>
              <a:rPr sz="1000" b="1" spc="-15" dirty="0">
                <a:latin typeface="Arial"/>
                <a:cs typeface="Arial"/>
              </a:rPr>
              <a:t>Exhibición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 </a:t>
            </a:r>
            <a:r>
              <a:rPr sz="1000" b="1" spc="-20" dirty="0">
                <a:latin typeface="Arial"/>
                <a:cs typeface="Arial"/>
              </a:rPr>
              <a:t>muestras </a:t>
            </a:r>
            <a:r>
              <a:rPr sz="1000" b="1" spc="20" dirty="0">
                <a:latin typeface="Arial"/>
                <a:cs typeface="Arial"/>
              </a:rPr>
              <a:t>relacionadas </a:t>
            </a:r>
            <a:r>
              <a:rPr sz="1000" b="1" spc="15" dirty="0">
                <a:latin typeface="Arial"/>
                <a:cs typeface="Arial"/>
              </a:rPr>
              <a:t>con </a:t>
            </a:r>
            <a:r>
              <a:rPr sz="1000" b="1" dirty="0">
                <a:latin typeface="Arial"/>
                <a:cs typeface="Arial"/>
              </a:rPr>
              <a:t>el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patrimonio y </a:t>
            </a:r>
            <a:r>
              <a:rPr sz="1000" b="1" spc="5" dirty="0">
                <a:latin typeface="Arial"/>
                <a:cs typeface="Arial"/>
              </a:rPr>
              <a:t>rescate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identitario</a:t>
            </a:r>
            <a:r>
              <a:rPr sz="1000" b="1" spc="26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 </a:t>
            </a:r>
            <a:r>
              <a:rPr sz="1000" b="1" dirty="0">
                <a:latin typeface="Arial"/>
                <a:cs typeface="Arial"/>
              </a:rPr>
              <a:t>el </a:t>
            </a:r>
            <a:r>
              <a:rPr sz="1000" b="1" spc="-5" dirty="0">
                <a:latin typeface="Arial"/>
                <a:cs typeface="Arial"/>
              </a:rPr>
              <a:t>Hall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Acceso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Norte.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28575" indent="3810">
              <a:lnSpc>
                <a:spcPct val="102000"/>
              </a:lnSpc>
            </a:pPr>
            <a:r>
              <a:rPr sz="1000" b="1" spc="15" dirty="0">
                <a:latin typeface="Arial"/>
                <a:cs typeface="Arial"/>
              </a:rPr>
              <a:t>Montaje</a:t>
            </a:r>
            <a:r>
              <a:rPr sz="1000" b="1" spc="22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obras,</a:t>
            </a:r>
            <a:r>
              <a:rPr sz="1000" b="1" spc="18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presenta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ciones</a:t>
            </a:r>
            <a:r>
              <a:rPr sz="1000" b="1" spc="16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9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performances</a:t>
            </a:r>
            <a:r>
              <a:rPr sz="1000" b="1" spc="19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</a:t>
            </a:r>
            <a:r>
              <a:rPr sz="1000" b="1" spc="15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Sala</a:t>
            </a:r>
            <a:r>
              <a:rPr sz="1000" b="1" spc="15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Auditorio,</a:t>
            </a:r>
            <a:r>
              <a:rPr sz="1000" b="1" spc="15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Terraza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9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las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Artes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Anfite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atro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-10" dirty="0">
                <a:latin typeface="Arial"/>
                <a:cs typeface="Arial"/>
              </a:rPr>
              <a:t> Plaza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5" dirty="0">
                <a:latin typeface="Arial"/>
                <a:cs typeface="Arial"/>
              </a:rPr>
              <a:t> la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Cultura.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728216" y="518922"/>
            <a:ext cx="5405120" cy="9164320"/>
            <a:chOff x="1728216" y="518922"/>
            <a:chExt cx="5405120" cy="916432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216" y="518922"/>
              <a:ext cx="865416" cy="7155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8150" y="7523226"/>
              <a:ext cx="2884893" cy="21595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8216" y="6263639"/>
              <a:ext cx="2883281" cy="17678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1962" y="8178545"/>
              <a:ext cx="2054733" cy="13906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5850" y="6112001"/>
              <a:ext cx="1990344" cy="128016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29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4819" y="140207"/>
            <a:ext cx="996315" cy="9631680"/>
          </a:xfrm>
          <a:custGeom>
            <a:avLst/>
            <a:gdLst/>
            <a:ahLst/>
            <a:cxnLst/>
            <a:rect l="l" t="t" r="r" b="b"/>
            <a:pathLst>
              <a:path w="996315" h="9631680">
                <a:moveTo>
                  <a:pt x="995934" y="0"/>
                </a:moveTo>
                <a:lnTo>
                  <a:pt x="0" y="0"/>
                </a:lnTo>
                <a:lnTo>
                  <a:pt x="0" y="9631680"/>
                </a:lnTo>
                <a:lnTo>
                  <a:pt x="995934" y="9631680"/>
                </a:lnTo>
                <a:lnTo>
                  <a:pt x="995934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9551" y="8324088"/>
              <a:ext cx="1730121" cy="114528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65420" y="8316467"/>
              <a:ext cx="1769173" cy="11529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5200" y="8324088"/>
              <a:ext cx="1730121" cy="114528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29</a:t>
            </a:fld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1766570" y="1669035"/>
            <a:ext cx="5238115" cy="6176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000" b="1" u="sng" spc="-17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L</a:t>
            </a:r>
            <a:r>
              <a:rPr sz="1000" b="1" u="sng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Í</a:t>
            </a:r>
            <a:r>
              <a:rPr sz="1000" b="1" u="sng" spc="-7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N</a:t>
            </a:r>
            <a:r>
              <a:rPr sz="1000" b="1" u="sng" spc="-7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E</a:t>
            </a:r>
            <a:r>
              <a:rPr sz="1000" b="1" u="sng" spc="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A</a:t>
            </a:r>
            <a:r>
              <a:rPr sz="1000" b="1" u="sng" spc="-15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S</a:t>
            </a:r>
            <a:r>
              <a:rPr sz="1000" b="1" u="sng" spc="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17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ES</a:t>
            </a:r>
            <a:r>
              <a:rPr sz="1000" b="1" u="sng" spc="-16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T</a:t>
            </a:r>
            <a:r>
              <a:rPr sz="1000" b="1" u="sng" spc="-15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R</a:t>
            </a:r>
            <a:r>
              <a:rPr sz="1000" b="1" u="sng" spc="1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A</a:t>
            </a:r>
            <a:r>
              <a:rPr sz="1000" b="1" u="sng" spc="-16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T</a:t>
            </a:r>
            <a:r>
              <a:rPr sz="1000" b="1" u="sng" spc="-15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É</a:t>
            </a:r>
            <a:r>
              <a:rPr sz="1000" b="1" u="sng" spc="3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G</a:t>
            </a:r>
            <a:r>
              <a:rPr sz="1000" b="1" u="sng" spc="2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IC</a:t>
            </a:r>
            <a:r>
              <a:rPr sz="1000" b="1" u="sng" spc="5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A</a:t>
            </a:r>
            <a:r>
              <a:rPr sz="1000" b="1" u="sng" spc="-150" dirty="0">
                <a:solidFill>
                  <a:srgbClr val="FF9A00"/>
                </a:solidFill>
                <a:uFill>
                  <a:solidFill>
                    <a:srgbClr val="FF9A00"/>
                  </a:solidFill>
                </a:u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75" dirty="0">
                <a:latin typeface="Arial"/>
                <a:cs typeface="Arial"/>
              </a:rPr>
              <a:t>L</a:t>
            </a:r>
            <a:r>
              <a:rPr sz="1000" b="1" dirty="0">
                <a:latin typeface="Arial"/>
                <a:cs typeface="Arial"/>
              </a:rPr>
              <a:t>Í</a:t>
            </a:r>
            <a:r>
              <a:rPr sz="1000" b="1" spc="-70" dirty="0">
                <a:latin typeface="Arial"/>
                <a:cs typeface="Arial"/>
              </a:rPr>
              <a:t>NE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6: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14" dirty="0">
                <a:latin typeface="Arial"/>
                <a:cs typeface="Arial"/>
              </a:rPr>
              <a:t>PR</a:t>
            </a:r>
            <a:r>
              <a:rPr sz="1000" b="1" spc="20" dirty="0">
                <a:latin typeface="Arial"/>
                <a:cs typeface="Arial"/>
              </a:rPr>
              <a:t>O</a:t>
            </a:r>
            <a:r>
              <a:rPr sz="1000" b="1" spc="-5" dirty="0">
                <a:latin typeface="Arial"/>
                <a:cs typeface="Arial"/>
              </a:rPr>
              <a:t>G</a:t>
            </a:r>
            <a:r>
              <a:rPr sz="1000" b="1" spc="-70" dirty="0">
                <a:latin typeface="Arial"/>
                <a:cs typeface="Arial"/>
              </a:rPr>
              <a:t>R</a:t>
            </a:r>
            <a:r>
              <a:rPr sz="1000" b="1" spc="-3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M</a:t>
            </a:r>
            <a:r>
              <a:rPr sz="1000" b="1" spc="40" dirty="0">
                <a:latin typeface="Arial"/>
                <a:cs typeface="Arial"/>
              </a:rPr>
              <a:t>A</a:t>
            </a:r>
            <a:r>
              <a:rPr sz="1000" b="1" spc="30" dirty="0">
                <a:latin typeface="Arial"/>
                <a:cs typeface="Arial"/>
              </a:rPr>
              <a:t>CI</a:t>
            </a:r>
            <a:r>
              <a:rPr sz="1000" b="1" spc="-10" dirty="0">
                <a:latin typeface="Arial"/>
                <a:cs typeface="Arial"/>
              </a:rPr>
              <a:t>Ó</a:t>
            </a:r>
            <a:r>
              <a:rPr sz="1000" b="1" dirty="0">
                <a:latin typeface="Arial"/>
                <a:cs typeface="Arial"/>
              </a:rPr>
              <a:t>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D</a:t>
            </a:r>
            <a:r>
              <a:rPr sz="1000" b="1" spc="-150" dirty="0">
                <a:latin typeface="Arial"/>
                <a:cs typeface="Arial"/>
              </a:rPr>
              <a:t>E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40" dirty="0">
                <a:latin typeface="Arial"/>
                <a:cs typeface="Arial"/>
              </a:rPr>
              <a:t>E</a:t>
            </a:r>
            <a:r>
              <a:rPr sz="1000" b="1" dirty="0">
                <a:latin typeface="Arial"/>
                <a:cs typeface="Arial"/>
              </a:rPr>
              <a:t>V</a:t>
            </a:r>
            <a:r>
              <a:rPr sz="1000" b="1" spc="-160" dirty="0">
                <a:latin typeface="Arial"/>
                <a:cs typeface="Arial"/>
              </a:rPr>
              <a:t>E</a:t>
            </a:r>
            <a:r>
              <a:rPr sz="1000" b="1" spc="10" dirty="0">
                <a:latin typeface="Arial"/>
                <a:cs typeface="Arial"/>
              </a:rPr>
              <a:t>N</a:t>
            </a:r>
            <a:r>
              <a:rPr sz="1000" b="1" spc="-170" dirty="0">
                <a:latin typeface="Arial"/>
                <a:cs typeface="Arial"/>
              </a:rPr>
              <a:t>T</a:t>
            </a:r>
            <a:r>
              <a:rPr sz="1000" b="1" spc="-5" dirty="0">
                <a:latin typeface="Arial"/>
                <a:cs typeface="Arial"/>
              </a:rPr>
              <a:t>O</a:t>
            </a:r>
            <a:r>
              <a:rPr sz="1000" b="1" spc="-150" dirty="0"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Arial"/>
              <a:cs typeface="Arial"/>
            </a:endParaRPr>
          </a:p>
          <a:p>
            <a:pPr marL="15875" marR="50165" indent="1905">
              <a:lnSpc>
                <a:spcPct val="102000"/>
              </a:lnSpc>
            </a:pPr>
            <a:r>
              <a:rPr sz="1000" spc="-5" dirty="0">
                <a:latin typeface="Lucida Sans Unicode"/>
                <a:cs typeface="Lucida Sans Unicode"/>
              </a:rPr>
              <a:t>Objetivo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General: </a:t>
            </a:r>
            <a:r>
              <a:rPr sz="1000" dirty="0">
                <a:latin typeface="Lucida Sans Unicode"/>
                <a:cs typeface="Lucida Sans Unicode"/>
              </a:rPr>
              <a:t>Fomentar 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desarrollar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actividades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eventos </a:t>
            </a:r>
            <a:r>
              <a:rPr sz="1000" spc="-5" dirty="0">
                <a:latin typeface="Lucida Sans Unicode"/>
                <a:cs typeface="Lucida Sans Unicode"/>
              </a:rPr>
              <a:t>programados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potencien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desarrollo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artístico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comunal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través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formación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au-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diencias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ampliación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apreciación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estética.</a:t>
            </a:r>
            <a:endParaRPr sz="1000">
              <a:latin typeface="Lucida Sans Unicode"/>
              <a:cs typeface="Lucida Sans Unicode"/>
            </a:endParaRPr>
          </a:p>
          <a:p>
            <a:pPr marL="14604">
              <a:lnSpc>
                <a:spcPct val="100000"/>
              </a:lnSpc>
              <a:spcBef>
                <a:spcPts val="1255"/>
              </a:spcBef>
            </a:pPr>
            <a:r>
              <a:rPr sz="1000" spc="-15" dirty="0">
                <a:latin typeface="Lucida Sans Unicode"/>
                <a:cs typeface="Lucida Sans Unicode"/>
              </a:rPr>
              <a:t>Productos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servicios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asociados:</a:t>
            </a:r>
            <a:endParaRPr sz="1000">
              <a:latin typeface="Lucida Sans Unicode"/>
              <a:cs typeface="Lucida Sans Unicode"/>
            </a:endParaRPr>
          </a:p>
          <a:p>
            <a:pPr marL="12700" marR="2762250">
              <a:lnSpc>
                <a:spcPct val="204300"/>
              </a:lnSpc>
            </a:pPr>
            <a:r>
              <a:rPr sz="1000" b="1" spc="-15" dirty="0">
                <a:latin typeface="Arial"/>
                <a:cs typeface="Arial"/>
              </a:rPr>
              <a:t>Encuentro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Nuestras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Raíces 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Encuentro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Interregional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“QuillotaDanza”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“Feste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Jara”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latin typeface="Arial"/>
                <a:cs typeface="Arial"/>
              </a:rPr>
              <a:t>“Mostrate”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5875">
              <a:lnSpc>
                <a:spcPct val="100000"/>
              </a:lnSpc>
            </a:pPr>
            <a:r>
              <a:rPr sz="1000" b="1" spc="-15" dirty="0">
                <a:latin typeface="Arial"/>
                <a:cs typeface="Arial"/>
              </a:rPr>
              <a:t>Ciclos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Teatro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Pequeño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Formato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5" dirty="0">
                <a:latin typeface="Arial"/>
                <a:cs typeface="Arial"/>
              </a:rPr>
              <a:t>Encuentro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Provinciales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Danza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Teatro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Escolar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5080" indent="3175">
              <a:lnSpc>
                <a:spcPct val="102000"/>
              </a:lnSpc>
              <a:spcBef>
                <a:spcPts val="5"/>
              </a:spcBef>
            </a:pPr>
            <a:r>
              <a:rPr sz="1000" b="1" spc="-5" dirty="0">
                <a:latin typeface="Arial"/>
                <a:cs typeface="Arial"/>
              </a:rPr>
              <a:t>Conciertos</a:t>
            </a:r>
            <a:r>
              <a:rPr sz="1000" b="1" spc="15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2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Orquesta</a:t>
            </a:r>
            <a:r>
              <a:rPr sz="1000" b="1" spc="19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Juvenil</a:t>
            </a:r>
            <a:r>
              <a:rPr sz="1000" b="1" spc="17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Municipal,</a:t>
            </a:r>
            <a:r>
              <a:rPr sz="1000" b="1" spc="2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Orquesta</a:t>
            </a:r>
            <a:r>
              <a:rPr sz="1000" b="1" spc="19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Juvenil</a:t>
            </a:r>
            <a:r>
              <a:rPr sz="1000" b="1" spc="16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80" dirty="0">
                <a:latin typeface="Arial"/>
                <a:cs typeface="Arial"/>
              </a:rPr>
              <a:t> </a:t>
            </a:r>
            <a:r>
              <a:rPr sz="1000" b="1" spc="-60" dirty="0">
                <a:latin typeface="Arial"/>
                <a:cs typeface="Arial"/>
              </a:rPr>
              <a:t>La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Cruz</a:t>
            </a:r>
            <a:r>
              <a:rPr sz="1000" b="1" spc="14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“Ensamble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Temporía”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8255" indent="3810">
              <a:lnSpc>
                <a:spcPct val="102000"/>
              </a:lnSpc>
            </a:pPr>
            <a:r>
              <a:rPr sz="1000" b="1" spc="15" dirty="0">
                <a:latin typeface="Arial"/>
                <a:cs typeface="Arial"/>
              </a:rPr>
              <a:t>Montaje</a:t>
            </a:r>
            <a:r>
              <a:rPr sz="1000" b="1" spc="15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4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obras</a:t>
            </a:r>
            <a:r>
              <a:rPr sz="1000" b="1" spc="12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escénic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as,</a:t>
            </a:r>
            <a:r>
              <a:rPr sz="1000" b="1" spc="14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audiovisuales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similares</a:t>
            </a:r>
            <a:r>
              <a:rPr sz="1000" b="1" spc="114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7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creadores</a:t>
            </a:r>
            <a:r>
              <a:rPr sz="1000" b="1" spc="8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locales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invi- </a:t>
            </a:r>
            <a:r>
              <a:rPr sz="1000" b="1" spc="-26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tados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gestión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independiente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5" dirty="0">
                <a:latin typeface="Arial"/>
                <a:cs typeface="Arial"/>
              </a:rPr>
              <a:t> itinerancia</a:t>
            </a:r>
            <a:r>
              <a:rPr sz="1000" b="1" spc="27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Fondart.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8255">
              <a:lnSpc>
                <a:spcPct val="102000"/>
              </a:lnSpc>
              <a:spcBef>
                <a:spcPts val="5"/>
              </a:spcBef>
            </a:pPr>
            <a:r>
              <a:rPr sz="1000" b="1" spc="-5" dirty="0">
                <a:latin typeface="Arial"/>
                <a:cs typeface="Arial"/>
              </a:rPr>
              <a:t>Realiza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ción</a:t>
            </a:r>
            <a:r>
              <a:rPr sz="1000" b="1" spc="15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Eventos</a:t>
            </a:r>
            <a:r>
              <a:rPr sz="1000" b="1" spc="19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9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Programa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ción</a:t>
            </a:r>
            <a:r>
              <a:rPr sz="1000" b="1" spc="16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Anual</a:t>
            </a:r>
            <a:r>
              <a:rPr sz="1000" b="1" spc="15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Días</a:t>
            </a:r>
            <a:r>
              <a:rPr sz="1000" b="1" spc="16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“D”</a:t>
            </a:r>
            <a:r>
              <a:rPr sz="1000" b="1" spc="20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</a:t>
            </a:r>
            <a:r>
              <a:rPr sz="1000" b="1" spc="204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conjunto</a:t>
            </a:r>
            <a:r>
              <a:rPr sz="1000" b="1" spc="21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con</a:t>
            </a:r>
            <a:r>
              <a:rPr sz="1000" b="1" spc="2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el</a:t>
            </a:r>
            <a:r>
              <a:rPr sz="1000" b="1" spc="19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Consejo </a:t>
            </a:r>
            <a:r>
              <a:rPr sz="1000" b="1" spc="-26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Regional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Cultura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las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Artes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Tocatas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Rock.</a:t>
            </a:r>
            <a:endParaRPr sz="1000">
              <a:latin typeface="Arial"/>
              <a:cs typeface="Arial"/>
            </a:endParaRPr>
          </a:p>
          <a:p>
            <a:pPr marL="12700" marR="3393440">
              <a:lnSpc>
                <a:spcPct val="204000"/>
              </a:lnSpc>
              <a:spcBef>
                <a:spcPts val="5"/>
              </a:spcBef>
            </a:pPr>
            <a:r>
              <a:rPr sz="1000" b="1" spc="-15" dirty="0">
                <a:latin typeface="Arial"/>
                <a:cs typeface="Arial"/>
              </a:rPr>
              <a:t>Encuentro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Artes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Circenses.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120" dirty="0">
                <a:latin typeface="Arial"/>
                <a:cs typeface="Arial"/>
              </a:rPr>
              <a:t>P</a:t>
            </a:r>
            <a:r>
              <a:rPr sz="1000" b="1" spc="-25" dirty="0">
                <a:latin typeface="Arial"/>
                <a:cs typeface="Arial"/>
              </a:rPr>
              <a:t>r</a:t>
            </a:r>
            <a:r>
              <a:rPr sz="1000" b="1" spc="40" dirty="0">
                <a:latin typeface="Arial"/>
                <a:cs typeface="Arial"/>
              </a:rPr>
              <a:t>e</a:t>
            </a:r>
            <a:r>
              <a:rPr sz="1000" b="1" spc="-80" dirty="0">
                <a:latin typeface="Arial"/>
                <a:cs typeface="Arial"/>
              </a:rPr>
              <a:t>s</a:t>
            </a:r>
            <a:r>
              <a:rPr sz="1000" b="1" spc="40" dirty="0">
                <a:latin typeface="Arial"/>
                <a:cs typeface="Arial"/>
              </a:rPr>
              <a:t>e</a:t>
            </a:r>
            <a:r>
              <a:rPr sz="1000" b="1" spc="-35" dirty="0">
                <a:latin typeface="Arial"/>
                <a:cs typeface="Arial"/>
              </a:rPr>
              <a:t>n</a:t>
            </a:r>
            <a:r>
              <a:rPr sz="1000" b="1" spc="35" dirty="0">
                <a:latin typeface="Arial"/>
                <a:cs typeface="Arial"/>
              </a:rPr>
              <a:t>t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40" dirty="0">
                <a:latin typeface="Arial"/>
                <a:cs typeface="Arial"/>
              </a:rPr>
              <a:t>c</a:t>
            </a:r>
            <a:r>
              <a:rPr sz="1000" b="1" spc="-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o</a:t>
            </a:r>
            <a:r>
              <a:rPr sz="1000" b="1" spc="30" dirty="0">
                <a:latin typeface="Arial"/>
                <a:cs typeface="Arial"/>
              </a:rPr>
              <a:t>n</a:t>
            </a:r>
            <a:r>
              <a:rPr sz="1000" b="1" spc="40" dirty="0">
                <a:latin typeface="Arial"/>
                <a:cs typeface="Arial"/>
              </a:rPr>
              <a:t>e</a:t>
            </a:r>
            <a:r>
              <a:rPr sz="1000" b="1" spc="-120" dirty="0">
                <a:latin typeface="Arial"/>
                <a:cs typeface="Arial"/>
              </a:rPr>
              <a:t>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20" dirty="0">
                <a:latin typeface="Arial"/>
                <a:cs typeface="Arial"/>
              </a:rPr>
              <a:t>F</a:t>
            </a:r>
            <a:r>
              <a:rPr sz="1000" b="1" spc="10" dirty="0">
                <a:latin typeface="Arial"/>
                <a:cs typeface="Arial"/>
              </a:rPr>
              <a:t>o</a:t>
            </a:r>
            <a:r>
              <a:rPr sz="1000" b="1" dirty="0">
                <a:latin typeface="Arial"/>
                <a:cs typeface="Arial"/>
              </a:rPr>
              <a:t>l</a:t>
            </a:r>
            <a:r>
              <a:rPr sz="1000" b="1" spc="40" dirty="0">
                <a:latin typeface="Arial"/>
                <a:cs typeface="Arial"/>
              </a:rPr>
              <a:t>c</a:t>
            </a:r>
            <a:r>
              <a:rPr sz="1000" b="1" spc="-30" dirty="0">
                <a:latin typeface="Arial"/>
                <a:cs typeface="Arial"/>
              </a:rPr>
              <a:t>l</a:t>
            </a:r>
            <a:r>
              <a:rPr sz="1000" b="1" spc="10" dirty="0">
                <a:latin typeface="Arial"/>
                <a:cs typeface="Arial"/>
              </a:rPr>
              <a:t>ó</a:t>
            </a:r>
            <a:r>
              <a:rPr sz="1000" b="1" spc="-70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i</a:t>
            </a:r>
            <a:r>
              <a:rPr sz="1000" b="1" spc="45" dirty="0">
                <a:latin typeface="Arial"/>
                <a:cs typeface="Arial"/>
              </a:rPr>
              <a:t>c</a:t>
            </a:r>
            <a:r>
              <a:rPr sz="1000" b="1" spc="-5" dirty="0">
                <a:latin typeface="Arial"/>
                <a:cs typeface="Arial"/>
              </a:rPr>
              <a:t>a</a:t>
            </a:r>
            <a:r>
              <a:rPr sz="1000" b="1" spc="-65" dirty="0">
                <a:latin typeface="Arial"/>
                <a:cs typeface="Arial"/>
              </a:rPr>
              <a:t>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54193" y="223401"/>
            <a:ext cx="6413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290054" y="144018"/>
            <a:ext cx="25400" cy="9631045"/>
          </a:xfrm>
          <a:custGeom>
            <a:avLst/>
            <a:gdLst/>
            <a:ahLst/>
            <a:cxnLst/>
            <a:rect l="l" t="t" r="r" b="b"/>
            <a:pathLst>
              <a:path w="25400" h="9631045">
                <a:moveTo>
                  <a:pt x="25146" y="0"/>
                </a:moveTo>
                <a:lnTo>
                  <a:pt x="0" y="0"/>
                </a:lnTo>
                <a:lnTo>
                  <a:pt x="0" y="9630918"/>
                </a:lnTo>
                <a:lnTo>
                  <a:pt x="25146" y="9630918"/>
                </a:lnTo>
                <a:lnTo>
                  <a:pt x="25146" y="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3811" y="457200"/>
            <a:ext cx="25400" cy="9317990"/>
          </a:xfrm>
          <a:custGeom>
            <a:avLst/>
            <a:gdLst/>
            <a:ahLst/>
            <a:cxnLst/>
            <a:rect l="l" t="t" r="r" b="b"/>
            <a:pathLst>
              <a:path w="25400" h="9317990">
                <a:moveTo>
                  <a:pt x="0" y="9317736"/>
                </a:moveTo>
                <a:lnTo>
                  <a:pt x="25146" y="9317736"/>
                </a:lnTo>
                <a:lnTo>
                  <a:pt x="25146" y="0"/>
                </a:lnTo>
                <a:lnTo>
                  <a:pt x="0" y="0"/>
                </a:lnTo>
                <a:lnTo>
                  <a:pt x="0" y="9317736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43811" y="144018"/>
            <a:ext cx="25400" cy="36195"/>
          </a:xfrm>
          <a:custGeom>
            <a:avLst/>
            <a:gdLst/>
            <a:ahLst/>
            <a:cxnLst/>
            <a:rect l="l" t="t" r="r" b="b"/>
            <a:pathLst>
              <a:path w="25400" h="36194">
                <a:moveTo>
                  <a:pt x="0" y="35814"/>
                </a:moveTo>
                <a:lnTo>
                  <a:pt x="25146" y="35814"/>
                </a:lnTo>
                <a:lnTo>
                  <a:pt x="25146" y="0"/>
                </a:lnTo>
                <a:lnTo>
                  <a:pt x="0" y="0"/>
                </a:lnTo>
                <a:lnTo>
                  <a:pt x="0" y="35814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43811" y="9723881"/>
            <a:ext cx="5771515" cy="51435"/>
          </a:xfrm>
          <a:custGeom>
            <a:avLst/>
            <a:gdLst/>
            <a:ahLst/>
            <a:cxnLst/>
            <a:rect l="l" t="t" r="r" b="b"/>
            <a:pathLst>
              <a:path w="5771515" h="51434">
                <a:moveTo>
                  <a:pt x="5771388" y="0"/>
                </a:moveTo>
                <a:lnTo>
                  <a:pt x="0" y="0"/>
                </a:lnTo>
                <a:lnTo>
                  <a:pt x="0" y="51054"/>
                </a:lnTo>
                <a:lnTo>
                  <a:pt x="5771388" y="51054"/>
                </a:lnTo>
                <a:lnTo>
                  <a:pt x="5771388" y="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43811" y="144018"/>
            <a:ext cx="5771515" cy="25400"/>
          </a:xfrm>
          <a:custGeom>
            <a:avLst/>
            <a:gdLst/>
            <a:ahLst/>
            <a:cxnLst/>
            <a:rect l="l" t="t" r="r" b="b"/>
            <a:pathLst>
              <a:path w="5771515" h="25400">
                <a:moveTo>
                  <a:pt x="5771388" y="0"/>
                </a:moveTo>
                <a:lnTo>
                  <a:pt x="0" y="0"/>
                </a:lnTo>
                <a:lnTo>
                  <a:pt x="0" y="25146"/>
                </a:lnTo>
                <a:lnTo>
                  <a:pt x="5771388" y="25146"/>
                </a:lnTo>
                <a:lnTo>
                  <a:pt x="5771388" y="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000" y="179831"/>
            <a:ext cx="5771515" cy="277495"/>
          </a:xfrm>
          <a:custGeom>
            <a:avLst/>
            <a:gdLst/>
            <a:ahLst/>
            <a:cxnLst/>
            <a:rect l="l" t="t" r="r" b="b"/>
            <a:pathLst>
              <a:path w="5771515" h="277495">
                <a:moveTo>
                  <a:pt x="5771388" y="0"/>
                </a:moveTo>
                <a:lnTo>
                  <a:pt x="0" y="0"/>
                </a:lnTo>
                <a:lnTo>
                  <a:pt x="0" y="277368"/>
                </a:lnTo>
                <a:lnTo>
                  <a:pt x="5771388" y="277368"/>
                </a:lnTo>
                <a:lnTo>
                  <a:pt x="5771388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627632" y="518922"/>
            <a:ext cx="5581650" cy="761365"/>
            <a:chOff x="1627632" y="518922"/>
            <a:chExt cx="5581650" cy="761365"/>
          </a:xfrm>
        </p:grpSpPr>
        <p:sp>
          <p:nvSpPr>
            <p:cNvPr id="11" name="object 11"/>
            <p:cNvSpPr/>
            <p:nvPr/>
          </p:nvSpPr>
          <p:spPr>
            <a:xfrm>
              <a:off x="1627632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84250" y="6582409"/>
            <a:ext cx="68199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5" dirty="0">
                <a:latin typeface="Arial"/>
                <a:cs typeface="Arial"/>
              </a:rPr>
              <a:t>Institución: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76642" y="6516876"/>
            <a:ext cx="2335530" cy="464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100" b="1" dirty="0">
                <a:latin typeface="Arial"/>
                <a:cs typeface="Arial"/>
              </a:rPr>
              <a:t>Centro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Cultural</a:t>
            </a:r>
            <a:r>
              <a:rPr sz="1100" b="1" spc="-20" dirty="0">
                <a:latin typeface="Arial"/>
                <a:cs typeface="Arial"/>
              </a:rPr>
              <a:t> “Estación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Quillota”</a:t>
            </a:r>
            <a:endParaRPr sz="11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940"/>
              </a:spcBef>
            </a:pPr>
            <a:r>
              <a:rPr sz="1000" b="1" spc="-5" dirty="0">
                <a:latin typeface="Arial"/>
                <a:cs typeface="Arial"/>
              </a:rPr>
              <a:t>Quinta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Región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Valparaíso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77032" y="6859776"/>
            <a:ext cx="48895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5" dirty="0">
                <a:latin typeface="Arial"/>
                <a:cs typeface="Arial"/>
              </a:rPr>
              <a:t>R</a:t>
            </a:r>
            <a:r>
              <a:rPr sz="1000" b="1" spc="65" dirty="0">
                <a:latin typeface="Arial"/>
                <a:cs typeface="Arial"/>
              </a:rPr>
              <a:t>e</a:t>
            </a:r>
            <a:r>
              <a:rPr sz="1000" b="1" spc="20" dirty="0">
                <a:latin typeface="Arial"/>
                <a:cs typeface="Arial"/>
              </a:rPr>
              <a:t>g</a:t>
            </a:r>
            <a:r>
              <a:rPr sz="1000" b="1" spc="-30" dirty="0">
                <a:latin typeface="Arial"/>
                <a:cs typeface="Arial"/>
              </a:rPr>
              <a:t>i</a:t>
            </a:r>
            <a:r>
              <a:rPr sz="1000" b="1" spc="10" dirty="0">
                <a:latin typeface="Arial"/>
                <a:cs typeface="Arial"/>
              </a:rPr>
              <a:t>ó</a:t>
            </a:r>
            <a:r>
              <a:rPr sz="1000" b="1" spc="-40" dirty="0">
                <a:latin typeface="Arial"/>
                <a:cs typeface="Arial"/>
              </a:rPr>
              <a:t>n: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50997" y="7127239"/>
            <a:ext cx="514984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-20" dirty="0">
                <a:latin typeface="Arial"/>
                <a:cs typeface="Arial"/>
              </a:rPr>
              <a:t>i</a:t>
            </a:r>
            <a:r>
              <a:rPr sz="1000" b="1" spc="-15" dirty="0">
                <a:latin typeface="Arial"/>
                <a:cs typeface="Arial"/>
              </a:rPr>
              <a:t>u</a:t>
            </a:r>
            <a:r>
              <a:rPr sz="1000" b="1" spc="75" dirty="0">
                <a:latin typeface="Arial"/>
                <a:cs typeface="Arial"/>
              </a:rPr>
              <a:t>da</a:t>
            </a:r>
            <a:r>
              <a:rPr sz="1000" b="1" spc="20" dirty="0">
                <a:latin typeface="Arial"/>
                <a:cs typeface="Arial"/>
              </a:rPr>
              <a:t>d</a:t>
            </a:r>
            <a:r>
              <a:rPr sz="1000" b="1" spc="-55" dirty="0"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19851" y="7070852"/>
            <a:ext cx="49339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latin typeface="Arial"/>
                <a:cs typeface="Arial"/>
              </a:rPr>
              <a:t>Quillota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71756" y="7403087"/>
            <a:ext cx="59436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5" dirty="0">
                <a:latin typeface="Arial"/>
                <a:cs typeface="Arial"/>
              </a:rPr>
              <a:t>Comuna: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19851" y="7338315"/>
            <a:ext cx="49339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latin typeface="Arial"/>
                <a:cs typeface="Arial"/>
              </a:rPr>
              <a:t>Quillota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16610" y="7694168"/>
            <a:ext cx="849630" cy="697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latin typeface="Arial"/>
                <a:cs typeface="Arial"/>
              </a:rPr>
              <a:t>Responsable:</a:t>
            </a:r>
            <a:endParaRPr sz="1000">
              <a:latin typeface="Arial"/>
              <a:cs typeface="Arial"/>
            </a:endParaRPr>
          </a:p>
          <a:p>
            <a:pPr marL="279400" marR="6985" indent="-71120">
              <a:lnSpc>
                <a:spcPct val="169000"/>
              </a:lnSpc>
              <a:spcBef>
                <a:spcPts val="35"/>
              </a:spcBef>
            </a:pPr>
            <a:r>
              <a:rPr sz="1000" b="1" spc="-10" dirty="0">
                <a:latin typeface="Arial"/>
                <a:cs typeface="Arial"/>
              </a:rPr>
              <a:t>Dirección: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150" dirty="0">
                <a:latin typeface="Arial"/>
                <a:cs typeface="Arial"/>
              </a:rPr>
              <a:t>T</a:t>
            </a:r>
            <a:r>
              <a:rPr sz="1000" b="1" spc="40" dirty="0">
                <a:latin typeface="Arial"/>
                <a:cs typeface="Arial"/>
              </a:rPr>
              <a:t>e</a:t>
            </a:r>
            <a:r>
              <a:rPr sz="1000" b="1" dirty="0">
                <a:latin typeface="Arial"/>
                <a:cs typeface="Arial"/>
              </a:rPr>
              <a:t>l</a:t>
            </a:r>
            <a:r>
              <a:rPr sz="1000" b="1" spc="40" dirty="0">
                <a:latin typeface="Arial"/>
                <a:cs typeface="Arial"/>
              </a:rPr>
              <a:t>é</a:t>
            </a:r>
            <a:r>
              <a:rPr sz="1000" b="1" spc="-40" dirty="0">
                <a:latin typeface="Arial"/>
                <a:cs typeface="Arial"/>
              </a:rPr>
              <a:t>f</a:t>
            </a:r>
            <a:r>
              <a:rPr sz="1000" b="1" spc="15" dirty="0">
                <a:latin typeface="Arial"/>
                <a:cs typeface="Arial"/>
              </a:rPr>
              <a:t>o</a:t>
            </a:r>
            <a:r>
              <a:rPr sz="1000" b="1" spc="-5" dirty="0">
                <a:latin typeface="Arial"/>
                <a:cs typeface="Arial"/>
              </a:rPr>
              <a:t>n</a:t>
            </a:r>
            <a:r>
              <a:rPr sz="1000" b="1" dirty="0">
                <a:latin typeface="Arial"/>
                <a:cs typeface="Arial"/>
              </a:rPr>
              <a:t>o</a:t>
            </a:r>
            <a:r>
              <a:rPr sz="1000" b="1" spc="-55" dirty="0"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65277" y="7622537"/>
            <a:ext cx="164655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90" dirty="0">
                <a:latin typeface="Arial"/>
                <a:cs typeface="Arial"/>
              </a:rPr>
              <a:t>Luis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A</a:t>
            </a:r>
            <a:r>
              <a:rPr sz="1000" b="1" spc="20" dirty="0">
                <a:latin typeface="Arial"/>
                <a:cs typeface="Arial"/>
              </a:rPr>
              <a:t>l</a:t>
            </a:r>
            <a:r>
              <a:rPr sz="1000" b="1" spc="65" dirty="0">
                <a:latin typeface="Arial"/>
                <a:cs typeface="Arial"/>
              </a:rPr>
              <a:t>b</a:t>
            </a:r>
            <a:r>
              <a:rPr sz="1000" b="1" spc="40" dirty="0">
                <a:latin typeface="Arial"/>
                <a:cs typeface="Arial"/>
              </a:rPr>
              <a:t>e</a:t>
            </a:r>
            <a:r>
              <a:rPr sz="1000" b="1" spc="-60" dirty="0">
                <a:latin typeface="Arial"/>
                <a:cs typeface="Arial"/>
              </a:rPr>
              <a:t>r</a:t>
            </a:r>
            <a:r>
              <a:rPr sz="1000" b="1" spc="-40" dirty="0">
                <a:latin typeface="Arial"/>
                <a:cs typeface="Arial"/>
              </a:rPr>
              <a:t>t</a:t>
            </a:r>
            <a:r>
              <a:rPr sz="1000" b="1" dirty="0">
                <a:latin typeface="Arial"/>
                <a:cs typeface="Arial"/>
              </a:rPr>
              <a:t>o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Me</a:t>
            </a:r>
            <a:r>
              <a:rPr sz="1000" b="1" spc="-45" dirty="0">
                <a:latin typeface="Arial"/>
                <a:cs typeface="Arial"/>
              </a:rPr>
              <a:t>l</a:t>
            </a:r>
            <a:r>
              <a:rPr sz="1000" b="1" spc="10" dirty="0">
                <a:latin typeface="Arial"/>
                <a:cs typeface="Arial"/>
              </a:rPr>
              <a:t>l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85" dirty="0">
                <a:latin typeface="Arial"/>
                <a:cs typeface="Arial"/>
              </a:rPr>
              <a:t> </a:t>
            </a:r>
            <a:r>
              <a:rPr sz="1000" b="1" spc="80" dirty="0">
                <a:latin typeface="Arial"/>
                <a:cs typeface="Arial"/>
              </a:rPr>
              <a:t>G</a:t>
            </a:r>
            <a:r>
              <a:rPr sz="1000" b="1" spc="50" dirty="0">
                <a:latin typeface="Arial"/>
                <a:cs typeface="Arial"/>
              </a:rPr>
              <a:t>a</a:t>
            </a:r>
            <a:r>
              <a:rPr sz="1000" b="1" spc="30" dirty="0">
                <a:latin typeface="Arial"/>
                <a:cs typeface="Arial"/>
              </a:rPr>
              <a:t>j</a:t>
            </a:r>
            <a:r>
              <a:rPr sz="1000" b="1" spc="50" dirty="0">
                <a:latin typeface="Arial"/>
                <a:cs typeface="Arial"/>
              </a:rPr>
              <a:t>a</a:t>
            </a:r>
            <a:r>
              <a:rPr sz="1000" b="1" spc="-50" dirty="0">
                <a:latin typeface="Arial"/>
                <a:cs typeface="Arial"/>
              </a:rPr>
              <a:t>r</a:t>
            </a:r>
            <a:r>
              <a:rPr sz="1000" b="1" spc="35" dirty="0">
                <a:latin typeface="Arial"/>
                <a:cs typeface="Arial"/>
              </a:rPr>
              <a:t>d</a:t>
            </a:r>
            <a:r>
              <a:rPr sz="1000" b="1" dirty="0"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06104" y="7845359"/>
            <a:ext cx="2711450" cy="48133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690"/>
              </a:spcBef>
            </a:pPr>
            <a:r>
              <a:rPr sz="1000" b="1" spc="-20" dirty="0">
                <a:latin typeface="Arial"/>
                <a:cs typeface="Arial"/>
              </a:rPr>
              <a:t>Ariztía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esquina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Condell,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ex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Recinto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Estación</a:t>
            </a:r>
            <a:endParaRPr sz="1000">
              <a:latin typeface="Arial"/>
              <a:cs typeface="Arial"/>
            </a:endParaRPr>
          </a:p>
          <a:p>
            <a:pPr marR="12065" algn="r">
              <a:lnSpc>
                <a:spcPct val="100000"/>
              </a:lnSpc>
              <a:spcBef>
                <a:spcPts val="595"/>
              </a:spcBef>
            </a:pPr>
            <a:r>
              <a:rPr sz="1000" b="1" dirty="0">
                <a:latin typeface="Arial"/>
                <a:cs typeface="Arial"/>
              </a:rPr>
              <a:t>56(33)291100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88108" y="8500373"/>
            <a:ext cx="27813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80" dirty="0">
                <a:latin typeface="Arial"/>
                <a:cs typeface="Arial"/>
              </a:rPr>
              <a:t>F</a:t>
            </a:r>
            <a:r>
              <a:rPr sz="1000" b="1" spc="50" dirty="0">
                <a:latin typeface="Arial"/>
                <a:cs typeface="Arial"/>
              </a:rPr>
              <a:t>a</a:t>
            </a:r>
            <a:r>
              <a:rPr sz="1000" b="1" spc="-30" dirty="0">
                <a:latin typeface="Arial"/>
                <a:cs typeface="Arial"/>
              </a:rPr>
              <a:t>x: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85175" y="8434837"/>
            <a:ext cx="82486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56(33)291102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04870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72233" y="1473708"/>
            <a:ext cx="5300472" cy="2650236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1868423" y="4248150"/>
            <a:ext cx="5321935" cy="1892935"/>
            <a:chOff x="1868423" y="4248150"/>
            <a:chExt cx="5321935" cy="1892935"/>
          </a:xfrm>
        </p:grpSpPr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03091" y="4248150"/>
              <a:ext cx="3787216" cy="189280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8423" y="4251197"/>
              <a:ext cx="1508594" cy="1885950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7176515" y="9482721"/>
            <a:ext cx="140335" cy="166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sz="1000" dirty="0">
                <a:latin typeface="Times New Roman"/>
                <a:cs typeface="Times New Roman"/>
              </a:rPr>
              <a:t>3</a:t>
            </a:fld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30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30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20" y="1669035"/>
            <a:ext cx="5241925" cy="6800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EST</a:t>
            </a:r>
            <a:r>
              <a:rPr sz="1000" b="1" spc="-18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-165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G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20" dirty="0">
                <a:solidFill>
                  <a:srgbClr val="FF9A00"/>
                </a:solidFill>
                <a:latin typeface="Arial"/>
                <a:cs typeface="Arial"/>
              </a:rPr>
              <a:t>P</a:t>
            </a:r>
            <a:r>
              <a:rPr sz="1000" b="1" spc="-10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35" dirty="0">
                <a:solidFill>
                  <a:srgbClr val="FF9A00"/>
                </a:solidFill>
                <a:latin typeface="Arial"/>
                <a:cs typeface="Arial"/>
              </a:rPr>
              <a:t>D</a:t>
            </a:r>
            <a:r>
              <a:rPr sz="1000" b="1" spc="-60" dirty="0">
                <a:solidFill>
                  <a:srgbClr val="FF9A00"/>
                </a:solidFill>
                <a:latin typeface="Arial"/>
                <a:cs typeface="Arial"/>
              </a:rPr>
              <a:t>U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-170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 </a:t>
            </a:r>
            <a:r>
              <a:rPr sz="1000" b="1" spc="40" dirty="0">
                <a:solidFill>
                  <a:srgbClr val="FF9A00"/>
                </a:solidFill>
                <a:latin typeface="Arial"/>
                <a:cs typeface="Arial"/>
              </a:rPr>
              <a:t>Y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/</a:t>
            </a:r>
            <a:r>
              <a:rPr sz="1000" b="1" spc="-16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S</a:t>
            </a: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-13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V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65" dirty="0">
                <a:latin typeface="Arial"/>
                <a:cs typeface="Arial"/>
              </a:rPr>
              <a:t>LÍNEA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1: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FORMACIÓN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ARTÍSTICA</a:t>
            </a:r>
            <a:endParaRPr sz="1000">
              <a:latin typeface="Arial"/>
              <a:cs typeface="Arial"/>
            </a:endParaRPr>
          </a:p>
          <a:p>
            <a:pPr marL="12700" marR="2251710">
              <a:lnSpc>
                <a:spcPct val="204000"/>
              </a:lnSpc>
              <a:spcBef>
                <a:spcPts val="10"/>
              </a:spcBef>
            </a:pPr>
            <a:r>
              <a:rPr sz="1000" b="1" dirty="0">
                <a:latin typeface="Arial"/>
                <a:cs typeface="Arial"/>
              </a:rPr>
              <a:t>Programa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Formación </a:t>
            </a:r>
            <a:r>
              <a:rPr sz="1000" b="1" spc="45" dirty="0">
                <a:latin typeface="Arial"/>
                <a:cs typeface="Arial"/>
              </a:rPr>
              <a:t>Académica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Certific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50" dirty="0">
                <a:latin typeface="Arial"/>
                <a:cs typeface="Arial"/>
              </a:rPr>
              <a:t>ada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Danza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Moderna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Arial"/>
              <a:cs typeface="Arial"/>
            </a:endParaRPr>
          </a:p>
          <a:p>
            <a:pPr marL="15875" marR="40005" indent="-635">
              <a:lnSpc>
                <a:spcPct val="102200"/>
              </a:lnSpc>
              <a:spcBef>
                <a:spcPts val="5"/>
              </a:spcBef>
            </a:pP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partir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abril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2007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conmemoración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del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Mes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Danza,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acuerdo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line </a:t>
            </a:r>
            <a:r>
              <a:rPr sz="1000" spc="-10" dirty="0">
                <a:latin typeface="Lucida Sans Unicode"/>
                <a:cs typeface="Lucida Sans Unicode"/>
              </a:rPr>
              <a:t>amientos </a:t>
            </a:r>
            <a:r>
              <a:rPr sz="1000" spc="5" dirty="0">
                <a:latin typeface="Lucida Sans Unicode"/>
                <a:cs typeface="Lucida Sans Unicode"/>
              </a:rPr>
              <a:t>plante ados </a:t>
            </a:r>
            <a:r>
              <a:rPr sz="1000" spc="-25" dirty="0">
                <a:latin typeface="Lucida Sans Unicode"/>
                <a:cs typeface="Lucida Sans Unicode"/>
              </a:rPr>
              <a:t>por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Consejo </a:t>
            </a:r>
            <a:r>
              <a:rPr sz="1000" spc="15" dirty="0">
                <a:latin typeface="Lucida Sans Unicode"/>
                <a:cs typeface="Lucida Sans Unicode"/>
              </a:rPr>
              <a:t>Nacional 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0" dirty="0">
                <a:latin typeface="Lucida Sans Unicode"/>
                <a:cs typeface="Lucida Sans Unicode"/>
              </a:rPr>
              <a:t>las </a:t>
            </a:r>
            <a:r>
              <a:rPr sz="1000" spc="-45" dirty="0">
                <a:latin typeface="Lucida Sans Unicode"/>
                <a:cs typeface="Lucida Sans Unicode"/>
              </a:rPr>
              <a:t>Artes, </a:t>
            </a:r>
            <a:r>
              <a:rPr sz="1000" spc="-40" dirty="0">
                <a:latin typeface="Lucida Sans Unicode"/>
                <a:cs typeface="Lucida Sans Unicode"/>
              </a:rPr>
              <a:t>se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decide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dar </a:t>
            </a:r>
            <a:r>
              <a:rPr sz="1000" spc="-40" dirty="0">
                <a:latin typeface="Lucida Sans Unicode"/>
                <a:cs typeface="Lucida Sans Unicode"/>
              </a:rPr>
              <a:t>impulso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formación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continua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Ballet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Moderno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del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Teatro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Municipal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Quillota,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privilegiando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procesos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formativos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del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elenco </a:t>
            </a:r>
            <a:r>
              <a:rPr sz="1000" spc="-20" dirty="0">
                <a:latin typeface="Lucida Sans Unicode"/>
                <a:cs typeface="Lucida Sans Unicode"/>
              </a:rPr>
              <a:t>por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sobre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el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eventismo,</a:t>
            </a:r>
            <a:endParaRPr sz="1000">
              <a:latin typeface="Lucida Sans Unicode"/>
              <a:cs typeface="Lucida Sans Unicode"/>
            </a:endParaRPr>
          </a:p>
          <a:p>
            <a:pPr marL="12700" indent="8255">
              <a:lnSpc>
                <a:spcPct val="100000"/>
              </a:lnSpc>
              <a:spcBef>
                <a:spcPts val="20"/>
              </a:spcBef>
            </a:pPr>
            <a:r>
              <a:rPr sz="1000" spc="-5" dirty="0">
                <a:latin typeface="Lucida Sans Unicode"/>
                <a:cs typeface="Lucida Sans Unicode"/>
              </a:rPr>
              <a:t>asumiendo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así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compromiso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entreg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85" dirty="0">
                <a:latin typeface="Lucida Sans Unicode"/>
                <a:cs typeface="Lucida Sans Unicode"/>
              </a:rPr>
              <a:t>sus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integrantes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las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herramientas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nece-</a:t>
            </a:r>
            <a:endParaRPr sz="1000">
              <a:latin typeface="Lucida Sans Unicode"/>
              <a:cs typeface="Lucida Sans Unicode"/>
            </a:endParaRPr>
          </a:p>
          <a:p>
            <a:pPr marL="12700" marR="33655">
              <a:lnSpc>
                <a:spcPct val="102000"/>
              </a:lnSpc>
              <a:spcBef>
                <a:spcPts val="10"/>
              </a:spcBef>
            </a:pPr>
            <a:r>
              <a:rPr sz="1000" spc="-35" dirty="0">
                <a:latin typeface="Lucida Sans Unicode"/>
                <a:cs typeface="Lucida Sans Unicode"/>
              </a:rPr>
              <a:t>sarias </a:t>
            </a:r>
            <a:r>
              <a:rPr sz="1000" dirty="0">
                <a:latin typeface="Lucida Sans Unicode"/>
                <a:cs typeface="Lucida Sans Unicode"/>
              </a:rPr>
              <a:t>tanto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25" dirty="0">
                <a:latin typeface="Lucida Sans Unicode"/>
                <a:cs typeface="Lucida Sans Unicode"/>
              </a:rPr>
              <a:t>desarrollar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-8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inquietudes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5" dirty="0">
                <a:latin typeface="Lucida Sans Unicode"/>
                <a:cs typeface="Lucida Sans Unicode"/>
              </a:rPr>
              <a:t>aptitudes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artísticas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como para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de-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sarrollo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integral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personas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ciud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adanos.</a:t>
            </a:r>
            <a:endParaRPr sz="1000">
              <a:latin typeface="Lucida Sans Unicode"/>
              <a:cs typeface="Lucida Sans Unicode"/>
            </a:endParaRPr>
          </a:p>
          <a:p>
            <a:pPr marL="12700" marR="36830">
              <a:lnSpc>
                <a:spcPct val="102099"/>
              </a:lnSpc>
              <a:spcBef>
                <a:spcPts val="1225"/>
              </a:spcBef>
            </a:pPr>
            <a:r>
              <a:rPr sz="1000" dirty="0">
                <a:latin typeface="Lucida Sans Unicode"/>
                <a:cs typeface="Lucida Sans Unicode"/>
              </a:rPr>
              <a:t>Se </a:t>
            </a:r>
            <a:r>
              <a:rPr sz="1000" spc="-15" dirty="0">
                <a:latin typeface="Lucida Sans Unicode"/>
                <a:cs typeface="Lucida Sans Unicode"/>
              </a:rPr>
              <a:t>forma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así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5" dirty="0">
                <a:latin typeface="Lucida Sans Unicode"/>
                <a:cs typeface="Lucida Sans Unicode"/>
              </a:rPr>
              <a:t>Escuela </a:t>
            </a:r>
            <a:r>
              <a:rPr sz="1000" spc="-5" dirty="0">
                <a:latin typeface="Lucida Sans Unicode"/>
                <a:cs typeface="Lucida Sans Unicode"/>
              </a:rPr>
              <a:t>Municip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Danza </a:t>
            </a:r>
            <a:r>
              <a:rPr sz="1000" spc="5" dirty="0">
                <a:latin typeface="Lucida Sans Unicode"/>
                <a:cs typeface="Lucida Sans Unicode"/>
              </a:rPr>
              <a:t>Moderna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5" dirty="0">
                <a:latin typeface="Lucida Sans Unicode"/>
                <a:cs typeface="Lucida Sans Unicode"/>
              </a:rPr>
              <a:t>Quillota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10" dirty="0">
                <a:latin typeface="Lucida Sans Unicode"/>
                <a:cs typeface="Lucida Sans Unicode"/>
              </a:rPr>
              <a:t>objetivo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entregar </a:t>
            </a:r>
            <a:r>
              <a:rPr sz="1000" dirty="0">
                <a:latin typeface="Lucida Sans Unicode"/>
                <a:cs typeface="Lucida Sans Unicode"/>
              </a:rPr>
              <a:t>tanto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20" dirty="0">
                <a:latin typeface="Lucida Sans Unicode"/>
                <a:cs typeface="Lucida Sans Unicode"/>
              </a:rPr>
              <a:t>elenco </a:t>
            </a:r>
            <a:r>
              <a:rPr sz="1000" spc="-10" dirty="0">
                <a:latin typeface="Lucida Sans Unicode"/>
                <a:cs typeface="Lucida Sans Unicode"/>
              </a:rPr>
              <a:t>del </a:t>
            </a:r>
            <a:r>
              <a:rPr sz="1000" spc="-5" dirty="0">
                <a:latin typeface="Lucida Sans Unicode"/>
                <a:cs typeface="Lucida Sans Unicode"/>
              </a:rPr>
              <a:t>Ballet </a:t>
            </a:r>
            <a:r>
              <a:rPr sz="1000" dirty="0">
                <a:latin typeface="Lucida Sans Unicode"/>
                <a:cs typeface="Lucida Sans Unicode"/>
              </a:rPr>
              <a:t>Moderno </a:t>
            </a:r>
            <a:r>
              <a:rPr sz="1000" spc="-10" dirty="0">
                <a:latin typeface="Lucida Sans Unicode"/>
                <a:cs typeface="Lucida Sans Unicode"/>
              </a:rPr>
              <a:t>del </a:t>
            </a:r>
            <a:r>
              <a:rPr sz="1000" spc="-30" dirty="0">
                <a:latin typeface="Lucida Sans Unicode"/>
                <a:cs typeface="Lucida Sans Unicode"/>
              </a:rPr>
              <a:t>Teatro</a:t>
            </a:r>
            <a:r>
              <a:rPr sz="1000" spc="254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Municip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Quillota</a:t>
            </a:r>
            <a:r>
              <a:rPr sz="1000" spc="26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quienes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interesen,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cursos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modulares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diferentes</a:t>
            </a:r>
            <a:r>
              <a:rPr sz="1000" spc="10" dirty="0">
                <a:latin typeface="Lucida Sans Unicode"/>
                <a:cs typeface="Lucida Sans Unicode"/>
              </a:rPr>
              <a:t> técnicas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métodos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dancísti- 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cos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dictados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por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reconocidos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maestros,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además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elementos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montaje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85" dirty="0">
                <a:latin typeface="Lucida Sans Unicode"/>
                <a:cs typeface="Lucida Sans Unicode"/>
              </a:rPr>
              <a:t>pro- </a:t>
            </a:r>
            <a:r>
              <a:rPr sz="1000" spc="-8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ducción;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cumpliéndose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doble </a:t>
            </a:r>
            <a:r>
              <a:rPr sz="1000" spc="-10" dirty="0">
                <a:latin typeface="Lucida Sans Unicode"/>
                <a:cs typeface="Lucida Sans Unicode"/>
              </a:rPr>
              <a:t>objetivo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formar</a:t>
            </a:r>
            <a:r>
              <a:rPr sz="1000" spc="2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jóvenes</a:t>
            </a:r>
            <a:r>
              <a:rPr sz="1000" spc="28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Monitores</a:t>
            </a:r>
            <a:r>
              <a:rPr sz="1000" spc="254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Danza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25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sean</a:t>
            </a:r>
            <a:r>
              <a:rPr sz="1000" spc="28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agentes</a:t>
            </a:r>
            <a:r>
              <a:rPr sz="1000" spc="20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multiplicadores</a:t>
            </a:r>
            <a:r>
              <a:rPr sz="1000" spc="254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210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comunid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ades</a:t>
            </a:r>
            <a:r>
              <a:rPr sz="1000" spc="204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y,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29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vez,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entregar</a:t>
            </a:r>
            <a:r>
              <a:rPr sz="1000" spc="204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las 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herramientas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perfe</a:t>
            </a:r>
            <a:r>
              <a:rPr sz="1000" spc="-20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ccionamiento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3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práctica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conocimiento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esta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105" dirty="0">
                <a:latin typeface="Lucida Sans Unicode"/>
                <a:cs typeface="Lucida Sans Unicode"/>
              </a:rPr>
              <a:t>ar-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te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escénica.</a:t>
            </a:r>
            <a:endParaRPr sz="1000">
              <a:latin typeface="Lucida Sans Unicode"/>
              <a:cs typeface="Lucida Sans Unicode"/>
            </a:endParaRPr>
          </a:p>
          <a:p>
            <a:pPr marL="12700" marR="30480" indent="1905">
              <a:lnSpc>
                <a:spcPct val="102000"/>
              </a:lnSpc>
              <a:spcBef>
                <a:spcPts val="1230"/>
              </a:spcBef>
            </a:pPr>
            <a:r>
              <a:rPr sz="1000" spc="-10" dirty="0">
                <a:latin typeface="Lucida Sans Unicode"/>
                <a:cs typeface="Lucida Sans Unicode"/>
              </a:rPr>
              <a:t>Plan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Estudios: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La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Malla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Curricular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cont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empla: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1)</a:t>
            </a:r>
            <a:r>
              <a:rPr sz="1000" spc="-5" dirty="0">
                <a:latin typeface="Lucida Sans Unicode"/>
                <a:cs typeface="Lucida Sans Unicode"/>
              </a:rPr>
              <a:t> Formación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Técnica: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Conocimien-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to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práctica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Académica,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Leeder,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Graham,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Improvisación,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J</a:t>
            </a:r>
            <a:r>
              <a:rPr sz="1000" spc="-17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azz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Danza-Te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atro.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30" dirty="0">
                <a:latin typeface="Lucida Sans Unicode"/>
                <a:cs typeface="Lucida Sans Unicode"/>
              </a:rPr>
              <a:t>2)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Formación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Integrada: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Apreciación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3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Danza,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Artes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Visuales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Música,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</a:t>
            </a:r>
            <a:endParaRPr sz="1000">
              <a:latin typeface="Lucida Sans Unicode"/>
              <a:cs typeface="Lucida Sans Unicode"/>
            </a:endParaRPr>
          </a:p>
          <a:p>
            <a:pPr marL="12700" marR="19685">
              <a:lnSpc>
                <a:spcPct val="102200"/>
              </a:lnSpc>
              <a:spcBef>
                <a:spcPts val="5"/>
              </a:spcBef>
            </a:pPr>
            <a:r>
              <a:rPr sz="1000" spc="-90" dirty="0">
                <a:latin typeface="Lucida Sans Unicode"/>
                <a:cs typeface="Lucida Sans Unicode"/>
              </a:rPr>
              <a:t>Tra </a:t>
            </a:r>
            <a:r>
              <a:rPr sz="1000" dirty="0">
                <a:latin typeface="Lucida Sans Unicode"/>
                <a:cs typeface="Lucida Sans Unicode"/>
              </a:rPr>
              <a:t>dicional, </a:t>
            </a:r>
            <a:r>
              <a:rPr sz="1000" spc="-15" dirty="0">
                <a:latin typeface="Lucida Sans Unicode"/>
                <a:cs typeface="Lucida Sans Unicode"/>
              </a:rPr>
              <a:t>Rítmica, </a:t>
            </a:r>
            <a:r>
              <a:rPr sz="1000" spc="15" dirty="0">
                <a:latin typeface="Lucida Sans Unicode"/>
                <a:cs typeface="Lucida Sans Unicode"/>
              </a:rPr>
              <a:t>Anatomía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0" dirty="0">
                <a:latin typeface="Lucida Sans Unicode"/>
                <a:cs typeface="Lucida Sans Unicode"/>
              </a:rPr>
              <a:t>Análisis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del </a:t>
            </a:r>
            <a:r>
              <a:rPr sz="1000" spc="-10" dirty="0">
                <a:latin typeface="Lucida Sans Unicode"/>
                <a:cs typeface="Lucida Sans Unicode"/>
              </a:rPr>
              <a:t>Movimiento. </a:t>
            </a:r>
            <a:r>
              <a:rPr sz="1000" spc="-30" dirty="0">
                <a:latin typeface="Lucida Sans Unicode"/>
                <a:cs typeface="Lucida Sans Unicode"/>
              </a:rPr>
              <a:t>3) </a:t>
            </a:r>
            <a:r>
              <a:rPr sz="1000" spc="5" dirty="0">
                <a:latin typeface="Lucida Sans Unicode"/>
                <a:cs typeface="Lucida Sans Unicode"/>
              </a:rPr>
              <a:t>Producción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0" dirty="0">
                <a:latin typeface="Lucida Sans Unicode"/>
                <a:cs typeface="Lucida Sans Unicode"/>
              </a:rPr>
              <a:t>Puesta</a:t>
            </a:r>
            <a:r>
              <a:rPr sz="1000" spc="-5" dirty="0">
                <a:latin typeface="Lucida Sans Unicode"/>
                <a:cs typeface="Lucida Sans Unicode"/>
              </a:rPr>
              <a:t> en 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Escena: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Elementos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Escenografía,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ión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Sonido.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4)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Seminarios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20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Clínicas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Especializadas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relatores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externos.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 marR="5080">
              <a:lnSpc>
                <a:spcPct val="102200"/>
              </a:lnSpc>
            </a:pPr>
            <a:r>
              <a:rPr sz="1000" spc="-20" dirty="0">
                <a:latin typeface="Lucida Sans Unicode"/>
                <a:cs typeface="Lucida Sans Unicode"/>
              </a:rPr>
              <a:t>Niveles: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Pre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Danza: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Un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año</a:t>
            </a:r>
            <a:r>
              <a:rPr sz="1000" spc="35" dirty="0">
                <a:latin typeface="Lucida Sans Unicode"/>
                <a:cs typeface="Lucida Sans Unicode"/>
              </a:rPr>
              <a:t> de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preparatoria</a:t>
            </a:r>
            <a:r>
              <a:rPr sz="1000" spc="-18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50" dirty="0">
                <a:latin typeface="Lucida Sans Unicode"/>
                <a:cs typeface="Lucida Sans Unicode"/>
              </a:rPr>
              <a:t>Edad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5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12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años.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Danza: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Ciclo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6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años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estudios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formales.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Monitor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Danz</a:t>
            </a:r>
            <a:r>
              <a:rPr sz="1000" spc="-13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a: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Curso</a:t>
            </a:r>
            <a:r>
              <a:rPr sz="1000" spc="35" dirty="0">
                <a:latin typeface="Lucida Sans Unicode"/>
                <a:cs typeface="Lucida Sans Unicode"/>
              </a:rPr>
              <a:t> de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especialización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9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trimes- 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tres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intensivos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estudios, </a:t>
            </a:r>
            <a:r>
              <a:rPr sz="1000" spc="-45" dirty="0">
                <a:latin typeface="Lucida Sans Unicode"/>
                <a:cs typeface="Lucida Sans Unicode"/>
              </a:rPr>
              <a:t>sujetos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evaluación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aprendizaje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contenidos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110" dirty="0">
                <a:latin typeface="Lucida Sans Unicode"/>
                <a:cs typeface="Lucida Sans Unicode"/>
              </a:rPr>
              <a:t>asis- </a:t>
            </a:r>
            <a:r>
              <a:rPr sz="1000" spc="-1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tencia,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Técnicas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Danza </a:t>
            </a:r>
            <a:r>
              <a:rPr sz="1000" spc="-15" dirty="0">
                <a:latin typeface="Lucida Sans Unicode"/>
                <a:cs typeface="Lucida Sans Unicode"/>
              </a:rPr>
              <a:t>fund </a:t>
            </a:r>
            <a:r>
              <a:rPr sz="1000" dirty="0">
                <a:latin typeface="Lucida Sans Unicode"/>
                <a:cs typeface="Lucida Sans Unicode"/>
              </a:rPr>
              <a:t>amentales y Complementarias,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-60" dirty="0">
                <a:latin typeface="Lucida Sans Unicode"/>
                <a:cs typeface="Lucida Sans Unicode"/>
              </a:rPr>
              <a:t>Cultu- 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ral, </a:t>
            </a:r>
            <a:r>
              <a:rPr sz="1000" spc="5" dirty="0">
                <a:latin typeface="Lucida Sans Unicode"/>
                <a:cs typeface="Lucida Sans Unicode"/>
              </a:rPr>
              <a:t>Producción </a:t>
            </a:r>
            <a:r>
              <a:rPr sz="1000" dirty="0">
                <a:latin typeface="Lucida Sans Unicode"/>
                <a:cs typeface="Lucida Sans Unicode"/>
              </a:rPr>
              <a:t>y Puesta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25" dirty="0">
                <a:latin typeface="Lucida Sans Unicode"/>
                <a:cs typeface="Lucida Sans Unicode"/>
              </a:rPr>
              <a:t>Esc </a:t>
            </a:r>
            <a:r>
              <a:rPr sz="1000" spc="25" dirty="0">
                <a:latin typeface="Lucida Sans Unicode"/>
                <a:cs typeface="Lucida Sans Unicode"/>
              </a:rPr>
              <a:t>ena, </a:t>
            </a:r>
            <a:r>
              <a:rPr sz="1000" dirty="0">
                <a:latin typeface="Lucida Sans Unicode"/>
                <a:cs typeface="Lucida Sans Unicode"/>
              </a:rPr>
              <a:t>Gest </a:t>
            </a:r>
            <a:r>
              <a:rPr sz="1000" spc="-25" dirty="0">
                <a:latin typeface="Lucida Sans Unicode"/>
                <a:cs typeface="Lucida Sans Unicode"/>
              </a:rPr>
              <a:t>ión Cultural, </a:t>
            </a:r>
            <a:r>
              <a:rPr sz="1000" spc="-30" dirty="0">
                <a:latin typeface="Lucida Sans Unicode"/>
                <a:cs typeface="Lucida Sans Unicode"/>
              </a:rPr>
              <a:t>Seminarios, </a:t>
            </a:r>
            <a:r>
              <a:rPr sz="1000" spc="-50" dirty="0">
                <a:latin typeface="Lucida Sans Unicode"/>
                <a:cs typeface="Lucida Sans Unicode"/>
              </a:rPr>
              <a:t>Taller </a:t>
            </a:r>
            <a:r>
              <a:rPr sz="1000" spc="10" dirty="0">
                <a:latin typeface="Lucida Sans Unicode"/>
                <a:cs typeface="Lucida Sans Unicode"/>
              </a:rPr>
              <a:t>Coreográfico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Práctica.</a:t>
            </a:r>
            <a:r>
              <a:rPr sz="1000" spc="2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Cumplido</a:t>
            </a:r>
            <a:r>
              <a:rPr sz="1000" spc="26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este</a:t>
            </a:r>
            <a:r>
              <a:rPr sz="1000" spc="2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proceso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55" dirty="0">
                <a:latin typeface="Lucida Sans Unicode"/>
                <a:cs typeface="Lucida Sans Unicode"/>
              </a:rPr>
              <a:t>ce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rtificará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229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estudiante</a:t>
            </a:r>
            <a:r>
              <a:rPr sz="1000" spc="254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como</a:t>
            </a:r>
            <a:r>
              <a:rPr sz="1000" spc="21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Monitor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Danza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Moderna.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31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6315" y="6081522"/>
              <a:ext cx="2854007" cy="19011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5760" y="7534655"/>
              <a:ext cx="2916377" cy="192023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31</a:t>
            </a:fld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1785620" y="1669035"/>
            <a:ext cx="5230495" cy="4308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EST</a:t>
            </a:r>
            <a:r>
              <a:rPr sz="1000" b="1" spc="-18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-165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G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20" dirty="0">
                <a:solidFill>
                  <a:srgbClr val="FF9A00"/>
                </a:solidFill>
                <a:latin typeface="Arial"/>
                <a:cs typeface="Arial"/>
              </a:rPr>
              <a:t>P</a:t>
            </a:r>
            <a:r>
              <a:rPr sz="1000" b="1" spc="-10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35" dirty="0">
                <a:solidFill>
                  <a:srgbClr val="FF9A00"/>
                </a:solidFill>
                <a:latin typeface="Arial"/>
                <a:cs typeface="Arial"/>
              </a:rPr>
              <a:t>D</a:t>
            </a:r>
            <a:r>
              <a:rPr sz="1000" b="1" spc="-60" dirty="0">
                <a:solidFill>
                  <a:srgbClr val="FF9A00"/>
                </a:solidFill>
                <a:latin typeface="Arial"/>
                <a:cs typeface="Arial"/>
              </a:rPr>
              <a:t>U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-170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 </a:t>
            </a:r>
            <a:r>
              <a:rPr sz="1000" b="1" spc="40" dirty="0">
                <a:solidFill>
                  <a:srgbClr val="FF9A00"/>
                </a:solidFill>
                <a:latin typeface="Arial"/>
                <a:cs typeface="Arial"/>
              </a:rPr>
              <a:t>Y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/</a:t>
            </a:r>
            <a:r>
              <a:rPr sz="1000" b="1" spc="-16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S</a:t>
            </a: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-13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V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65" dirty="0">
                <a:latin typeface="Arial"/>
                <a:cs typeface="Arial"/>
              </a:rPr>
              <a:t>LÍNEA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1: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FORMACIÓN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ARTÍSTICA</a:t>
            </a:r>
            <a:endParaRPr sz="1000">
              <a:latin typeface="Arial"/>
              <a:cs typeface="Arial"/>
            </a:endParaRPr>
          </a:p>
          <a:p>
            <a:pPr marL="12700" marR="2239645">
              <a:lnSpc>
                <a:spcPct val="204000"/>
              </a:lnSpc>
              <a:spcBef>
                <a:spcPts val="10"/>
              </a:spcBef>
            </a:pPr>
            <a:r>
              <a:rPr sz="1000" b="1" dirty="0">
                <a:latin typeface="Arial"/>
                <a:cs typeface="Arial"/>
              </a:rPr>
              <a:t>Programa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Formación </a:t>
            </a:r>
            <a:r>
              <a:rPr sz="1000" b="1" spc="45" dirty="0">
                <a:latin typeface="Arial"/>
                <a:cs typeface="Arial"/>
              </a:rPr>
              <a:t>Académica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Certific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50" dirty="0">
                <a:latin typeface="Arial"/>
                <a:cs typeface="Arial"/>
              </a:rPr>
              <a:t>ada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Artes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Visuales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Arial"/>
              <a:cs typeface="Arial"/>
            </a:endParaRPr>
          </a:p>
          <a:p>
            <a:pPr marL="12700" marR="52069" algn="just">
              <a:lnSpc>
                <a:spcPct val="102200"/>
              </a:lnSpc>
              <a:spcBef>
                <a:spcPts val="5"/>
              </a:spcBef>
            </a:pPr>
            <a:r>
              <a:rPr sz="1000" spc="15" dirty="0">
                <a:latin typeface="Lucida Sans Unicode"/>
                <a:cs typeface="Lucida Sans Unicode"/>
              </a:rPr>
              <a:t>Dependiente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5" dirty="0">
                <a:latin typeface="Lucida Sans Unicode"/>
                <a:cs typeface="Lucida Sans Unicode"/>
              </a:rPr>
              <a:t>Unidad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Comunicaciones, </a:t>
            </a:r>
            <a:r>
              <a:rPr sz="1000" spc="-25" dirty="0">
                <a:latin typeface="Lucida Sans Unicode"/>
                <a:cs typeface="Lucida Sans Unicode"/>
              </a:rPr>
              <a:t>Cultura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80" dirty="0">
                <a:latin typeface="Lucida Sans Unicode"/>
                <a:cs typeface="Lucida Sans Unicode"/>
              </a:rPr>
              <a:t>Turismo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0" dirty="0">
                <a:latin typeface="Lucida Sans Unicode"/>
                <a:cs typeface="Lucida Sans Unicode"/>
              </a:rPr>
              <a:t>I. </a:t>
            </a:r>
            <a:r>
              <a:rPr sz="1000" spc="-5" dirty="0">
                <a:latin typeface="Lucida Sans Unicode"/>
                <a:cs typeface="Lucida Sans Unicode"/>
              </a:rPr>
              <a:t>Municip </a:t>
            </a:r>
            <a:r>
              <a:rPr sz="1000" spc="-95" dirty="0">
                <a:latin typeface="Lucida Sans Unicode"/>
                <a:cs typeface="Lucida Sans Unicode"/>
              </a:rPr>
              <a:t>ali-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dad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Quillota,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dirty="0">
                <a:latin typeface="Lucida Sans Unicode"/>
                <a:cs typeface="Lucida Sans Unicode"/>
              </a:rPr>
              <a:t>Escuela </a:t>
            </a:r>
            <a:r>
              <a:rPr sz="1000" spc="-5" dirty="0">
                <a:latin typeface="Lucida Sans Unicode"/>
                <a:cs typeface="Lucida Sans Unicode"/>
              </a:rPr>
              <a:t>Municip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Bellas </a:t>
            </a:r>
            <a:r>
              <a:rPr sz="1000" spc="-45" dirty="0">
                <a:latin typeface="Lucida Sans Unicode"/>
                <a:cs typeface="Lucida Sans Unicode"/>
              </a:rPr>
              <a:t>Artes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Quillota, </a:t>
            </a:r>
            <a:r>
              <a:rPr sz="1000" spc="20" dirty="0">
                <a:latin typeface="Lucida Sans Unicode"/>
                <a:cs typeface="Lucida Sans Unicode"/>
              </a:rPr>
              <a:t>nació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-20" dirty="0">
                <a:latin typeface="Lucida Sans Unicode"/>
                <a:cs typeface="Lucida Sans Unicode"/>
              </a:rPr>
              <a:t>un 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taller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cerámica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llamado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“El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Alfar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Boco”,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fines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65" dirty="0">
                <a:latin typeface="Lucida Sans Unicode"/>
                <a:cs typeface="Lucida Sans Unicode"/>
              </a:rPr>
              <a:t>década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los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setenta.</a:t>
            </a:r>
            <a:endParaRPr sz="1000">
              <a:latin typeface="Lucida Sans Unicode"/>
              <a:cs typeface="Lucida Sans Unicode"/>
            </a:endParaRPr>
          </a:p>
          <a:p>
            <a:pPr marL="15875" marR="31115" indent="-3810" algn="just">
              <a:lnSpc>
                <a:spcPct val="102499"/>
              </a:lnSpc>
              <a:spcBef>
                <a:spcPts val="1215"/>
              </a:spcBef>
            </a:pPr>
            <a:r>
              <a:rPr sz="1000" spc="5" dirty="0">
                <a:latin typeface="Lucida Sans Unicode"/>
                <a:cs typeface="Lucida Sans Unicode"/>
              </a:rPr>
              <a:t>Ramos </a:t>
            </a:r>
            <a:r>
              <a:rPr sz="1000" dirty="0">
                <a:latin typeface="Lucida Sans Unicode"/>
                <a:cs typeface="Lucida Sans Unicode"/>
              </a:rPr>
              <a:t>Base: </a:t>
            </a:r>
            <a:r>
              <a:rPr sz="1000" spc="-25" dirty="0">
                <a:latin typeface="Lucida Sans Unicode"/>
                <a:cs typeface="Lucida Sans Unicode"/>
              </a:rPr>
              <a:t>Dibujo, </a:t>
            </a:r>
            <a:r>
              <a:rPr sz="1000" spc="-30" dirty="0">
                <a:latin typeface="Lucida Sans Unicode"/>
                <a:cs typeface="Lucida Sans Unicode"/>
              </a:rPr>
              <a:t>Principios </a:t>
            </a:r>
            <a:r>
              <a:rPr sz="1000" spc="5" dirty="0">
                <a:latin typeface="Lucida Sans Unicode"/>
                <a:cs typeface="Lucida Sans Unicode"/>
              </a:rPr>
              <a:t>del </a:t>
            </a:r>
            <a:r>
              <a:rPr sz="1000" spc="-20" dirty="0">
                <a:latin typeface="Lucida Sans Unicode"/>
                <a:cs typeface="Lucida Sans Unicode"/>
              </a:rPr>
              <a:t>Diseño, </a:t>
            </a:r>
            <a:r>
              <a:rPr sz="1000" spc="-10" dirty="0">
                <a:latin typeface="Lucida Sans Unicode"/>
                <a:cs typeface="Lucida Sans Unicode"/>
              </a:rPr>
              <a:t>Construcción </a:t>
            </a:r>
            <a:r>
              <a:rPr sz="1000" dirty="0">
                <a:latin typeface="Lucida Sans Unicode"/>
                <a:cs typeface="Lucida Sans Unicode"/>
              </a:rPr>
              <a:t>Gráfica, </a:t>
            </a:r>
            <a:r>
              <a:rPr sz="1000" spc="-5" dirty="0">
                <a:latin typeface="Lucida Sans Unicode"/>
                <a:cs typeface="Lucida Sans Unicode"/>
              </a:rPr>
              <a:t>Tecnología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65" dirty="0">
                <a:latin typeface="Lucida Sans Unicode"/>
                <a:cs typeface="Lucida Sans Unicode"/>
              </a:rPr>
              <a:t>los 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Materiales,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Historia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del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Arte,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Lenguaje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Audiovisual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Estética.</a:t>
            </a:r>
            <a:endParaRPr sz="1000">
              <a:latin typeface="Lucida Sans Unicode"/>
              <a:cs typeface="Lucida Sans Unicode"/>
            </a:endParaRPr>
          </a:p>
          <a:p>
            <a:pPr marL="12700" marR="5080">
              <a:lnSpc>
                <a:spcPct val="102200"/>
              </a:lnSpc>
              <a:spcBef>
                <a:spcPts val="1225"/>
              </a:spcBef>
            </a:pPr>
            <a:r>
              <a:rPr sz="1000" spc="-5" dirty="0">
                <a:latin typeface="Lucida Sans Unicode"/>
                <a:cs typeface="Lucida Sans Unicode"/>
              </a:rPr>
              <a:t>Especialidades: La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Escuela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Municipal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Bellas </a:t>
            </a:r>
            <a:r>
              <a:rPr sz="1000" spc="-40" dirty="0">
                <a:latin typeface="Lucida Sans Unicode"/>
                <a:cs typeface="Lucida Sans Unicode"/>
              </a:rPr>
              <a:t>Artes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Quillota, </a:t>
            </a:r>
            <a:r>
              <a:rPr sz="1000" spc="-5" dirty="0">
                <a:latin typeface="Lucida Sans Unicode"/>
                <a:cs typeface="Lucida Sans Unicode"/>
              </a:rPr>
              <a:t>imparte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cuatro </a:t>
            </a:r>
            <a:r>
              <a:rPr sz="1000" spc="-130" dirty="0">
                <a:latin typeface="Lucida Sans Unicode"/>
                <a:cs typeface="Lucida Sans Unicode"/>
              </a:rPr>
              <a:t>Es- </a:t>
            </a:r>
            <a:r>
              <a:rPr sz="1000" spc="-1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pecialidades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Artísticas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Menciones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so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: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Cerámica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50" dirty="0">
                <a:latin typeface="Lucida Sans Unicode"/>
                <a:cs typeface="Lucida Sans Unicode"/>
              </a:rPr>
              <a:t>-</a:t>
            </a:r>
            <a:r>
              <a:rPr sz="1000" spc="-20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Pintura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50" dirty="0">
                <a:latin typeface="Lucida Sans Unicode"/>
                <a:cs typeface="Lucida Sans Unicode"/>
              </a:rPr>
              <a:t>-</a:t>
            </a:r>
            <a:r>
              <a:rPr sz="1000" spc="-2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Escultura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Esmal-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te </a:t>
            </a:r>
            <a:r>
              <a:rPr sz="1000" spc="-10" dirty="0">
                <a:latin typeface="Lucida Sans Unicode"/>
                <a:cs typeface="Lucida Sans Unicode"/>
              </a:rPr>
              <a:t>Sobre </a:t>
            </a:r>
            <a:r>
              <a:rPr sz="1000" dirty="0">
                <a:latin typeface="Lucida Sans Unicode"/>
                <a:cs typeface="Lucida Sans Unicode"/>
              </a:rPr>
              <a:t>Metal. </a:t>
            </a:r>
            <a:r>
              <a:rPr sz="1000" spc="-50" dirty="0">
                <a:latin typeface="Lucida Sans Unicode"/>
                <a:cs typeface="Lucida Sans Unicode"/>
              </a:rPr>
              <a:t>El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alumno </a:t>
            </a:r>
            <a:r>
              <a:rPr sz="1000" dirty="0">
                <a:latin typeface="Lucida Sans Unicode"/>
                <a:cs typeface="Lucida Sans Unicode"/>
              </a:rPr>
              <a:t>egrese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70" dirty="0">
                <a:latin typeface="Lucida Sans Unicode"/>
                <a:cs typeface="Lucida Sans Unicode"/>
              </a:rPr>
              <a:t>su </a:t>
            </a:r>
            <a:r>
              <a:rPr sz="1000" spc="-5" dirty="0">
                <a:latin typeface="Lucida Sans Unicode"/>
                <a:cs typeface="Lucida Sans Unicode"/>
              </a:rPr>
              <a:t>tercer año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5" dirty="0">
                <a:latin typeface="Lucida Sans Unicode"/>
                <a:cs typeface="Lucida Sans Unicode"/>
              </a:rPr>
              <a:t>Diploma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en </a:t>
            </a:r>
            <a:r>
              <a:rPr sz="1000" spc="-30" dirty="0">
                <a:latin typeface="Lucida Sans Unicode"/>
                <a:cs typeface="Lucida Sans Unicode"/>
              </a:rPr>
              <a:t>Arte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110" dirty="0">
                <a:latin typeface="Lucida Sans Unicode"/>
                <a:cs typeface="Lucida Sans Unicode"/>
              </a:rPr>
              <a:t>res- </a:t>
            </a:r>
            <a:r>
              <a:rPr sz="1000" spc="-1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pectiva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especialid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ad.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La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Malla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Curricular</a:t>
            </a:r>
            <a:r>
              <a:rPr sz="1000" spc="2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Curso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Regular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tiene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una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duración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10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semestres,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contemplando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45" dirty="0">
                <a:latin typeface="Lucida Sans Unicode"/>
                <a:cs typeface="Lucida Sans Unicode"/>
              </a:rPr>
              <a:t>Primer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Año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Plan Común, </a:t>
            </a:r>
            <a:r>
              <a:rPr sz="1000" spc="-55" dirty="0">
                <a:latin typeface="Lucida Sans Unicode"/>
                <a:cs typeface="Lucida Sans Unicode"/>
              </a:rPr>
              <a:t>tres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años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50" dirty="0">
                <a:latin typeface="Lucida Sans Unicode"/>
                <a:cs typeface="Lucida Sans Unicode"/>
              </a:rPr>
              <a:t>Especiali- 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zación </a:t>
            </a:r>
            <a:r>
              <a:rPr sz="1000" spc="45" dirty="0">
                <a:latin typeface="Lucida Sans Unicode"/>
                <a:cs typeface="Lucida Sans Unicode"/>
              </a:rPr>
              <a:t>Académica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año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creación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formulación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85" dirty="0">
                <a:latin typeface="Lucida Sans Unicode"/>
                <a:cs typeface="Lucida Sans Unicode"/>
              </a:rPr>
              <a:t>Tesis,</a:t>
            </a:r>
            <a:r>
              <a:rPr sz="1000" spc="-8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 </a:t>
            </a:r>
            <a:r>
              <a:rPr sz="1000" spc="5" dirty="0">
                <a:latin typeface="Lucida Sans Unicode"/>
                <a:cs typeface="Lucida Sans Unicode"/>
              </a:rPr>
              <a:t>luego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0" dirty="0">
                <a:latin typeface="Lucida Sans Unicode"/>
                <a:cs typeface="Lucida Sans Unicode"/>
              </a:rPr>
              <a:t>ser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aprobados, </a:t>
            </a:r>
            <a:r>
              <a:rPr sz="1000" spc="25" dirty="0">
                <a:latin typeface="Lucida Sans Unicode"/>
                <a:cs typeface="Lucida Sans Unicode"/>
              </a:rPr>
              <a:t>conducen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obtener Certificación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20" dirty="0">
                <a:latin typeface="Lucida Sans Unicode"/>
                <a:cs typeface="Lucida Sans Unicode"/>
              </a:rPr>
              <a:t>Arte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15" dirty="0">
                <a:latin typeface="Lucida Sans Unicode"/>
                <a:cs typeface="Lucida Sans Unicode"/>
              </a:rPr>
              <a:t>Mención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spc="15" dirty="0">
                <a:latin typeface="Lucida Sans Unicode"/>
                <a:cs typeface="Lucida Sans Unicode"/>
              </a:rPr>
              <a:t>una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espe- 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cialidad. </a:t>
            </a:r>
            <a:r>
              <a:rPr sz="1000" spc="-50" dirty="0">
                <a:latin typeface="Lucida Sans Unicode"/>
                <a:cs typeface="Lucida Sans Unicode"/>
              </a:rPr>
              <a:t>Los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contenidos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Malla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Curricular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están </a:t>
            </a:r>
            <a:r>
              <a:rPr sz="1000" spc="-25" dirty="0">
                <a:latin typeface="Lucida Sans Unicode"/>
                <a:cs typeface="Lucida Sans Unicode"/>
              </a:rPr>
              <a:t>estructurados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25" dirty="0">
                <a:latin typeface="Lucida Sans Unicode"/>
                <a:cs typeface="Lucida Sans Unicode"/>
              </a:rPr>
              <a:t>Módulos </a:t>
            </a:r>
            <a:r>
              <a:rPr sz="1000" spc="-85" dirty="0">
                <a:latin typeface="Lucida Sans Unicode"/>
                <a:cs typeface="Lucida Sans Unicode"/>
              </a:rPr>
              <a:t>Se- </a:t>
            </a:r>
            <a:r>
              <a:rPr sz="1000" spc="-8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mestrales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por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cada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Asignatura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y/o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Taller.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0608" y="949542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32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32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1" y="418337"/>
              <a:ext cx="5771515" cy="9302750"/>
            </a:xfrm>
            <a:custGeom>
              <a:avLst/>
              <a:gdLst/>
              <a:ahLst/>
              <a:cxnLst/>
              <a:rect l="l" t="t" r="r" b="b"/>
              <a:pathLst>
                <a:path w="5771515" h="9302750">
                  <a:moveTo>
                    <a:pt x="0" y="9302495"/>
                  </a:moveTo>
                  <a:lnTo>
                    <a:pt x="5771388" y="9302495"/>
                  </a:lnTo>
                  <a:lnTo>
                    <a:pt x="5771388" y="0"/>
                  </a:lnTo>
                  <a:lnTo>
                    <a:pt x="0" y="0"/>
                  </a:lnTo>
                  <a:lnTo>
                    <a:pt x="0" y="9302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5620" y="1669035"/>
            <a:ext cx="5236845" cy="3686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  <a:p>
            <a:pPr marL="12700" marR="2731770">
              <a:lnSpc>
                <a:spcPct val="204500"/>
              </a:lnSpc>
              <a:spcBef>
                <a:spcPts val="165"/>
              </a:spcBef>
            </a:pP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EST</a:t>
            </a:r>
            <a:r>
              <a:rPr sz="1000" b="1" spc="-18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-165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G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20" dirty="0">
                <a:solidFill>
                  <a:srgbClr val="FF9A00"/>
                </a:solidFill>
                <a:latin typeface="Arial"/>
                <a:cs typeface="Arial"/>
              </a:rPr>
              <a:t>P</a:t>
            </a:r>
            <a:r>
              <a:rPr sz="1000" b="1" spc="-10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35" dirty="0">
                <a:solidFill>
                  <a:srgbClr val="FF9A00"/>
                </a:solidFill>
                <a:latin typeface="Arial"/>
                <a:cs typeface="Arial"/>
              </a:rPr>
              <a:t>D</a:t>
            </a:r>
            <a:r>
              <a:rPr sz="1000" b="1" spc="-60" dirty="0">
                <a:solidFill>
                  <a:srgbClr val="FF9A00"/>
                </a:solidFill>
                <a:latin typeface="Arial"/>
                <a:cs typeface="Arial"/>
              </a:rPr>
              <a:t>U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-170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 </a:t>
            </a:r>
            <a:r>
              <a:rPr sz="1000" b="1" spc="40" dirty="0">
                <a:solidFill>
                  <a:srgbClr val="FF9A00"/>
                </a:solidFill>
                <a:latin typeface="Arial"/>
                <a:cs typeface="Arial"/>
              </a:rPr>
              <a:t>Y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/</a:t>
            </a:r>
            <a:r>
              <a:rPr sz="1000" b="1" spc="-16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S</a:t>
            </a: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-13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V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  </a:t>
            </a:r>
            <a:r>
              <a:rPr sz="1000" b="1" spc="-65" dirty="0">
                <a:latin typeface="Arial"/>
                <a:cs typeface="Arial"/>
              </a:rPr>
              <a:t>LÍNEA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1: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FORMACIÓN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ARTÍSTICA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25" dirty="0">
                <a:latin typeface="Arial"/>
                <a:cs typeface="Arial"/>
              </a:rPr>
              <a:t>Talleres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Formación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Lenguajes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Artísticos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Especializados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5715" indent="3175">
              <a:lnSpc>
                <a:spcPct val="102099"/>
              </a:lnSpc>
            </a:pPr>
            <a:r>
              <a:rPr sz="1000" b="1" spc="-10" dirty="0">
                <a:latin typeface="Arial"/>
                <a:cs typeface="Arial"/>
              </a:rPr>
              <a:t>Clases</a:t>
            </a:r>
            <a:r>
              <a:rPr sz="1000" b="1" spc="13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4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Interpretación</a:t>
            </a:r>
            <a:r>
              <a:rPr sz="1000" b="1" spc="11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Instrumental</a:t>
            </a:r>
            <a:r>
              <a:rPr sz="1000" b="1" spc="1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40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Vocal</a:t>
            </a:r>
            <a:r>
              <a:rPr sz="1000" spc="25" dirty="0">
                <a:latin typeface="Lucida Sans Unicode"/>
                <a:cs typeface="Lucida Sans Unicode"/>
              </a:rPr>
              <a:t>: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Clases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personaliz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adas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especializa-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das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65" dirty="0">
                <a:latin typeface="Lucida Sans Unicode"/>
                <a:cs typeface="Lucida Sans Unicode"/>
              </a:rPr>
              <a:t>los </a:t>
            </a:r>
            <a:r>
              <a:rPr sz="1000" spc="-15" dirty="0">
                <a:latin typeface="Lucida Sans Unicode"/>
                <a:cs typeface="Lucida Sans Unicode"/>
              </a:rPr>
              <a:t>integrantes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Orquesta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Juvenil </a:t>
            </a:r>
            <a:r>
              <a:rPr sz="1000" dirty="0">
                <a:latin typeface="Lucida Sans Unicode"/>
                <a:cs typeface="Lucida Sans Unicode"/>
              </a:rPr>
              <a:t>Municipal </a:t>
            </a:r>
            <a:r>
              <a:rPr sz="1000" spc="-10" dirty="0">
                <a:latin typeface="Lucida Sans Unicode"/>
                <a:cs typeface="Lucida Sans Unicode"/>
              </a:rPr>
              <a:t>en </a:t>
            </a:r>
            <a:r>
              <a:rPr sz="1000" spc="-65" dirty="0">
                <a:latin typeface="Lucida Sans Unicode"/>
                <a:cs typeface="Lucida Sans Unicode"/>
              </a:rPr>
              <a:t>los </a:t>
            </a:r>
            <a:r>
              <a:rPr sz="1000" spc="-35" dirty="0">
                <a:latin typeface="Lucida Sans Unicode"/>
                <a:cs typeface="Lucida Sans Unicode"/>
              </a:rPr>
              <a:t>siguientes </a:t>
            </a:r>
            <a:r>
              <a:rPr sz="1000" spc="-65" dirty="0">
                <a:latin typeface="Lucida Sans Unicode"/>
                <a:cs typeface="Lucida Sans Unicode"/>
              </a:rPr>
              <a:t>instrumen- 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tos: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violín,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flauta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traversa,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batería,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violon</a:t>
            </a:r>
            <a:r>
              <a:rPr sz="1000" spc="-13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cello,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clarinete,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saxofón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contra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bajo.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Ade- 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más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incorpora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clases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interpretación</a:t>
            </a:r>
            <a:r>
              <a:rPr sz="1000" spc="20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vocal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base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repertorio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clásico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po- 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pular.</a:t>
            </a:r>
            <a:endParaRPr sz="1000">
              <a:latin typeface="Lucida Sans Unicode"/>
              <a:cs typeface="Lucida Sans Unicode"/>
            </a:endParaRPr>
          </a:p>
          <a:p>
            <a:pPr marL="12700" marR="5080" indent="457200">
              <a:lnSpc>
                <a:spcPct val="102200"/>
              </a:lnSpc>
              <a:spcBef>
                <a:spcPts val="5"/>
              </a:spcBef>
            </a:pPr>
            <a:r>
              <a:rPr sz="1000" spc="-5" dirty="0">
                <a:latin typeface="Lucida Sans Unicode"/>
                <a:cs typeface="Lucida Sans Unicode"/>
              </a:rPr>
              <a:t>La </a:t>
            </a:r>
            <a:r>
              <a:rPr sz="1000" spc="-10" dirty="0">
                <a:latin typeface="Lucida Sans Unicode"/>
                <a:cs typeface="Lucida Sans Unicode"/>
              </a:rPr>
              <a:t>Orquesta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Juvenil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Casa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60" dirty="0">
                <a:latin typeface="Lucida Sans Unicode"/>
                <a:cs typeface="Lucida Sans Unicode"/>
              </a:rPr>
              <a:t>Ilustre </a:t>
            </a:r>
            <a:r>
              <a:rPr sz="1000" spc="-5" dirty="0">
                <a:latin typeface="Lucida Sans Unicode"/>
                <a:cs typeface="Lucida Sans Unicode"/>
              </a:rPr>
              <a:t>Municip alidad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Quillota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es </a:t>
            </a:r>
            <a:r>
              <a:rPr sz="1000" spc="10" dirty="0">
                <a:latin typeface="Lucida Sans Unicode"/>
                <a:cs typeface="Lucida Sans Unicode"/>
              </a:rPr>
              <a:t>una</a:t>
            </a:r>
            <a:r>
              <a:rPr sz="1000" spc="15" dirty="0">
                <a:latin typeface="Lucida Sans Unicode"/>
                <a:cs typeface="Lucida Sans Unicode"/>
              </a:rPr>
              <a:t> agrupación </a:t>
            </a:r>
            <a:r>
              <a:rPr sz="1000" spc="40" dirty="0">
                <a:latin typeface="Lucida Sans Unicode"/>
                <a:cs typeface="Lucida Sans Unicode"/>
              </a:rPr>
              <a:t>creada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año </a:t>
            </a:r>
            <a:r>
              <a:rPr sz="1000" spc="-85" dirty="0">
                <a:latin typeface="Lucida Sans Unicode"/>
                <a:cs typeface="Lucida Sans Unicode"/>
              </a:rPr>
              <a:t>1999</a:t>
            </a:r>
            <a:r>
              <a:rPr sz="1000" spc="-8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25" dirty="0">
                <a:latin typeface="Lucida Sans Unicode"/>
                <a:cs typeface="Lucida Sans Unicode"/>
              </a:rPr>
              <a:t>pertenece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dirty="0">
                <a:latin typeface="Lucida Sans Unicode"/>
                <a:cs typeface="Lucida Sans Unicode"/>
              </a:rPr>
              <a:t>segund 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gene-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ración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noveles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músicos</a:t>
            </a:r>
            <a:r>
              <a:rPr sz="1000" spc="-15" dirty="0">
                <a:latin typeface="Lucida Sans Unicode"/>
                <a:cs typeface="Lucida Sans Unicode"/>
              </a:rPr>
              <a:t> forma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dos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bajo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alero</a:t>
            </a:r>
            <a:r>
              <a:rPr sz="1000" spc="35" dirty="0">
                <a:latin typeface="Lucida Sans Unicode"/>
                <a:cs typeface="Lucida Sans Unicode"/>
              </a:rPr>
              <a:t> de</a:t>
            </a:r>
            <a:r>
              <a:rPr sz="1000" spc="-15" dirty="0">
                <a:latin typeface="Lucida Sans Unicode"/>
                <a:cs typeface="Lucida Sans Unicode"/>
              </a:rPr>
              <a:t> la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Casa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15" dirty="0">
                <a:latin typeface="Lucida Sans Unicode"/>
                <a:cs typeface="Lucida Sans Unicode"/>
              </a:rPr>
              <a:t> la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Cultura. </a:t>
            </a:r>
            <a:r>
              <a:rPr sz="1000" spc="-60" dirty="0">
                <a:latin typeface="Lucida Sans Unicode"/>
                <a:cs typeface="Lucida Sans Unicode"/>
              </a:rPr>
              <a:t>Sus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inte- 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grantes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pertenecen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55" dirty="0">
                <a:latin typeface="Lucida Sans Unicode"/>
                <a:cs typeface="Lucida Sans Unicode"/>
              </a:rPr>
              <a:t>distintos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establecimientos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Comuna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alumnos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50" dirty="0">
                <a:latin typeface="Lucida Sans Unicode"/>
                <a:cs typeface="Lucida Sans Unicode"/>
              </a:rPr>
              <a:t>edu- 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cación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superior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han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optado,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tras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formación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les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dio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Orquesta, 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continuar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camino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como </a:t>
            </a:r>
            <a:r>
              <a:rPr sz="1000" spc="-25" dirty="0">
                <a:latin typeface="Lucida Sans Unicode"/>
                <a:cs typeface="Lucida Sans Unicode"/>
              </a:rPr>
              <a:t>músicos </a:t>
            </a:r>
            <a:r>
              <a:rPr sz="1000" spc="-15" dirty="0">
                <a:latin typeface="Lucida Sans Unicode"/>
                <a:cs typeface="Lucida Sans Unicode"/>
              </a:rPr>
              <a:t>profesionales. </a:t>
            </a:r>
            <a:r>
              <a:rPr sz="1000" spc="-50" dirty="0">
                <a:latin typeface="Lucida Sans Unicode"/>
                <a:cs typeface="Lucida Sans Unicode"/>
              </a:rPr>
              <a:t>Los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alumnos </a:t>
            </a:r>
            <a:r>
              <a:rPr sz="1000" spc="-30" dirty="0">
                <a:latin typeface="Lucida Sans Unicode"/>
                <a:cs typeface="Lucida Sans Unicode"/>
              </a:rPr>
              <a:t>son </a:t>
            </a:r>
            <a:r>
              <a:rPr sz="1000" spc="5" dirty="0">
                <a:latin typeface="Lucida Sans Unicode"/>
                <a:cs typeface="Lucida Sans Unicode"/>
              </a:rPr>
              <a:t>seleccionados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través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una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prueb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aptitud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musical</a:t>
            </a:r>
            <a:r>
              <a:rPr sz="1000" dirty="0">
                <a:latin typeface="Lucida Sans Unicode"/>
                <a:cs typeface="Lucida Sans Unicode"/>
              </a:rPr>
              <a:t> y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son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derivados</a:t>
            </a:r>
            <a:r>
              <a:rPr sz="1000" spc="25" dirty="0">
                <a:latin typeface="Lucida Sans Unicode"/>
                <a:cs typeface="Lucida Sans Unicode"/>
              </a:rPr>
              <a:t> para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ser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atendidos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por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los 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docentes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20" dirty="0">
                <a:latin typeface="Lucida Sans Unicode"/>
                <a:cs typeface="Lucida Sans Unicode"/>
              </a:rPr>
              <a:t>trabajan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proyecto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qu e </a:t>
            </a:r>
            <a:r>
              <a:rPr sz="1000" spc="-15" dirty="0">
                <a:latin typeface="Lucida Sans Unicode"/>
                <a:cs typeface="Lucida Sans Unicode"/>
              </a:rPr>
              <a:t>imparten </a:t>
            </a:r>
            <a:r>
              <a:rPr sz="1000" spc="-65" dirty="0">
                <a:latin typeface="Lucida Sans Unicode"/>
                <a:cs typeface="Lucida Sans Unicode"/>
              </a:rPr>
              <a:t>los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diversos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instrumentos.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El 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Repertorio </a:t>
            </a:r>
            <a:r>
              <a:rPr sz="1000" spc="20" dirty="0">
                <a:latin typeface="Lucida Sans Unicode"/>
                <a:cs typeface="Lucida Sans Unicode"/>
              </a:rPr>
              <a:t>que </a:t>
            </a:r>
            <a:r>
              <a:rPr sz="1000" spc="25" dirty="0">
                <a:latin typeface="Lucida Sans Unicode"/>
                <a:cs typeface="Lucida Sans Unicode"/>
              </a:rPr>
              <a:t>ejecuta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Orquesta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va </a:t>
            </a:r>
            <a:r>
              <a:rPr sz="1000" spc="-5" dirty="0">
                <a:latin typeface="Lucida Sans Unicode"/>
                <a:cs typeface="Lucida Sans Unicode"/>
              </a:rPr>
              <a:t>desde </a:t>
            </a:r>
            <a:r>
              <a:rPr sz="1000" spc="-15" dirty="0">
                <a:latin typeface="Lucida Sans Unicode"/>
                <a:cs typeface="Lucida Sans Unicode"/>
              </a:rPr>
              <a:t>la música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Folclórica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latinoamericana, 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popular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25" dirty="0">
                <a:latin typeface="Lucida Sans Unicode"/>
                <a:cs typeface="Lucida Sans Unicode"/>
              </a:rPr>
              <a:t>docta.</a:t>
            </a:r>
            <a:endParaRPr sz="1000">
              <a:latin typeface="Lucida Sans Unicode"/>
              <a:cs typeface="Lucida Sans Unicod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728216" y="518922"/>
            <a:ext cx="5320665" cy="9093200"/>
            <a:chOff x="1728216" y="518922"/>
            <a:chExt cx="5320665" cy="909320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216" y="518922"/>
              <a:ext cx="865416" cy="7155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7814" y="7781543"/>
              <a:ext cx="2440686" cy="18303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7266" y="6745986"/>
              <a:ext cx="2664104" cy="173888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07814" y="5400293"/>
              <a:ext cx="2439924" cy="174269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33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5" name="object 5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33</a:t>
            </a:fld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785620" y="1669035"/>
            <a:ext cx="5233035" cy="5866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EST</a:t>
            </a:r>
            <a:r>
              <a:rPr sz="1000" b="1" spc="-18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-165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G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20" dirty="0">
                <a:solidFill>
                  <a:srgbClr val="FF9A00"/>
                </a:solidFill>
                <a:latin typeface="Arial"/>
                <a:cs typeface="Arial"/>
              </a:rPr>
              <a:t>P</a:t>
            </a:r>
            <a:r>
              <a:rPr sz="1000" b="1" spc="-10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35" dirty="0">
                <a:solidFill>
                  <a:srgbClr val="FF9A00"/>
                </a:solidFill>
                <a:latin typeface="Arial"/>
                <a:cs typeface="Arial"/>
              </a:rPr>
              <a:t>D</a:t>
            </a:r>
            <a:r>
              <a:rPr sz="1000" b="1" spc="-60" dirty="0">
                <a:solidFill>
                  <a:srgbClr val="FF9A00"/>
                </a:solidFill>
                <a:latin typeface="Arial"/>
                <a:cs typeface="Arial"/>
              </a:rPr>
              <a:t>U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-170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 </a:t>
            </a:r>
            <a:r>
              <a:rPr sz="1000" b="1" spc="40" dirty="0">
                <a:solidFill>
                  <a:srgbClr val="FF9A00"/>
                </a:solidFill>
                <a:latin typeface="Arial"/>
                <a:cs typeface="Arial"/>
              </a:rPr>
              <a:t>Y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/</a:t>
            </a:r>
            <a:r>
              <a:rPr sz="1000" b="1" spc="-16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S</a:t>
            </a: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-13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V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65" dirty="0">
                <a:latin typeface="Arial"/>
                <a:cs typeface="Arial"/>
              </a:rPr>
              <a:t>LÍNEA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1: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FORMACIÓN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ARTÍSTICA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25" dirty="0">
                <a:latin typeface="Arial"/>
                <a:cs typeface="Arial"/>
              </a:rPr>
              <a:t>Talleres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Formación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Lenguajes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Artísticos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Especializados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2200"/>
              </a:lnSpc>
              <a:spcBef>
                <a:spcPts val="5"/>
              </a:spcBef>
            </a:pPr>
            <a:r>
              <a:rPr sz="1000" b="1" spc="-30" dirty="0">
                <a:latin typeface="Arial"/>
                <a:cs typeface="Arial"/>
              </a:rPr>
              <a:t>Taller</a:t>
            </a:r>
            <a:r>
              <a:rPr sz="1000" b="1" spc="9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1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Teatro</a:t>
            </a:r>
            <a:r>
              <a:rPr sz="1000" b="1" spc="114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Municipal</a:t>
            </a:r>
            <a:r>
              <a:rPr sz="1000" spc="5" dirty="0">
                <a:latin typeface="Lucida Sans Unicode"/>
                <a:cs typeface="Lucida Sans Unicode"/>
              </a:rPr>
              <a:t>: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Concebido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espacio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acercamiento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para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05" dirty="0">
                <a:latin typeface="Lucida Sans Unicode"/>
                <a:cs typeface="Lucida Sans Unicode"/>
              </a:rPr>
              <a:t>jó- </a:t>
            </a:r>
            <a:r>
              <a:rPr sz="1000" spc="-1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venes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5" dirty="0">
                <a:latin typeface="Lucida Sans Unicode"/>
                <a:cs typeface="Lucida Sans Unicode"/>
              </a:rPr>
              <a:t>adultos interesa dos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30" dirty="0">
                <a:latin typeface="Lucida Sans Unicode"/>
                <a:cs typeface="Lucida Sans Unicode"/>
              </a:rPr>
              <a:t>oficio </a:t>
            </a:r>
            <a:r>
              <a:rPr sz="1000" spc="-10" dirty="0">
                <a:latin typeface="Lucida Sans Unicode"/>
                <a:cs typeface="Lucida Sans Unicode"/>
              </a:rPr>
              <a:t>del </a:t>
            </a:r>
            <a:r>
              <a:rPr sz="1000" spc="-5" dirty="0">
                <a:latin typeface="Lucida Sans Unicode"/>
                <a:cs typeface="Lucida Sans Unicode"/>
              </a:rPr>
              <a:t>teatro.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forma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práctica </a:t>
            </a:r>
            <a:r>
              <a:rPr sz="1000" spc="15" dirty="0">
                <a:latin typeface="Lucida Sans Unicode"/>
                <a:cs typeface="Lucida Sans Unicode"/>
              </a:rPr>
              <a:t>pretende </a:t>
            </a:r>
            <a:r>
              <a:rPr sz="1000" spc="-85" dirty="0">
                <a:latin typeface="Lucida Sans Unicode"/>
                <a:cs typeface="Lucida Sans Unicode"/>
              </a:rPr>
              <a:t>des- </a:t>
            </a:r>
            <a:r>
              <a:rPr sz="1000" spc="-8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arrollar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10" dirty="0">
                <a:latin typeface="Lucida Sans Unicode"/>
                <a:cs typeface="Lucida Sans Unicode"/>
              </a:rPr>
              <a:t>trabajo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creativo y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formació </a:t>
            </a:r>
            <a:r>
              <a:rPr sz="1000" spc="-10" dirty="0">
                <a:latin typeface="Lucida Sans Unicode"/>
                <a:cs typeface="Lucida Sans Unicode"/>
              </a:rPr>
              <a:t>n </a:t>
            </a:r>
            <a:r>
              <a:rPr sz="1000" spc="20" dirty="0">
                <a:latin typeface="Lucida Sans Unicode"/>
                <a:cs typeface="Lucida Sans Unicode"/>
              </a:rPr>
              <a:t>técnica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básica; </a:t>
            </a:r>
            <a:r>
              <a:rPr sz="1000" spc="35" dirty="0">
                <a:latin typeface="Lucida Sans Unicode"/>
                <a:cs typeface="Lucida Sans Unicode"/>
              </a:rPr>
              <a:t>además 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5" dirty="0">
                <a:latin typeface="Lucida Sans Unicode"/>
                <a:cs typeface="Lucida Sans Unicode"/>
              </a:rPr>
              <a:t>oportuni- 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dad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25" dirty="0">
                <a:latin typeface="Lucida Sans Unicode"/>
                <a:cs typeface="Lucida Sans Unicode"/>
              </a:rPr>
              <a:t>conocer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15" dirty="0">
                <a:latin typeface="Lucida Sans Unicode"/>
                <a:cs typeface="Lucida Sans Unicode"/>
              </a:rPr>
              <a:t>fenómeno </a:t>
            </a:r>
            <a:r>
              <a:rPr sz="1000" dirty="0">
                <a:latin typeface="Lucida Sans Unicode"/>
                <a:cs typeface="Lucida Sans Unicode"/>
              </a:rPr>
              <a:t>teatral </a:t>
            </a:r>
            <a:r>
              <a:rPr sz="1000" spc="15" dirty="0">
                <a:latin typeface="Lucida Sans Unicode"/>
                <a:cs typeface="Lucida Sans Unicode"/>
              </a:rPr>
              <a:t>desde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20" dirty="0">
                <a:latin typeface="Lucida Sans Unicode"/>
                <a:cs typeface="Lucida Sans Unicode"/>
              </a:rPr>
              <a:t>gestión, </a:t>
            </a:r>
            <a:r>
              <a:rPr sz="1000" spc="5" dirty="0">
                <a:latin typeface="Lucida Sans Unicode"/>
                <a:cs typeface="Lucida Sans Unicode"/>
              </a:rPr>
              <a:t>producción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" dirty="0">
                <a:latin typeface="Lucida Sans Unicode"/>
                <a:cs typeface="Lucida Sans Unicode"/>
              </a:rPr>
              <a:t>reconocimien-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60" dirty="0">
                <a:latin typeface="Lucida Sans Unicode"/>
                <a:cs typeface="Lucida Sans Unicode"/>
              </a:rPr>
              <a:t>los </a:t>
            </a:r>
            <a:r>
              <a:rPr sz="1000" spc="-55" dirty="0">
                <a:latin typeface="Lucida Sans Unicode"/>
                <a:cs typeface="Lucida Sans Unicode"/>
              </a:rPr>
              <a:t>distintos </a:t>
            </a:r>
            <a:r>
              <a:rPr sz="1000" spc="-25" dirty="0">
                <a:latin typeface="Lucida Sans Unicode"/>
                <a:cs typeface="Lucida Sans Unicode"/>
              </a:rPr>
              <a:t>oficios </a:t>
            </a:r>
            <a:r>
              <a:rPr sz="1000" spc="-15" dirty="0">
                <a:latin typeface="Lucida Sans Unicode"/>
                <a:cs typeface="Lucida Sans Unicode"/>
              </a:rPr>
              <a:t>presentes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30" dirty="0">
                <a:latin typeface="Lucida Sans Unicode"/>
                <a:cs typeface="Lucida Sans Unicode"/>
              </a:rPr>
              <a:t>él. </a:t>
            </a:r>
            <a:r>
              <a:rPr sz="1000" spc="-45" dirty="0">
                <a:latin typeface="Lucida Sans Unicode"/>
                <a:cs typeface="Lucida Sans Unicode"/>
              </a:rPr>
              <a:t>Los </a:t>
            </a:r>
            <a:r>
              <a:rPr sz="1000" spc="-5" dirty="0">
                <a:latin typeface="Lucida Sans Unicode"/>
                <a:cs typeface="Lucida Sans Unicode"/>
              </a:rPr>
              <a:t>particip </a:t>
            </a:r>
            <a:r>
              <a:rPr sz="1000" spc="-15" dirty="0">
                <a:latin typeface="Lucida Sans Unicode"/>
                <a:cs typeface="Lucida Sans Unicode"/>
              </a:rPr>
              <a:t>antes </a:t>
            </a:r>
            <a:r>
              <a:rPr sz="1000" spc="5" dirty="0">
                <a:latin typeface="Lucida Sans Unicode"/>
                <a:cs typeface="Lucida Sans Unicode"/>
              </a:rPr>
              <a:t>del </a:t>
            </a:r>
            <a:r>
              <a:rPr sz="1000" spc="-55" dirty="0">
                <a:latin typeface="Lucida Sans Unicode"/>
                <a:cs typeface="Lucida Sans Unicode"/>
              </a:rPr>
              <a:t>Taller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Teatro </a:t>
            </a:r>
            <a:r>
              <a:rPr sz="1000" spc="-40" dirty="0">
                <a:latin typeface="Lucida Sans Unicode"/>
                <a:cs typeface="Lucida Sans Unicode"/>
              </a:rPr>
              <a:t>partici-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pan </a:t>
            </a:r>
            <a:r>
              <a:rPr sz="1000" dirty="0">
                <a:latin typeface="Lucida Sans Unicode"/>
                <a:cs typeface="Lucida Sans Unicode"/>
              </a:rPr>
              <a:t>tanto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10" dirty="0">
                <a:latin typeface="Lucida Sans Unicode"/>
                <a:cs typeface="Lucida Sans Unicode"/>
              </a:rPr>
              <a:t>procesos</a:t>
            </a:r>
            <a:r>
              <a:rPr sz="1000" spc="-5" dirty="0">
                <a:latin typeface="Lucida Sans Unicode"/>
                <a:cs typeface="Lucida Sans Unicode"/>
              </a:rPr>
              <a:t> creativos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obra 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2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dirty="0">
                <a:latin typeface="Lucida Sans Unicode"/>
                <a:cs typeface="Lucida Sans Unicode"/>
              </a:rPr>
              <a:t>también </a:t>
            </a:r>
            <a:r>
              <a:rPr sz="1000" spc="-10" dirty="0">
                <a:latin typeface="Lucida Sans Unicode"/>
                <a:cs typeface="Lucida Sans Unicode"/>
              </a:rPr>
              <a:t>del grupo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gestión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actividades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5" dirty="0">
                <a:latin typeface="Lucida Sans Unicode"/>
                <a:cs typeface="Lucida Sans Unicode"/>
              </a:rPr>
              <a:t>potencien </a:t>
            </a:r>
            <a:r>
              <a:rPr sz="1000" spc="-50" dirty="0">
                <a:latin typeface="Lucida Sans Unicode"/>
                <a:cs typeface="Lucida Sans Unicode"/>
              </a:rPr>
              <a:t>el </a:t>
            </a:r>
            <a:r>
              <a:rPr sz="1000" spc="-5" dirty="0">
                <a:latin typeface="Lucida Sans Unicode"/>
                <a:cs typeface="Lucida Sans Unicode"/>
              </a:rPr>
              <a:t>teatro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8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comuna. </a:t>
            </a:r>
            <a:r>
              <a:rPr sz="1000" spc="-25" dirty="0">
                <a:latin typeface="Lucida Sans Unicode"/>
                <a:cs typeface="Lucida Sans Unicode"/>
              </a:rPr>
              <a:t>Entre</a:t>
            </a:r>
            <a:r>
              <a:rPr sz="1000" spc="265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lineamientos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traba- 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jo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está: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1)Acercar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alumnos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participan</a:t>
            </a:r>
            <a:r>
              <a:rPr sz="1000" spc="-15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tes,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trabajo</a:t>
            </a:r>
            <a:r>
              <a:rPr sz="1000" spc="2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actoral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desde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las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áreas </a:t>
            </a:r>
            <a:r>
              <a:rPr sz="1000" dirty="0">
                <a:latin typeface="Lucida Sans Unicode"/>
                <a:cs typeface="Lucida Sans Unicode"/>
              </a:rPr>
              <a:t> básicas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Actuación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–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Movimiento</a:t>
            </a:r>
            <a:r>
              <a:rPr sz="1000" dirty="0">
                <a:latin typeface="Lucida Sans Unicode"/>
                <a:cs typeface="Lucida Sans Unicode"/>
              </a:rPr>
              <a:t> –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Voz;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2)Realizar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montajes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originales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resca- 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ten </a:t>
            </a:r>
            <a:r>
              <a:rPr sz="1000" spc="-50" dirty="0">
                <a:latin typeface="Lucida Sans Unicode"/>
                <a:cs typeface="Lucida Sans Unicode"/>
              </a:rPr>
              <a:t>el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sentido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identidad </a:t>
            </a:r>
            <a:r>
              <a:rPr sz="1000" dirty="0">
                <a:latin typeface="Lucida Sans Unicode"/>
                <a:cs typeface="Lucida Sans Unicode"/>
              </a:rPr>
              <a:t>local; </a:t>
            </a:r>
            <a:r>
              <a:rPr sz="1000" spc="-30" dirty="0">
                <a:latin typeface="Lucida Sans Unicode"/>
                <a:cs typeface="Lucida Sans Unicode"/>
              </a:rPr>
              <a:t>3) </a:t>
            </a:r>
            <a:r>
              <a:rPr sz="1000" spc="-15" dirty="0">
                <a:latin typeface="Lucida Sans Unicode"/>
                <a:cs typeface="Lucida Sans Unicode"/>
              </a:rPr>
              <a:t>Gestionar la</a:t>
            </a:r>
            <a:r>
              <a:rPr sz="1000" spc="28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actividad </a:t>
            </a:r>
            <a:r>
              <a:rPr sz="1000" spc="-10" dirty="0">
                <a:latin typeface="Lucida Sans Unicode"/>
                <a:cs typeface="Lucida Sans Unicode"/>
              </a:rPr>
              <a:t>teatral general; </a:t>
            </a:r>
            <a:r>
              <a:rPr sz="1000" spc="-35" dirty="0">
                <a:latin typeface="Lucida Sans Unicode"/>
                <a:cs typeface="Lucida Sans Unicode"/>
              </a:rPr>
              <a:t>incluyen- 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do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apoyo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45" dirty="0">
                <a:latin typeface="Lucida Sans Unicode"/>
                <a:cs typeface="Lucida Sans Unicode"/>
              </a:rPr>
              <a:t>otras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compañías</a:t>
            </a:r>
            <a:r>
              <a:rPr sz="1000" spc="29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25" dirty="0">
                <a:latin typeface="Lucida Sans Unicode"/>
                <a:cs typeface="Lucida Sans Unicode"/>
              </a:rPr>
              <a:t>zona,</a:t>
            </a:r>
            <a:r>
              <a:rPr sz="1000" spc="26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colaborar</a:t>
            </a:r>
            <a:r>
              <a:rPr sz="1000" spc="28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con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9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presentación</a:t>
            </a:r>
            <a:r>
              <a:rPr sz="1000" spc="28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95" dirty="0">
                <a:latin typeface="Lucida Sans Unicode"/>
                <a:cs typeface="Lucida Sans Unicode"/>
              </a:rPr>
              <a:t>gru- </a:t>
            </a:r>
            <a:r>
              <a:rPr sz="1000" spc="-9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pos </a:t>
            </a:r>
            <a:r>
              <a:rPr sz="1000" spc="-10" dirty="0">
                <a:latin typeface="Lucida Sans Unicode"/>
                <a:cs typeface="Lucida Sans Unicode"/>
              </a:rPr>
              <a:t>foráneos </a:t>
            </a:r>
            <a:r>
              <a:rPr sz="1000" dirty="0">
                <a:latin typeface="Lucida Sans Unicode"/>
                <a:cs typeface="Lucida Sans Unicode"/>
              </a:rPr>
              <a:t>y fomentar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acercamiento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establecimientos </a:t>
            </a:r>
            <a:r>
              <a:rPr sz="1000" spc="10" dirty="0">
                <a:latin typeface="Lucida Sans Unicode"/>
                <a:cs typeface="Lucida Sans Unicode"/>
              </a:rPr>
              <a:t>educacionales </a:t>
            </a:r>
            <a:r>
              <a:rPr sz="1000" spc="-50" dirty="0">
                <a:latin typeface="Lucida Sans Unicode"/>
                <a:cs typeface="Lucida Sans Unicode"/>
              </a:rPr>
              <a:t>al 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teatro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4)Acercar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alumnos</a:t>
            </a:r>
            <a:r>
              <a:rPr sz="1000" spc="-5" dirty="0">
                <a:latin typeface="Lucida Sans Unicode"/>
                <a:cs typeface="Lucida Sans Unicode"/>
              </a:rPr>
              <a:t> participante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experiencia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gestión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teatro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forma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independiente,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desde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oficio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técnico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hasta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producción.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 marR="5080">
              <a:lnSpc>
                <a:spcPct val="102200"/>
              </a:lnSpc>
              <a:spcBef>
                <a:spcPts val="5"/>
              </a:spcBef>
            </a:pPr>
            <a:r>
              <a:rPr sz="1000" b="1" spc="-30" dirty="0">
                <a:latin typeface="Arial"/>
                <a:cs typeface="Arial"/>
              </a:rPr>
              <a:t>Taller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10" dirty="0">
                <a:latin typeface="Arial"/>
                <a:cs typeface="Arial"/>
              </a:rPr>
              <a:t>Fotografía</a:t>
            </a:r>
            <a:r>
              <a:rPr sz="1000" b="1" spc="-5" dirty="0">
                <a:latin typeface="Arial"/>
                <a:cs typeface="Arial"/>
              </a:rPr>
              <a:t> Digital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20" dirty="0">
                <a:latin typeface="Arial"/>
                <a:cs typeface="Arial"/>
              </a:rPr>
              <a:t>Diaporama </a:t>
            </a:r>
            <a:r>
              <a:rPr sz="1000" spc="-40" dirty="0">
                <a:latin typeface="Lucida Sans Unicode"/>
                <a:cs typeface="Lucida Sans Unicode"/>
              </a:rPr>
              <a:t>: </a:t>
            </a:r>
            <a:r>
              <a:rPr sz="1000" spc="-50" dirty="0">
                <a:latin typeface="Lucida Sans Unicode"/>
                <a:cs typeface="Lucida Sans Unicode"/>
              </a:rPr>
              <a:t>Taller </a:t>
            </a:r>
            <a:r>
              <a:rPr sz="1000" spc="-5" dirty="0">
                <a:latin typeface="Lucida Sans Unicode"/>
                <a:cs typeface="Lucida Sans Unicode"/>
              </a:rPr>
              <a:t>teórico-práctico </a:t>
            </a:r>
            <a:r>
              <a:rPr sz="1000" spc="15" dirty="0">
                <a:latin typeface="Lucida Sans Unicode"/>
                <a:cs typeface="Lucida Sans Unicode"/>
              </a:rPr>
              <a:t>cuyo </a:t>
            </a:r>
            <a:r>
              <a:rPr sz="1000" spc="-10" dirty="0">
                <a:latin typeface="Lucida Sans Unicode"/>
                <a:cs typeface="Lucida Sans Unicode"/>
              </a:rPr>
              <a:t>objetivo </a:t>
            </a:r>
            <a:r>
              <a:rPr sz="1000" spc="-40" dirty="0">
                <a:latin typeface="Lucida Sans Unicode"/>
                <a:cs typeface="Lucida Sans Unicode"/>
              </a:rPr>
              <a:t>es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ca-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pacitar, </a:t>
            </a:r>
            <a:r>
              <a:rPr sz="1000" spc="-20" dirty="0">
                <a:latin typeface="Lucida Sans Unicode"/>
                <a:cs typeface="Lucida Sans Unicode"/>
              </a:rPr>
              <a:t>formar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5" dirty="0">
                <a:latin typeface="Lucida Sans Unicode"/>
                <a:cs typeface="Lucida Sans Unicode"/>
              </a:rPr>
              <a:t>generar </a:t>
            </a:r>
            <a:r>
              <a:rPr sz="1000" spc="20" dirty="0">
                <a:latin typeface="Lucida Sans Unicode"/>
                <a:cs typeface="Lucida Sans Unicode"/>
              </a:rPr>
              <a:t>audiencia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60" dirty="0">
                <a:latin typeface="Lucida Sans Unicode"/>
                <a:cs typeface="Lucida Sans Unicode"/>
              </a:rPr>
              <a:t>dist </a:t>
            </a:r>
            <a:r>
              <a:rPr sz="1000" spc="-50" dirty="0">
                <a:latin typeface="Lucida Sans Unicode"/>
                <a:cs typeface="Lucida Sans Unicode"/>
              </a:rPr>
              <a:t>intos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grupos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10" dirty="0">
                <a:latin typeface="Lucida Sans Unicode"/>
                <a:cs typeface="Lucida Sans Unicode"/>
              </a:rPr>
              <a:t>Quinta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Región,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fin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entreg </a:t>
            </a:r>
            <a:r>
              <a:rPr sz="1000" spc="-25" dirty="0">
                <a:latin typeface="Lucida Sans Unicode"/>
                <a:cs typeface="Lucida Sans Unicode"/>
              </a:rPr>
              <a:t>ar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compartir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conocimientos </a:t>
            </a:r>
            <a:r>
              <a:rPr sz="1000" spc="10" dirty="0">
                <a:latin typeface="Lucida Sans Unicode"/>
                <a:cs typeface="Lucida Sans Unicode"/>
              </a:rPr>
              <a:t>tanto </a:t>
            </a:r>
            <a:r>
              <a:rPr sz="1000" spc="-10" dirty="0">
                <a:latin typeface="Lucida Sans Unicode"/>
                <a:cs typeface="Lucida Sans Unicode"/>
              </a:rPr>
              <a:t>prácticos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-20" dirty="0">
                <a:latin typeface="Lucida Sans Unicode"/>
                <a:cs typeface="Lucida Sans Unicode"/>
              </a:rPr>
              <a:t>teóricos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 </a:t>
            </a:r>
            <a:r>
              <a:rPr sz="1000" spc="-70" dirty="0">
                <a:latin typeface="Lucida Sans Unicode"/>
                <a:cs typeface="Lucida Sans Unicode"/>
              </a:rPr>
              <a:t>len-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guaje </a:t>
            </a:r>
            <a:r>
              <a:rPr sz="1000" spc="-5" dirty="0">
                <a:latin typeface="Lucida Sans Unicode"/>
                <a:cs typeface="Lucida Sans Unicode"/>
              </a:rPr>
              <a:t>fotográfico, </a:t>
            </a:r>
            <a:r>
              <a:rPr sz="1000" spc="15" dirty="0">
                <a:latin typeface="Lucida Sans Unicode"/>
                <a:cs typeface="Lucida Sans Unicode"/>
              </a:rPr>
              <a:t>bajo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esquema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aprendizaje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basado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experiencia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descubrir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plasmar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través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del</a:t>
            </a:r>
            <a:r>
              <a:rPr sz="1000" spc="28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arte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fotográfico</a:t>
            </a:r>
            <a:r>
              <a:rPr sz="1000" dirty="0">
                <a:latin typeface="Lucida Sans Unicode"/>
                <a:cs typeface="Lucida Sans Unicode"/>
              </a:rPr>
              <a:t> 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229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lenguaje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audiovisual- 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(diaporamas)-temas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identidad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patrimon</a:t>
            </a:r>
            <a:r>
              <a:rPr sz="1000" spc="-7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local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desde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punto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vista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ca- 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da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particip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ante.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Los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contenidos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incluyen: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Elementos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Fotografía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Digital;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Técni- 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cas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Fotografía;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Temas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Fotográficos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Dia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porama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Digital: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Principios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narra- 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ción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audiovisual,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montaje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edición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24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sonido.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Curso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duración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4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meses.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b="1" spc="-20" dirty="0">
                <a:latin typeface="Arial"/>
                <a:cs typeface="Arial"/>
              </a:rPr>
              <a:t>Seminarios,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Conferencias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Clínic</a:t>
            </a:r>
            <a:r>
              <a:rPr sz="1000" b="1" spc="-180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34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21386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4018"/>
            <a:ext cx="5771515" cy="9631045"/>
            <a:chOff x="1543811" y="144018"/>
            <a:chExt cx="5771515" cy="9631045"/>
          </a:xfrm>
        </p:grpSpPr>
        <p:sp>
          <p:nvSpPr>
            <p:cNvPr id="6" name="object 6"/>
            <p:cNvSpPr/>
            <p:nvPr/>
          </p:nvSpPr>
          <p:spPr>
            <a:xfrm>
              <a:off x="1543812" y="421385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4018"/>
              <a:ext cx="5771515" cy="277495"/>
            </a:xfrm>
            <a:custGeom>
              <a:avLst/>
              <a:gdLst/>
              <a:ahLst/>
              <a:cxnLst/>
              <a:rect l="l" t="t" r="r" b="b"/>
              <a:pathLst>
                <a:path w="5771515" h="277495">
                  <a:moveTo>
                    <a:pt x="5771388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771388" y="277368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34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20" y="1669035"/>
            <a:ext cx="5237480" cy="5709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EST</a:t>
            </a:r>
            <a:r>
              <a:rPr sz="1000" b="1" spc="-18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-165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G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20" dirty="0">
                <a:solidFill>
                  <a:srgbClr val="FF9A00"/>
                </a:solidFill>
                <a:latin typeface="Arial"/>
                <a:cs typeface="Arial"/>
              </a:rPr>
              <a:t>P</a:t>
            </a:r>
            <a:r>
              <a:rPr sz="1000" b="1" spc="-10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35" dirty="0">
                <a:solidFill>
                  <a:srgbClr val="FF9A00"/>
                </a:solidFill>
                <a:latin typeface="Arial"/>
                <a:cs typeface="Arial"/>
              </a:rPr>
              <a:t>D</a:t>
            </a:r>
            <a:r>
              <a:rPr sz="1000" b="1" spc="-60" dirty="0">
                <a:solidFill>
                  <a:srgbClr val="FF9A00"/>
                </a:solidFill>
                <a:latin typeface="Arial"/>
                <a:cs typeface="Arial"/>
              </a:rPr>
              <a:t>U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-170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 </a:t>
            </a:r>
            <a:r>
              <a:rPr sz="1000" b="1" spc="40" dirty="0">
                <a:solidFill>
                  <a:srgbClr val="FF9A00"/>
                </a:solidFill>
                <a:latin typeface="Arial"/>
                <a:cs typeface="Arial"/>
              </a:rPr>
              <a:t>Y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/</a:t>
            </a:r>
            <a:r>
              <a:rPr sz="1000" b="1" spc="-16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S</a:t>
            </a: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-13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V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65" dirty="0">
                <a:latin typeface="Arial"/>
                <a:cs typeface="Arial"/>
              </a:rPr>
              <a:t>LÍNEA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2: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FORMACIÓN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spc="-55" dirty="0">
                <a:latin typeface="Arial"/>
                <a:cs typeface="Arial"/>
              </a:rPr>
              <a:t>COMPLEMENTARIA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100" dirty="0">
                <a:latin typeface="Arial"/>
                <a:cs typeface="Arial"/>
              </a:rPr>
              <a:t>TRANSVERSAL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2200"/>
              </a:lnSpc>
            </a:pPr>
            <a:r>
              <a:rPr sz="1000" b="1" spc="-35" dirty="0">
                <a:latin typeface="Arial"/>
                <a:cs typeface="Arial"/>
              </a:rPr>
              <a:t>Punto</a:t>
            </a:r>
            <a:r>
              <a:rPr sz="1000" b="1" spc="16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6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lectura</a:t>
            </a:r>
            <a:r>
              <a:rPr sz="1000" b="1" spc="19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3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letras</a:t>
            </a:r>
            <a:r>
              <a:rPr sz="1000" b="1" spc="12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itinerantes</a:t>
            </a:r>
            <a:r>
              <a:rPr sz="1000" spc="-10" dirty="0">
                <a:latin typeface="Lucida Sans Unicode"/>
                <a:cs typeface="Lucida Sans Unicode"/>
              </a:rPr>
              <a:t>: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Tiene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entre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objetivos,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desarrollar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iniciativas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fomento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promoción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lectura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medi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ante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implementación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sistema 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Punto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préstamo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libros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gratuito,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días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específicos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horario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vespertino 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0" dirty="0">
                <a:latin typeface="Lucida Sans Unicode"/>
                <a:cs typeface="Lucida Sans Unicode"/>
              </a:rPr>
              <a:t>acompañado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actividades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li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terarias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lectura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textos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poesía,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textos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cuentos, </a:t>
            </a:r>
            <a:r>
              <a:rPr sz="1000" spc="-20" dirty="0">
                <a:latin typeface="Lucida Sans Unicode"/>
                <a:cs typeface="Lucida Sans Unicode"/>
              </a:rPr>
              <a:t>muestra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documentales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espacios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públicos.</a:t>
            </a:r>
            <a:r>
              <a:rPr sz="1000" spc="27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La</a:t>
            </a:r>
            <a:r>
              <a:rPr sz="1000" spc="30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actual</a:t>
            </a:r>
            <a:r>
              <a:rPr sz="1000" spc="30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colección 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300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ejemplares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contempla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narrativa,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poes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ía,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sicología,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artes,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ficción,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cómics,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25" dirty="0">
                <a:latin typeface="Lucida Sans Unicode"/>
                <a:cs typeface="Lucida Sans Unicode"/>
              </a:rPr>
              <a:t>his- </a:t>
            </a:r>
            <a:r>
              <a:rPr sz="1000" spc="-1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toria,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ensayos,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investig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ación,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política,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entre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otros.</a:t>
            </a:r>
            <a:endParaRPr sz="1000">
              <a:latin typeface="Lucida Sans Unicode"/>
              <a:cs typeface="Lucida Sans Unicode"/>
            </a:endParaRPr>
          </a:p>
          <a:p>
            <a:pPr marL="12700" marR="5715">
              <a:lnSpc>
                <a:spcPct val="102099"/>
              </a:lnSpc>
              <a:spcBef>
                <a:spcPts val="1230"/>
              </a:spcBef>
            </a:pPr>
            <a:r>
              <a:rPr sz="1000" b="1" spc="-30" dirty="0">
                <a:latin typeface="Arial"/>
                <a:cs typeface="Arial"/>
              </a:rPr>
              <a:t>Taller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10" dirty="0">
                <a:latin typeface="Arial"/>
                <a:cs typeface="Arial"/>
              </a:rPr>
              <a:t>Inventores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10" dirty="0">
                <a:latin typeface="Arial"/>
                <a:cs typeface="Arial"/>
              </a:rPr>
              <a:t>Juguetes </a:t>
            </a:r>
            <a:r>
              <a:rPr sz="1000" b="1" spc="-35" dirty="0">
                <a:latin typeface="Arial"/>
                <a:cs typeface="Arial"/>
              </a:rPr>
              <a:t>Locos</a:t>
            </a:r>
            <a:r>
              <a:rPr sz="1000" spc="-35" dirty="0">
                <a:latin typeface="Lucida Sans Unicode"/>
                <a:cs typeface="Lucida Sans Unicode"/>
              </a:rPr>
              <a:t>: </a:t>
            </a:r>
            <a:r>
              <a:rPr sz="1000" spc="-65" dirty="0">
                <a:latin typeface="Lucida Sans Unicode"/>
                <a:cs typeface="Lucida Sans Unicode"/>
              </a:rPr>
              <a:t>Es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una </a:t>
            </a:r>
            <a:r>
              <a:rPr sz="1000" spc="-10" dirty="0">
                <a:latin typeface="Lucida Sans Unicode"/>
                <a:cs typeface="Lucida Sans Unicode"/>
              </a:rPr>
              <a:t>iniciativa </a:t>
            </a:r>
            <a:r>
              <a:rPr sz="1000" spc="-35" dirty="0">
                <a:latin typeface="Lucida Sans Unicode"/>
                <a:cs typeface="Lucida Sans Unicode"/>
              </a:rPr>
              <a:t>artística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35" dirty="0">
                <a:latin typeface="Lucida Sans Unicode"/>
                <a:cs typeface="Lucida Sans Unicode"/>
              </a:rPr>
              <a:t>pedagógica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invita </a:t>
            </a:r>
            <a:r>
              <a:rPr sz="1000" dirty="0">
                <a:latin typeface="Lucida Sans Unicode"/>
                <a:cs typeface="Lucida Sans Unicode"/>
              </a:rPr>
              <a:t>e </a:t>
            </a:r>
            <a:r>
              <a:rPr sz="1000" spc="-15" dirty="0">
                <a:latin typeface="Lucida Sans Unicode"/>
                <a:cs typeface="Lucida Sans Unicode"/>
              </a:rPr>
              <a:t>inc </a:t>
            </a:r>
            <a:r>
              <a:rPr sz="1000" spc="-5" dirty="0">
                <a:latin typeface="Lucida Sans Unicode"/>
                <a:cs typeface="Lucida Sans Unicode"/>
              </a:rPr>
              <a:t>entiva</a:t>
            </a:r>
            <a:r>
              <a:rPr sz="1000" dirty="0">
                <a:latin typeface="Lucida Sans Unicode"/>
                <a:cs typeface="Lucida Sans Unicode"/>
              </a:rPr>
              <a:t> a </a:t>
            </a:r>
            <a:r>
              <a:rPr sz="1000" spc="-65" dirty="0">
                <a:latin typeface="Lucida Sans Unicode"/>
                <a:cs typeface="Lucida Sans Unicode"/>
              </a:rPr>
              <a:t>los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particip </a:t>
            </a:r>
            <a:r>
              <a:rPr sz="1000" spc="-20" dirty="0">
                <a:latin typeface="Lucida Sans Unicode"/>
                <a:cs typeface="Lucida Sans Unicode"/>
              </a:rPr>
              <a:t>antes,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35" dirty="0">
                <a:latin typeface="Lucida Sans Unicode"/>
                <a:cs typeface="Lucida Sans Unicode"/>
              </a:rPr>
              <a:t>90%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son niños,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construir,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crear </a:t>
            </a:r>
            <a:r>
              <a:rPr sz="1000" dirty="0">
                <a:latin typeface="Lucida Sans Unicode"/>
                <a:cs typeface="Lucida Sans Unicode"/>
              </a:rPr>
              <a:t>e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inventar </a:t>
            </a:r>
            <a:r>
              <a:rPr sz="1000" spc="-5" dirty="0">
                <a:latin typeface="Lucida Sans Unicode"/>
                <a:cs typeface="Lucida Sans Unicode"/>
              </a:rPr>
              <a:t>nuevos </a:t>
            </a:r>
            <a:r>
              <a:rPr sz="1000" spc="-20" dirty="0">
                <a:latin typeface="Lucida Sans Unicode"/>
                <a:cs typeface="Lucida Sans Unicode"/>
              </a:rPr>
              <a:t>juguetes, </a:t>
            </a:r>
            <a:r>
              <a:rPr sz="1000" spc="-55" dirty="0">
                <a:latin typeface="Lucida Sans Unicode"/>
                <a:cs typeface="Lucida Sans Unicode"/>
              </a:rPr>
              <a:t>seres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fantásticos,</a:t>
            </a:r>
            <a:r>
              <a:rPr sz="1000" spc="-5" dirty="0">
                <a:latin typeface="Lucida Sans Unicode"/>
                <a:cs typeface="Lucida Sans Unicode"/>
              </a:rPr>
              <a:t> animales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extraños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héroes,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20" dirty="0">
                <a:latin typeface="Lucida Sans Unicode"/>
                <a:cs typeface="Lucida Sans Unicode"/>
              </a:rPr>
              <a:t>base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restos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pedazos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juguetes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destruidos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desechados.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Dentro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objetivos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 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cuenta: </a:t>
            </a:r>
            <a:r>
              <a:rPr sz="1000" spc="-25" dirty="0">
                <a:latin typeface="Lucida Sans Unicode"/>
                <a:cs typeface="Lucida Sans Unicode"/>
              </a:rPr>
              <a:t>Desarrollar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creatividad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 </a:t>
            </a:r>
            <a:r>
              <a:rPr sz="1000" spc="-10" dirty="0">
                <a:latin typeface="Lucida Sans Unicode"/>
                <a:cs typeface="Lucida Sans Unicode"/>
              </a:rPr>
              <a:t>ima </a:t>
            </a:r>
            <a:r>
              <a:rPr sz="1000" spc="10" dirty="0">
                <a:latin typeface="Lucida Sans Unicode"/>
                <a:cs typeface="Lucida Sans Unicode"/>
              </a:rPr>
              <a:t>ginac </a:t>
            </a:r>
            <a:r>
              <a:rPr sz="1000" spc="-30" dirty="0">
                <a:latin typeface="Lucida Sans Unicode"/>
                <a:cs typeface="Lucida Sans Unicode"/>
              </a:rPr>
              <a:t>ión; </a:t>
            </a:r>
            <a:r>
              <a:rPr sz="1000" spc="-20" dirty="0">
                <a:latin typeface="Lucida Sans Unicode"/>
                <a:cs typeface="Lucida Sans Unicode"/>
              </a:rPr>
              <a:t>Estimulación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inventiva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neu-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ro–manual; </a:t>
            </a:r>
            <a:r>
              <a:rPr sz="1000" spc="-10" dirty="0">
                <a:latin typeface="Lucida Sans Unicode"/>
                <a:cs typeface="Lucida Sans Unicode"/>
              </a:rPr>
              <a:t>Fortale </a:t>
            </a:r>
            <a:r>
              <a:rPr sz="1000" spc="-15" dirty="0">
                <a:latin typeface="Lucida Sans Unicode"/>
                <a:cs typeface="Lucida Sans Unicode"/>
              </a:rPr>
              <a:t>cimiento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relaciones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entre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pares, </a:t>
            </a:r>
            <a:r>
              <a:rPr sz="1000" dirty="0">
                <a:latin typeface="Lucida Sans Unicode"/>
                <a:cs typeface="Lucida Sans Unicode"/>
              </a:rPr>
              <a:t>confianza, </a:t>
            </a:r>
            <a:r>
              <a:rPr sz="1000" spc="-25" dirty="0">
                <a:latin typeface="Lucida Sans Unicode"/>
                <a:cs typeface="Lucida Sans Unicode"/>
              </a:rPr>
              <a:t>desarrollo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60" dirty="0">
                <a:latin typeface="Lucida Sans Unicode"/>
                <a:cs typeface="Lucida Sans Unicode"/>
              </a:rPr>
              <a:t>per-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sonalidad; </a:t>
            </a:r>
            <a:r>
              <a:rPr sz="1000" spc="-25" dirty="0">
                <a:latin typeface="Lucida Sans Unicode"/>
                <a:cs typeface="Lucida Sans Unicode"/>
              </a:rPr>
              <a:t>Estimulación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autoestima; </a:t>
            </a:r>
            <a:r>
              <a:rPr sz="1000" spc="-30" dirty="0">
                <a:latin typeface="Lucida Sans Unicode"/>
                <a:cs typeface="Lucida Sans Unicode"/>
              </a:rPr>
              <a:t>Desarrollo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10" dirty="0">
                <a:latin typeface="Lucida Sans Unicode"/>
                <a:cs typeface="Lucida Sans Unicode"/>
              </a:rPr>
              <a:t>Motricidad </a:t>
            </a:r>
            <a:r>
              <a:rPr sz="1000" spc="-25" dirty="0">
                <a:latin typeface="Lucida Sans Unicode"/>
                <a:cs typeface="Lucida Sans Unicode"/>
              </a:rPr>
              <a:t>fina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aten- 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ción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Recreación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creativa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concreta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 marL="12700" marR="25400">
              <a:lnSpc>
                <a:spcPct val="102099"/>
              </a:lnSpc>
              <a:spcBef>
                <a:spcPts val="1225"/>
              </a:spcBef>
            </a:pPr>
            <a:r>
              <a:rPr sz="1000" b="1" spc="-30" dirty="0">
                <a:latin typeface="Arial"/>
                <a:cs typeface="Arial"/>
              </a:rPr>
              <a:t>Taller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15" dirty="0">
                <a:latin typeface="Arial"/>
                <a:cs typeface="Arial"/>
              </a:rPr>
              <a:t>Danza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Cultura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del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Medio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Oriente:</a:t>
            </a:r>
            <a:r>
              <a:rPr sz="1000" b="1" spc="265" dirty="0">
                <a:latin typeface="Arial"/>
                <a:cs typeface="Arial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Surge</a:t>
            </a:r>
            <a:r>
              <a:rPr sz="1000" spc="27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como </a:t>
            </a:r>
            <a:r>
              <a:rPr sz="1000" dirty="0">
                <a:latin typeface="Lucida Sans Unicode"/>
                <a:cs typeface="Lucida Sans Unicode"/>
              </a:rPr>
              <a:t>necesid </a:t>
            </a:r>
            <a:r>
              <a:rPr sz="1000" spc="45" dirty="0">
                <a:latin typeface="Lucida Sans Unicode"/>
                <a:cs typeface="Lucida Sans Unicode"/>
              </a:rPr>
              <a:t>ad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entregar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una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visión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integral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quienes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practica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las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danzas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árabes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incorporando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con-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texto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histórico,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religioso,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literario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0" dirty="0">
                <a:latin typeface="Lucida Sans Unicode"/>
                <a:cs typeface="Lucida Sans Unicode"/>
              </a:rPr>
              <a:t>folclórico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Cercano </a:t>
            </a:r>
            <a:r>
              <a:rPr sz="1000" spc="-20" dirty="0">
                <a:latin typeface="Lucida Sans Unicode"/>
                <a:cs typeface="Lucida Sans Unicode"/>
              </a:rPr>
              <a:t>Oriente, significando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los 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movimientos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actitudes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gestuales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que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incorp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oran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estas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las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técnicas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danza.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Los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cursos</a:t>
            </a:r>
            <a:r>
              <a:rPr sz="1000" spc="-5" dirty="0">
                <a:latin typeface="Lucida Sans Unicode"/>
                <a:cs typeface="Lucida Sans Unicode"/>
              </a:rPr>
              <a:t> están</a:t>
            </a:r>
            <a:r>
              <a:rPr sz="1000" spc="-15" dirty="0">
                <a:latin typeface="Lucida Sans Unicode"/>
                <a:cs typeface="Lucida Sans Unicode"/>
              </a:rPr>
              <a:t> destina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dos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todo </a:t>
            </a:r>
            <a:r>
              <a:rPr sz="1000" spc="-10" dirty="0">
                <a:latin typeface="Lucida Sans Unicode"/>
                <a:cs typeface="Lucida Sans Unicode"/>
              </a:rPr>
              <a:t>público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no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requieren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conocimientos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previos.</a:t>
            </a:r>
            <a:endParaRPr sz="1000">
              <a:latin typeface="Lucida Sans Unicode"/>
              <a:cs typeface="Lucida Sans Unicode"/>
            </a:endParaRPr>
          </a:p>
          <a:p>
            <a:pPr marL="12700" marR="26670">
              <a:lnSpc>
                <a:spcPct val="102099"/>
              </a:lnSpc>
              <a:spcBef>
                <a:spcPts val="1230"/>
              </a:spcBef>
            </a:pPr>
            <a:r>
              <a:rPr sz="1000" b="1" spc="-30" dirty="0">
                <a:latin typeface="Arial"/>
                <a:cs typeface="Arial"/>
              </a:rPr>
              <a:t>Taller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15" dirty="0">
                <a:latin typeface="Arial"/>
                <a:cs typeface="Arial"/>
              </a:rPr>
              <a:t>Yoga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5" dirty="0">
                <a:latin typeface="Arial"/>
                <a:cs typeface="Arial"/>
              </a:rPr>
              <a:t>Meditación: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Conceptualiza do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10" dirty="0">
                <a:latin typeface="Lucida Sans Unicode"/>
                <a:cs typeface="Lucida Sans Unicode"/>
              </a:rPr>
              <a:t>espacio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relajación, </a:t>
            </a:r>
            <a:r>
              <a:rPr sz="1000" spc="-45" dirty="0">
                <a:latin typeface="Lucida Sans Unicode"/>
                <a:cs typeface="Lucida Sans Unicode"/>
              </a:rPr>
              <a:t>con-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centración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proyección,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este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taller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introduce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beneficio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implica</a:t>
            </a:r>
            <a:r>
              <a:rPr sz="1000" spc="229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conoci- 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miento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5" dirty="0">
                <a:latin typeface="Lucida Sans Unicode"/>
                <a:cs typeface="Lucida Sans Unicode"/>
              </a:rPr>
              <a:t>práctica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5" dirty="0">
                <a:latin typeface="Lucida Sans Unicode"/>
                <a:cs typeface="Lucida Sans Unicode"/>
              </a:rPr>
              <a:t>las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Asanas, </a:t>
            </a:r>
            <a:r>
              <a:rPr sz="1000" dirty="0">
                <a:latin typeface="Lucida Sans Unicode"/>
                <a:cs typeface="Lucida Sans Unicode"/>
              </a:rPr>
              <a:t>con </a:t>
            </a:r>
            <a:r>
              <a:rPr sz="1000" spc="-20" dirty="0">
                <a:latin typeface="Lucida Sans Unicode"/>
                <a:cs typeface="Lucida Sans Unicode"/>
              </a:rPr>
              <a:t>énfasi 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en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alineación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columna </a:t>
            </a:r>
            <a:r>
              <a:rPr sz="1000" spc="-55" dirty="0">
                <a:latin typeface="Lucida Sans Unicode"/>
                <a:cs typeface="Lucida Sans Unicode"/>
              </a:rPr>
              <a:t>verte- 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bral,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desbloqueo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contracturas,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flexibilidad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en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articulaciones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energía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consis- 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tencia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las</a:t>
            </a:r>
            <a:r>
              <a:rPr sz="1000" spc="-15" dirty="0">
                <a:latin typeface="Lucida Sans Unicode"/>
                <a:cs typeface="Lucida Sans Unicode"/>
              </a:rPr>
              <a:t> diferentes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capas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musculares.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9299" y="7823759"/>
            <a:ext cx="130302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Arial"/>
                <a:cs typeface="Arial"/>
              </a:rPr>
              <a:t>Charlas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Seminarios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35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1743" y="6176010"/>
              <a:ext cx="3606203" cy="348615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35</a:t>
            </a:fld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785620" y="1669035"/>
            <a:ext cx="5238115" cy="4308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EST</a:t>
            </a:r>
            <a:r>
              <a:rPr sz="1000" b="1" spc="-18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-165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G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20" dirty="0">
                <a:solidFill>
                  <a:srgbClr val="FF9A00"/>
                </a:solidFill>
                <a:latin typeface="Arial"/>
                <a:cs typeface="Arial"/>
              </a:rPr>
              <a:t>P</a:t>
            </a:r>
            <a:r>
              <a:rPr sz="1000" b="1" spc="-10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35" dirty="0">
                <a:solidFill>
                  <a:srgbClr val="FF9A00"/>
                </a:solidFill>
                <a:latin typeface="Arial"/>
                <a:cs typeface="Arial"/>
              </a:rPr>
              <a:t>D</a:t>
            </a:r>
            <a:r>
              <a:rPr sz="1000" b="1" spc="-60" dirty="0">
                <a:solidFill>
                  <a:srgbClr val="FF9A00"/>
                </a:solidFill>
                <a:latin typeface="Arial"/>
                <a:cs typeface="Arial"/>
              </a:rPr>
              <a:t>U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-170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 </a:t>
            </a:r>
            <a:r>
              <a:rPr sz="1000" b="1" spc="40" dirty="0">
                <a:solidFill>
                  <a:srgbClr val="FF9A00"/>
                </a:solidFill>
                <a:latin typeface="Arial"/>
                <a:cs typeface="Arial"/>
              </a:rPr>
              <a:t>Y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/</a:t>
            </a:r>
            <a:r>
              <a:rPr sz="1000" b="1" spc="-16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S</a:t>
            </a: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-13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V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65" dirty="0">
                <a:latin typeface="Arial"/>
                <a:cs typeface="Arial"/>
              </a:rPr>
              <a:t>LÍNEA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3: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PATRIMONIO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150" dirty="0">
                <a:latin typeface="Arial"/>
                <a:cs typeface="Arial"/>
              </a:rPr>
              <a:t>E</a:t>
            </a:r>
            <a:r>
              <a:rPr sz="1000" b="1" spc="-114" dirty="0">
                <a:latin typeface="Arial"/>
                <a:cs typeface="Arial"/>
              </a:rPr>
              <a:t> </a:t>
            </a:r>
            <a:r>
              <a:rPr sz="1000" b="1" spc="-50" dirty="0">
                <a:latin typeface="Arial"/>
                <a:cs typeface="Arial"/>
              </a:rPr>
              <a:t>IDENTIDAD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0" dirty="0">
                <a:latin typeface="Arial"/>
                <a:cs typeface="Arial"/>
              </a:rPr>
              <a:t>LOCAL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rial"/>
              <a:cs typeface="Arial"/>
            </a:endParaRPr>
          </a:p>
          <a:p>
            <a:pPr marL="12700" marR="11430">
              <a:lnSpc>
                <a:spcPct val="102099"/>
              </a:lnSpc>
            </a:pPr>
            <a:r>
              <a:rPr sz="1000" b="1" spc="-30" dirty="0">
                <a:latin typeface="Arial"/>
                <a:cs typeface="Arial"/>
              </a:rPr>
              <a:t>Taller</a:t>
            </a:r>
            <a:r>
              <a:rPr sz="1000" b="1" spc="21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229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Investiga</a:t>
            </a:r>
            <a:r>
              <a:rPr sz="1000" b="1" spc="-1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ción</a:t>
            </a:r>
            <a:r>
              <a:rPr sz="1000" b="1" spc="18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Históric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26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20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Literaria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26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Quillota</a:t>
            </a:r>
            <a:r>
              <a:rPr sz="1000" spc="-10" dirty="0">
                <a:latin typeface="Lucida Sans Unicode"/>
                <a:cs typeface="Lucida Sans Unicode"/>
              </a:rPr>
              <a:t>.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Dirigido</a:t>
            </a:r>
            <a:r>
              <a:rPr sz="1000" spc="20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por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investiga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dores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locales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acento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tanto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investigación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documental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oral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objetivo 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40" dirty="0">
                <a:latin typeface="Lucida Sans Unicode"/>
                <a:cs typeface="Lucida Sans Unicode"/>
              </a:rPr>
              <a:t>difundir </a:t>
            </a:r>
            <a:r>
              <a:rPr sz="1000" spc="5" dirty="0">
                <a:latin typeface="Lucida Sans Unicode"/>
                <a:cs typeface="Lucida Sans Unicode"/>
              </a:rPr>
              <a:t>hechos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personajes </a:t>
            </a:r>
            <a:r>
              <a:rPr sz="1000" spc="-55" dirty="0">
                <a:latin typeface="Lucida Sans Unicode"/>
                <a:cs typeface="Lucida Sans Unicode"/>
              </a:rPr>
              <a:t>lig </a:t>
            </a:r>
            <a:r>
              <a:rPr sz="1000" spc="5" dirty="0">
                <a:latin typeface="Lucida Sans Unicode"/>
                <a:cs typeface="Lucida Sans Unicode"/>
              </a:rPr>
              <a:t>ados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historia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0" dirty="0">
                <a:latin typeface="Lucida Sans Unicode"/>
                <a:cs typeface="Lucida Sans Unicode"/>
              </a:rPr>
              <a:t>literatura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como </a:t>
            </a:r>
            <a:r>
              <a:rPr sz="1000" dirty="0">
                <a:latin typeface="Lucida Sans Unicode"/>
                <a:cs typeface="Lucida Sans Unicode"/>
              </a:rPr>
              <a:t>aporte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recopilación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15" dirty="0">
                <a:latin typeface="Lucida Sans Unicode"/>
                <a:cs typeface="Lucida Sans Unicode"/>
              </a:rPr>
              <a:t>antecedentes que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permitan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escribir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" dirty="0">
                <a:latin typeface="Lucida Sans Unicode"/>
                <a:cs typeface="Lucida Sans Unicode"/>
              </a:rPr>
              <a:t>rescatar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historia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31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identi- 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dad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comunal.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 marR="16510">
              <a:lnSpc>
                <a:spcPct val="102200"/>
              </a:lnSpc>
            </a:pPr>
            <a:r>
              <a:rPr sz="1000" b="1" spc="-25" dirty="0">
                <a:latin typeface="Arial"/>
                <a:cs typeface="Arial"/>
              </a:rPr>
              <a:t>Talleres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5" dirty="0">
                <a:latin typeface="Arial"/>
                <a:cs typeface="Arial"/>
              </a:rPr>
              <a:t>Investiga ción, </a:t>
            </a:r>
            <a:r>
              <a:rPr sz="1000" b="1" spc="5" dirty="0">
                <a:latin typeface="Arial"/>
                <a:cs typeface="Arial"/>
              </a:rPr>
              <a:t>Recopilación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-5" dirty="0">
                <a:latin typeface="Arial"/>
                <a:cs typeface="Arial"/>
              </a:rPr>
              <a:t>Proyección </a:t>
            </a:r>
            <a:r>
              <a:rPr sz="1000" b="1" spc="-30" dirty="0">
                <a:latin typeface="Arial"/>
                <a:cs typeface="Arial"/>
              </a:rPr>
              <a:t>Folklóric </a:t>
            </a:r>
            <a:r>
              <a:rPr sz="1000" b="1" dirty="0">
                <a:latin typeface="Arial"/>
                <a:cs typeface="Arial"/>
              </a:rPr>
              <a:t>a </a:t>
            </a:r>
            <a:r>
              <a:rPr sz="1000" spc="-40" dirty="0">
                <a:latin typeface="Lucida Sans Unicode"/>
                <a:cs typeface="Lucida Sans Unicode"/>
              </a:rPr>
              <a:t>. </a:t>
            </a:r>
            <a:r>
              <a:rPr sz="1000" spc="-90" dirty="0">
                <a:latin typeface="Lucida Sans Unicode"/>
                <a:cs typeface="Lucida Sans Unicode"/>
              </a:rPr>
              <a:t>Tra </a:t>
            </a:r>
            <a:r>
              <a:rPr sz="1000" spc="15" dirty="0">
                <a:latin typeface="Lucida Sans Unicode"/>
                <a:cs typeface="Lucida Sans Unicode"/>
              </a:rPr>
              <a:t>bajo </a:t>
            </a:r>
            <a:r>
              <a:rPr sz="1000" spc="-25" dirty="0">
                <a:latin typeface="Lucida Sans Unicode"/>
                <a:cs typeface="Lucida Sans Unicode"/>
              </a:rPr>
              <a:t>sistemático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realiza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spc="-20" dirty="0">
                <a:latin typeface="Lucida Sans Unicode"/>
                <a:cs typeface="Lucida Sans Unicode"/>
              </a:rPr>
              <a:t>por </a:t>
            </a:r>
            <a:r>
              <a:rPr sz="1000" spc="20" dirty="0">
                <a:latin typeface="Lucida Sans Unicode"/>
                <a:cs typeface="Lucida Sans Unicode"/>
              </a:rPr>
              <a:t>destaca </a:t>
            </a:r>
            <a:r>
              <a:rPr sz="1000" spc="-5" dirty="0">
                <a:latin typeface="Lucida Sans Unicode"/>
                <a:cs typeface="Lucida Sans Unicode"/>
              </a:rPr>
              <a:t>das </a:t>
            </a:r>
            <a:r>
              <a:rPr sz="1000" dirty="0">
                <a:latin typeface="Lucida Sans Unicode"/>
                <a:cs typeface="Lucida Sans Unicode"/>
              </a:rPr>
              <a:t>agrup </a:t>
            </a:r>
            <a:r>
              <a:rPr sz="1000" spc="-5" dirty="0">
                <a:latin typeface="Lucida Sans Unicode"/>
                <a:cs typeface="Lucida Sans Unicode"/>
              </a:rPr>
              <a:t>aciones, conj </a:t>
            </a:r>
            <a:r>
              <a:rPr sz="1000" spc="-35" dirty="0">
                <a:latin typeface="Lucida Sans Unicode"/>
                <a:cs typeface="Lucida Sans Unicode"/>
              </a:rPr>
              <a:t>untos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5" dirty="0">
                <a:latin typeface="Lucida Sans Unicode"/>
                <a:cs typeface="Lucida Sans Unicode"/>
              </a:rPr>
              <a:t>ballets</a:t>
            </a:r>
            <a:r>
              <a:rPr sz="1000" spc="-30" dirty="0">
                <a:latin typeface="Lucida Sans Unicode"/>
                <a:cs typeface="Lucida Sans Unicode"/>
              </a:rPr>
              <a:t> folclóricos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5" dirty="0">
                <a:latin typeface="Lucida Sans Unicode"/>
                <a:cs typeface="Lucida Sans Unicode"/>
              </a:rPr>
              <a:t>dilatada 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trayectoria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trabajan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conjunto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municipio</a:t>
            </a:r>
            <a:r>
              <a:rPr sz="1000" spc="2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entre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las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que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204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cuentan: 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Valle del </a:t>
            </a:r>
            <a:r>
              <a:rPr sz="1000" spc="35" dirty="0">
                <a:latin typeface="Lucida Sans Unicode"/>
                <a:cs typeface="Lucida Sans Unicode"/>
              </a:rPr>
              <a:t>Aconcagua </a:t>
            </a:r>
            <a:r>
              <a:rPr sz="1000" spc="-5" dirty="0">
                <a:latin typeface="Lucida Sans Unicode"/>
                <a:cs typeface="Lucida Sans Unicode"/>
              </a:rPr>
              <a:t>(rescate </a:t>
            </a:r>
            <a:r>
              <a:rPr sz="1000" spc="-15" dirty="0">
                <a:latin typeface="Lucida Sans Unicode"/>
                <a:cs typeface="Lucida Sans Unicode"/>
              </a:rPr>
              <a:t>raíces </a:t>
            </a:r>
            <a:r>
              <a:rPr sz="1000" dirty="0">
                <a:latin typeface="Lucida Sans Unicode"/>
                <a:cs typeface="Lucida Sans Unicode"/>
              </a:rPr>
              <a:t>aborígen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es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" dirty="0">
                <a:latin typeface="Lucida Sans Unicode"/>
                <a:cs typeface="Lucida Sans Unicode"/>
              </a:rPr>
              <a:t>africanas); </a:t>
            </a:r>
            <a:r>
              <a:rPr sz="1000" spc="-35" dirty="0">
                <a:latin typeface="Lucida Sans Unicode"/>
                <a:cs typeface="Lucida Sans Unicode"/>
              </a:rPr>
              <a:t>Al </a:t>
            </a:r>
            <a:r>
              <a:rPr sz="1000" spc="-10" dirty="0">
                <a:latin typeface="Lucida Sans Unicode"/>
                <a:cs typeface="Lucida Sans Unicode"/>
              </a:rPr>
              <a:t>Son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las </a:t>
            </a:r>
            <a:r>
              <a:rPr sz="1000" spc="-20" dirty="0">
                <a:latin typeface="Lucida Sans Unicode"/>
                <a:cs typeface="Lucida Sans Unicode"/>
              </a:rPr>
              <a:t>Espuelas,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Conjunto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Infantil</a:t>
            </a:r>
            <a:r>
              <a:rPr sz="1000" spc="20" dirty="0">
                <a:latin typeface="Lucida Sans Unicode"/>
                <a:cs typeface="Lucida Sans Unicode"/>
              </a:rPr>
              <a:t> de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Danzas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Folclóricas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(Coindafo),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“</a:t>
            </a:r>
            <a:r>
              <a:rPr sz="1000" spc="-23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Por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Siempre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Valle”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(folclor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cam- 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pesino,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danzas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vigentes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históricas,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tradic</a:t>
            </a:r>
            <a:r>
              <a:rPr sz="1000" spc="-9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iones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0" dirty="0">
                <a:latin typeface="Lucida Sans Unicode"/>
                <a:cs typeface="Lucida Sans Unicode"/>
              </a:rPr>
              <a:t>relatos</a:t>
            </a:r>
            <a:r>
              <a:rPr sz="1000" spc="-15" dirty="0">
                <a:latin typeface="Lucida Sans Unicode"/>
                <a:cs typeface="Lucida Sans Unicode"/>
              </a:rPr>
              <a:t> locales),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Grupo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Cuecas 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Bravas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“Los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Callejeros”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“Paltones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Cueca”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(folclor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urb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ano).</a:t>
            </a:r>
            <a:endParaRPr sz="1000">
              <a:latin typeface="Lucida Sans Unicode"/>
              <a:cs typeface="Lucida Sans Unicode"/>
            </a:endParaRPr>
          </a:p>
          <a:p>
            <a:pPr marL="15240" marR="5080" indent="-3175">
              <a:lnSpc>
                <a:spcPct val="102000"/>
              </a:lnSpc>
              <a:spcBef>
                <a:spcPts val="1230"/>
              </a:spcBef>
            </a:pPr>
            <a:r>
              <a:rPr sz="1000" b="1" spc="-5" dirty="0">
                <a:latin typeface="Arial"/>
                <a:cs typeface="Arial"/>
              </a:rPr>
              <a:t>Elabora </a:t>
            </a:r>
            <a:r>
              <a:rPr sz="1000" b="1" dirty="0">
                <a:latin typeface="Arial"/>
                <a:cs typeface="Arial"/>
              </a:rPr>
              <a:t>ción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dirty="0">
                <a:latin typeface="Arial"/>
                <a:cs typeface="Arial"/>
              </a:rPr>
              <a:t>archivo on-line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15" dirty="0">
                <a:latin typeface="Arial"/>
                <a:cs typeface="Arial"/>
              </a:rPr>
              <a:t>memoria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gráfic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25" dirty="0">
                <a:latin typeface="Arial"/>
                <a:cs typeface="Arial"/>
              </a:rPr>
              <a:t>documental </a:t>
            </a:r>
            <a:r>
              <a:rPr sz="1000" b="1" spc="-35" dirty="0">
                <a:latin typeface="Arial"/>
                <a:cs typeface="Arial"/>
              </a:rPr>
              <a:t>históric </a:t>
            </a:r>
            <a:r>
              <a:rPr sz="1000" b="1" dirty="0">
                <a:latin typeface="Arial"/>
                <a:cs typeface="Arial"/>
              </a:rPr>
              <a:t>a </a:t>
            </a:r>
            <a:r>
              <a:rPr sz="1000" b="1" spc="-10" dirty="0">
                <a:latin typeface="Arial"/>
                <a:cs typeface="Arial"/>
              </a:rPr>
              <a:t>literaria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95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comuna,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85" dirty="0">
                <a:latin typeface="Arial"/>
                <a:cs typeface="Arial"/>
              </a:rPr>
              <a:t>sus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personajes,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barrios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territorios.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5875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Charlas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encuentros </a:t>
            </a:r>
            <a:r>
              <a:rPr sz="1000" b="1" spc="-20" dirty="0">
                <a:latin typeface="Arial"/>
                <a:cs typeface="Arial"/>
              </a:rPr>
              <a:t>sobre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identidad</a:t>
            </a:r>
            <a:r>
              <a:rPr sz="1000" b="1" spc="20" dirty="0">
                <a:latin typeface="Arial"/>
                <a:cs typeface="Arial"/>
              </a:rPr>
              <a:t> local.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0608" y="949542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36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36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1" y="418337"/>
              <a:ext cx="5771515" cy="9302750"/>
            </a:xfrm>
            <a:custGeom>
              <a:avLst/>
              <a:gdLst/>
              <a:ahLst/>
              <a:cxnLst/>
              <a:rect l="l" t="t" r="r" b="b"/>
              <a:pathLst>
                <a:path w="5771515" h="9302750">
                  <a:moveTo>
                    <a:pt x="0" y="9302495"/>
                  </a:moveTo>
                  <a:lnTo>
                    <a:pt x="5771388" y="9302495"/>
                  </a:lnTo>
                  <a:lnTo>
                    <a:pt x="5771388" y="0"/>
                  </a:lnTo>
                  <a:lnTo>
                    <a:pt x="0" y="0"/>
                  </a:lnTo>
                  <a:lnTo>
                    <a:pt x="0" y="9302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5620" y="1669035"/>
            <a:ext cx="5234940" cy="2907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EST</a:t>
            </a:r>
            <a:r>
              <a:rPr sz="1000" b="1" spc="-18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-165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G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20" dirty="0">
                <a:solidFill>
                  <a:srgbClr val="FF9A00"/>
                </a:solidFill>
                <a:latin typeface="Arial"/>
                <a:cs typeface="Arial"/>
              </a:rPr>
              <a:t>P</a:t>
            </a:r>
            <a:r>
              <a:rPr sz="1000" b="1" spc="-10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35" dirty="0">
                <a:solidFill>
                  <a:srgbClr val="FF9A00"/>
                </a:solidFill>
                <a:latin typeface="Arial"/>
                <a:cs typeface="Arial"/>
              </a:rPr>
              <a:t>D</a:t>
            </a:r>
            <a:r>
              <a:rPr sz="1000" b="1" spc="-60" dirty="0">
                <a:solidFill>
                  <a:srgbClr val="FF9A00"/>
                </a:solidFill>
                <a:latin typeface="Arial"/>
                <a:cs typeface="Arial"/>
              </a:rPr>
              <a:t>U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-170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 </a:t>
            </a:r>
            <a:r>
              <a:rPr sz="1000" b="1" spc="40" dirty="0">
                <a:solidFill>
                  <a:srgbClr val="FF9A00"/>
                </a:solidFill>
                <a:latin typeface="Arial"/>
                <a:cs typeface="Arial"/>
              </a:rPr>
              <a:t>Y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/</a:t>
            </a:r>
            <a:r>
              <a:rPr sz="1000" b="1" spc="-16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S</a:t>
            </a: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-13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V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65" dirty="0">
                <a:latin typeface="Arial"/>
                <a:cs typeface="Arial"/>
              </a:rPr>
              <a:t>LÍNEA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4: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CREACIÓN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0" dirty="0">
                <a:latin typeface="Arial"/>
                <a:cs typeface="Arial"/>
              </a:rPr>
              <a:t>Y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PRODUCCIÓN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rial"/>
              <a:cs typeface="Arial"/>
            </a:endParaRPr>
          </a:p>
          <a:p>
            <a:pPr marL="15875" marR="5080">
              <a:lnSpc>
                <a:spcPct val="102200"/>
              </a:lnSpc>
            </a:pPr>
            <a:r>
              <a:rPr sz="1000" b="1" spc="30" dirty="0">
                <a:latin typeface="Arial"/>
                <a:cs typeface="Arial"/>
              </a:rPr>
              <a:t>Grabación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-15" dirty="0">
                <a:latin typeface="Arial"/>
                <a:cs typeface="Arial"/>
              </a:rPr>
              <a:t>Edición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15" dirty="0">
                <a:latin typeface="Arial"/>
                <a:cs typeface="Arial"/>
              </a:rPr>
              <a:t>material </a:t>
            </a:r>
            <a:r>
              <a:rPr sz="1000" b="1" spc="-25" dirty="0">
                <a:latin typeface="Arial"/>
                <a:cs typeface="Arial"/>
              </a:rPr>
              <a:t>music </a:t>
            </a:r>
            <a:r>
              <a:rPr sz="1000" b="1" spc="-15" dirty="0">
                <a:latin typeface="Arial"/>
                <a:cs typeface="Arial"/>
              </a:rPr>
              <a:t>al: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Poner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disposición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60" dirty="0">
                <a:latin typeface="Lucida Sans Unicode"/>
                <a:cs typeface="Lucida Sans Unicode"/>
              </a:rPr>
              <a:t>los </a:t>
            </a:r>
            <a:r>
              <a:rPr sz="1000" spc="-25" dirty="0">
                <a:latin typeface="Lucida Sans Unicode"/>
                <a:cs typeface="Lucida Sans Unicode"/>
              </a:rPr>
              <a:t>músicos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0" dirty="0">
                <a:latin typeface="Lucida Sans Unicode"/>
                <a:cs typeface="Lucida Sans Unicode"/>
              </a:rPr>
              <a:t>ban-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das </a:t>
            </a:r>
            <a:r>
              <a:rPr sz="1000" spc="-25" dirty="0">
                <a:latin typeface="Lucida Sans Unicode"/>
                <a:cs typeface="Lucida Sans Unicode"/>
              </a:rPr>
              <a:t>musicales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emergentes tanto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30" dirty="0">
                <a:latin typeface="Lucida Sans Unicode"/>
                <a:cs typeface="Lucida Sans Unicode"/>
              </a:rPr>
              <a:t>nivel </a:t>
            </a:r>
            <a:r>
              <a:rPr sz="1000" spc="5" dirty="0">
                <a:latin typeface="Lucida Sans Unicode"/>
                <a:cs typeface="Lucida Sans Unicode"/>
              </a:rPr>
              <a:t>local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-10" dirty="0">
                <a:latin typeface="Lucida Sans Unicode"/>
                <a:cs typeface="Lucida Sans Unicode"/>
              </a:rPr>
              <a:t>provincial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equipamiento </a:t>
            </a:r>
            <a:r>
              <a:rPr sz="1000" spc="-75" dirty="0">
                <a:latin typeface="Lucida Sans Unicode"/>
                <a:cs typeface="Lucida Sans Unicode"/>
              </a:rPr>
              <a:t>ne- </a:t>
            </a:r>
            <a:r>
              <a:rPr sz="1000" spc="-7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cesario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grabar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demos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5" dirty="0">
                <a:latin typeface="Lucida Sans Unicode"/>
                <a:cs typeface="Lucida Sans Unicode"/>
              </a:rPr>
              <a:t>discos</a:t>
            </a:r>
            <a:r>
              <a:rPr sz="1000" spc="30" dirty="0">
                <a:latin typeface="Lucida Sans Unicode"/>
                <a:cs typeface="Lucida Sans Unicode"/>
              </a:rPr>
              <a:t> con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creaciones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10" dirty="0">
                <a:latin typeface="Lucida Sans Unicode"/>
                <a:cs typeface="Lucida Sans Unicode"/>
              </a:rPr>
              <a:t>precio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módico.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 marR="16510">
              <a:lnSpc>
                <a:spcPct val="102099"/>
              </a:lnSpc>
            </a:pPr>
            <a:r>
              <a:rPr sz="1000" b="1" spc="-15" dirty="0">
                <a:latin typeface="Arial"/>
                <a:cs typeface="Arial"/>
              </a:rPr>
              <a:t>Préstamo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arriendo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20" dirty="0">
                <a:latin typeface="Arial"/>
                <a:cs typeface="Arial"/>
              </a:rPr>
              <a:t>dependencias: </a:t>
            </a:r>
            <a:r>
              <a:rPr sz="1000" spc="-5" dirty="0">
                <a:latin typeface="Lucida Sans Unicode"/>
                <a:cs typeface="Lucida Sans Unicode"/>
              </a:rPr>
              <a:t>Proporcionar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40" dirty="0">
                <a:latin typeface="Lucida Sans Unicode"/>
                <a:cs typeface="Lucida Sans Unicode"/>
              </a:rPr>
              <a:t>uso </a:t>
            </a:r>
            <a:r>
              <a:rPr sz="1000" spc="5" dirty="0">
                <a:latin typeface="Lucida Sans Unicode"/>
                <a:cs typeface="Lucida Sans Unicode"/>
              </a:rPr>
              <a:t>racional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5" dirty="0">
                <a:latin typeface="Lucida Sans Unicode"/>
                <a:cs typeface="Lucida Sans Unicode"/>
              </a:rPr>
              <a:t>diversifica </a:t>
            </a:r>
            <a:r>
              <a:rPr sz="1000" spc="25" dirty="0">
                <a:latin typeface="Lucida Sans Unicode"/>
                <a:cs typeface="Lucida Sans Unicode"/>
              </a:rPr>
              <a:t>do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espacios </a:t>
            </a:r>
            <a:r>
              <a:rPr sz="1000" spc="-20" dirty="0">
                <a:latin typeface="Lucida Sans Unicode"/>
                <a:cs typeface="Lucida Sans Unicode"/>
              </a:rPr>
              <a:t>del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Centro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Cultural </a:t>
            </a:r>
            <a:r>
              <a:rPr sz="1000" spc="5" dirty="0">
                <a:latin typeface="Lucida Sans Unicode"/>
                <a:cs typeface="Lucida Sans Unicode"/>
              </a:rPr>
              <a:t>manteniendo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equilibrio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entre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los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criterios</a:t>
            </a:r>
            <a:r>
              <a:rPr sz="1000" spc="2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renta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bilid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ad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humana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económica,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lo</a:t>
            </a:r>
            <a:r>
              <a:rPr sz="1000" spc="3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cual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creará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programa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arriendo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0" dirty="0">
                <a:latin typeface="Lucida Sans Unicode"/>
                <a:cs typeface="Lucida Sans Unicode"/>
              </a:rPr>
              <a:t>uso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50" dirty="0">
                <a:latin typeface="Lucida Sans Unicode"/>
                <a:cs typeface="Lucida Sans Unicode"/>
              </a:rPr>
              <a:t>las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dependencias </a:t>
            </a:r>
            <a:r>
              <a:rPr sz="1000" spc="5" dirty="0">
                <a:latin typeface="Lucida Sans Unicode"/>
                <a:cs typeface="Lucida Sans Unicode"/>
              </a:rPr>
              <a:t>del </a:t>
            </a:r>
            <a:r>
              <a:rPr sz="1000" dirty="0">
                <a:latin typeface="Lucida Sans Unicode"/>
                <a:cs typeface="Lucida Sans Unicode"/>
              </a:rPr>
              <a:t>centro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activid </a:t>
            </a:r>
            <a:r>
              <a:rPr sz="1000" spc="20" dirty="0">
                <a:latin typeface="Lucida Sans Unicode"/>
                <a:cs typeface="Lucida Sans Unicode"/>
              </a:rPr>
              <a:t>ades </a:t>
            </a:r>
            <a:r>
              <a:rPr sz="1000" dirty="0">
                <a:latin typeface="Lucida Sans Unicode"/>
                <a:cs typeface="Lucida Sans Unicode"/>
              </a:rPr>
              <a:t>e </a:t>
            </a:r>
            <a:r>
              <a:rPr sz="1000" spc="-20" dirty="0">
                <a:latin typeface="Lucida Sans Unicode"/>
                <a:cs typeface="Lucida Sans Unicode"/>
              </a:rPr>
              <a:t>iniciativas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65" dirty="0">
                <a:latin typeface="Lucida Sans Unicode"/>
                <a:cs typeface="Lucida Sans Unicode"/>
              </a:rPr>
              <a:t>los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actores, 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gestores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10" dirty="0">
                <a:latin typeface="Lucida Sans Unicode"/>
                <a:cs typeface="Lucida Sans Unicode"/>
              </a:rPr>
              <a:t> organizaciones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culturales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lo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requieran.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5620" y="5176545"/>
            <a:ext cx="5237480" cy="157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latin typeface="Arial"/>
                <a:cs typeface="Arial"/>
              </a:rPr>
              <a:t>LÍNEA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5: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60" dirty="0">
                <a:latin typeface="Arial"/>
                <a:cs typeface="Arial"/>
              </a:rPr>
              <a:t>EXTENSIÓN,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EXHIBICIÓN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0" dirty="0">
                <a:latin typeface="Arial"/>
                <a:cs typeface="Arial"/>
              </a:rPr>
              <a:t>Y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5" dirty="0">
                <a:latin typeface="Arial"/>
                <a:cs typeface="Arial"/>
              </a:rPr>
              <a:t>DISTRIBUCIÓN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Arial"/>
              <a:cs typeface="Arial"/>
            </a:endParaRPr>
          </a:p>
          <a:p>
            <a:pPr marL="15240" marR="5080" indent="-3175">
              <a:lnSpc>
                <a:spcPct val="102499"/>
              </a:lnSpc>
            </a:pPr>
            <a:r>
              <a:rPr sz="1000" b="1" spc="-20" dirty="0">
                <a:latin typeface="Arial"/>
                <a:cs typeface="Arial"/>
              </a:rPr>
              <a:t>Exhibición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muestras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relacionadas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con </a:t>
            </a:r>
            <a:r>
              <a:rPr sz="1000" b="1" spc="-20" dirty="0">
                <a:latin typeface="Arial"/>
                <a:cs typeface="Arial"/>
              </a:rPr>
              <a:t>las</a:t>
            </a:r>
            <a:r>
              <a:rPr sz="1000" b="1" spc="23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artes</a:t>
            </a:r>
            <a:r>
              <a:rPr sz="1000" b="1" spc="24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visuales</a:t>
            </a:r>
            <a:r>
              <a:rPr sz="1000" b="1" spc="23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 </a:t>
            </a:r>
            <a:r>
              <a:rPr sz="1000" b="1" spc="-20" dirty="0">
                <a:latin typeface="Arial"/>
                <a:cs typeface="Arial"/>
              </a:rPr>
              <a:t>Salas</a:t>
            </a:r>
            <a:r>
              <a:rPr sz="1000" b="1" spc="24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15" dirty="0">
                <a:latin typeface="Arial"/>
                <a:cs typeface="Arial"/>
              </a:rPr>
              <a:t>Exhibición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del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edifico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principal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Plaza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Cultura.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Arial"/>
              <a:cs typeface="Arial"/>
            </a:endParaRPr>
          </a:p>
          <a:p>
            <a:pPr marL="12700" marR="19050">
              <a:lnSpc>
                <a:spcPct val="102499"/>
              </a:lnSpc>
            </a:pPr>
            <a:r>
              <a:rPr sz="1000" b="1" spc="-20" dirty="0">
                <a:latin typeface="Arial"/>
                <a:cs typeface="Arial"/>
              </a:rPr>
              <a:t>Exhibición</a:t>
            </a:r>
            <a:r>
              <a:rPr sz="1000" b="1" spc="19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204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muestras</a:t>
            </a:r>
            <a:r>
              <a:rPr sz="1000" b="1" spc="17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relacionadas</a:t>
            </a:r>
            <a:r>
              <a:rPr sz="1000" b="1" spc="22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con</a:t>
            </a:r>
            <a:r>
              <a:rPr sz="1000" b="1" spc="2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el</a:t>
            </a:r>
            <a:r>
              <a:rPr sz="1000" b="1" spc="20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patrimonio</a:t>
            </a:r>
            <a:r>
              <a:rPr sz="1000" b="1" spc="2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7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rescate</a:t>
            </a:r>
            <a:r>
              <a:rPr sz="1000" b="1" spc="2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identitario</a:t>
            </a:r>
            <a:r>
              <a:rPr sz="1000" b="1" spc="23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</a:t>
            </a:r>
            <a:r>
              <a:rPr sz="1000" b="1" spc="2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el </a:t>
            </a:r>
            <a:r>
              <a:rPr sz="1000" b="1" spc="-26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Hall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Acceso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Norte.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Arial"/>
              <a:cs typeface="Arial"/>
            </a:endParaRPr>
          </a:p>
          <a:p>
            <a:pPr marL="12700" marR="18415" indent="3810">
              <a:lnSpc>
                <a:spcPct val="102499"/>
              </a:lnSpc>
              <a:spcBef>
                <a:spcPts val="5"/>
              </a:spcBef>
            </a:pPr>
            <a:r>
              <a:rPr sz="1000" b="1" spc="15" dirty="0">
                <a:latin typeface="Arial"/>
                <a:cs typeface="Arial"/>
              </a:rPr>
              <a:t>Montaje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5" dirty="0">
                <a:latin typeface="Arial"/>
                <a:cs typeface="Arial"/>
              </a:rPr>
              <a:t>obras,</a:t>
            </a:r>
            <a:r>
              <a:rPr sz="1000" b="1" dirty="0">
                <a:latin typeface="Arial"/>
                <a:cs typeface="Arial"/>
              </a:rPr>
              <a:t> presenta </a:t>
            </a:r>
            <a:r>
              <a:rPr sz="1000" b="1" spc="-5" dirty="0">
                <a:latin typeface="Arial"/>
                <a:cs typeface="Arial"/>
              </a:rPr>
              <a:t>ciones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5" dirty="0">
                <a:latin typeface="Arial"/>
                <a:cs typeface="Arial"/>
              </a:rPr>
              <a:t>performances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 </a:t>
            </a:r>
            <a:r>
              <a:rPr sz="1000" b="1" spc="-10" dirty="0">
                <a:latin typeface="Arial"/>
                <a:cs typeface="Arial"/>
              </a:rPr>
              <a:t>Sala </a:t>
            </a:r>
            <a:r>
              <a:rPr sz="1000" b="1" spc="-15" dirty="0">
                <a:latin typeface="Arial"/>
                <a:cs typeface="Arial"/>
              </a:rPr>
              <a:t>Auditorio, </a:t>
            </a:r>
            <a:r>
              <a:rPr sz="1000" b="1" spc="-30" dirty="0">
                <a:latin typeface="Arial"/>
                <a:cs typeface="Arial"/>
              </a:rPr>
              <a:t>Terraza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20" dirty="0">
                <a:latin typeface="Arial"/>
                <a:cs typeface="Arial"/>
              </a:rPr>
              <a:t>las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Artes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Anfite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atro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-10" dirty="0">
                <a:latin typeface="Arial"/>
                <a:cs typeface="Arial"/>
              </a:rPr>
              <a:t> Plaza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5" dirty="0">
                <a:latin typeface="Arial"/>
                <a:cs typeface="Arial"/>
              </a:rPr>
              <a:t> la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Cultura.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652016" y="518922"/>
            <a:ext cx="5530850" cy="9124315"/>
            <a:chOff x="1652016" y="518922"/>
            <a:chExt cx="5530850" cy="9124315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216" y="518922"/>
              <a:ext cx="865416" cy="7155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2016" y="7493507"/>
              <a:ext cx="1372095" cy="21450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4190" y="7488174"/>
              <a:ext cx="4138447" cy="215493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0608" y="949542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37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37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1" y="418337"/>
              <a:ext cx="5771515" cy="9302750"/>
            </a:xfrm>
            <a:custGeom>
              <a:avLst/>
              <a:gdLst/>
              <a:ahLst/>
              <a:cxnLst/>
              <a:rect l="l" t="t" r="r" b="b"/>
              <a:pathLst>
                <a:path w="5771515" h="9302750">
                  <a:moveTo>
                    <a:pt x="0" y="9302495"/>
                  </a:moveTo>
                  <a:lnTo>
                    <a:pt x="5771388" y="9302495"/>
                  </a:lnTo>
                  <a:lnTo>
                    <a:pt x="5771388" y="0"/>
                  </a:lnTo>
                  <a:lnTo>
                    <a:pt x="0" y="0"/>
                  </a:lnTo>
                  <a:lnTo>
                    <a:pt x="0" y="9302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5620" y="1669035"/>
            <a:ext cx="5234940" cy="2907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EST</a:t>
            </a:r>
            <a:r>
              <a:rPr sz="1000" b="1" spc="-18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-165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G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20" dirty="0">
                <a:solidFill>
                  <a:srgbClr val="FF9A00"/>
                </a:solidFill>
                <a:latin typeface="Arial"/>
                <a:cs typeface="Arial"/>
              </a:rPr>
              <a:t>P</a:t>
            </a:r>
            <a:r>
              <a:rPr sz="1000" b="1" spc="-10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35" dirty="0">
                <a:solidFill>
                  <a:srgbClr val="FF9A00"/>
                </a:solidFill>
                <a:latin typeface="Arial"/>
                <a:cs typeface="Arial"/>
              </a:rPr>
              <a:t>D</a:t>
            </a:r>
            <a:r>
              <a:rPr sz="1000" b="1" spc="-60" dirty="0">
                <a:solidFill>
                  <a:srgbClr val="FF9A00"/>
                </a:solidFill>
                <a:latin typeface="Arial"/>
                <a:cs typeface="Arial"/>
              </a:rPr>
              <a:t>U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-170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 </a:t>
            </a:r>
            <a:r>
              <a:rPr sz="1000" b="1" spc="40" dirty="0">
                <a:solidFill>
                  <a:srgbClr val="FF9A00"/>
                </a:solidFill>
                <a:latin typeface="Arial"/>
                <a:cs typeface="Arial"/>
              </a:rPr>
              <a:t>Y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/</a:t>
            </a:r>
            <a:r>
              <a:rPr sz="1000" b="1" spc="-16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S</a:t>
            </a: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-13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V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65" dirty="0">
                <a:latin typeface="Arial"/>
                <a:cs typeface="Arial"/>
              </a:rPr>
              <a:t>LÍNEA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4: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CREACIÓN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0" dirty="0">
                <a:latin typeface="Arial"/>
                <a:cs typeface="Arial"/>
              </a:rPr>
              <a:t>Y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PRODUCCIÓN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rial"/>
              <a:cs typeface="Arial"/>
            </a:endParaRPr>
          </a:p>
          <a:p>
            <a:pPr marL="15875" marR="5080">
              <a:lnSpc>
                <a:spcPct val="102200"/>
              </a:lnSpc>
            </a:pPr>
            <a:r>
              <a:rPr sz="1000" b="1" spc="30" dirty="0">
                <a:latin typeface="Arial"/>
                <a:cs typeface="Arial"/>
              </a:rPr>
              <a:t>Grabación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-15" dirty="0">
                <a:latin typeface="Arial"/>
                <a:cs typeface="Arial"/>
              </a:rPr>
              <a:t>Edición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15" dirty="0">
                <a:latin typeface="Arial"/>
                <a:cs typeface="Arial"/>
              </a:rPr>
              <a:t>material </a:t>
            </a:r>
            <a:r>
              <a:rPr sz="1000" b="1" spc="-25" dirty="0">
                <a:latin typeface="Arial"/>
                <a:cs typeface="Arial"/>
              </a:rPr>
              <a:t>music </a:t>
            </a:r>
            <a:r>
              <a:rPr sz="1000" b="1" spc="-15" dirty="0">
                <a:latin typeface="Arial"/>
                <a:cs typeface="Arial"/>
              </a:rPr>
              <a:t>al: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Poner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disposición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60" dirty="0">
                <a:latin typeface="Lucida Sans Unicode"/>
                <a:cs typeface="Lucida Sans Unicode"/>
              </a:rPr>
              <a:t>los </a:t>
            </a:r>
            <a:r>
              <a:rPr sz="1000" spc="-25" dirty="0">
                <a:latin typeface="Lucida Sans Unicode"/>
                <a:cs typeface="Lucida Sans Unicode"/>
              </a:rPr>
              <a:t>músicos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0" dirty="0">
                <a:latin typeface="Lucida Sans Unicode"/>
                <a:cs typeface="Lucida Sans Unicode"/>
              </a:rPr>
              <a:t>ban-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das </a:t>
            </a:r>
            <a:r>
              <a:rPr sz="1000" spc="-25" dirty="0">
                <a:latin typeface="Lucida Sans Unicode"/>
                <a:cs typeface="Lucida Sans Unicode"/>
              </a:rPr>
              <a:t>musicales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emergentes tanto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30" dirty="0">
                <a:latin typeface="Lucida Sans Unicode"/>
                <a:cs typeface="Lucida Sans Unicode"/>
              </a:rPr>
              <a:t>nivel </a:t>
            </a:r>
            <a:r>
              <a:rPr sz="1000" spc="5" dirty="0">
                <a:latin typeface="Lucida Sans Unicode"/>
                <a:cs typeface="Lucida Sans Unicode"/>
              </a:rPr>
              <a:t>local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-10" dirty="0">
                <a:latin typeface="Lucida Sans Unicode"/>
                <a:cs typeface="Lucida Sans Unicode"/>
              </a:rPr>
              <a:t>provincial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equipamiento </a:t>
            </a:r>
            <a:r>
              <a:rPr sz="1000" spc="-75" dirty="0">
                <a:latin typeface="Lucida Sans Unicode"/>
                <a:cs typeface="Lucida Sans Unicode"/>
              </a:rPr>
              <a:t>ne- </a:t>
            </a:r>
            <a:r>
              <a:rPr sz="1000" spc="-7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cesario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grabar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demos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5" dirty="0">
                <a:latin typeface="Lucida Sans Unicode"/>
                <a:cs typeface="Lucida Sans Unicode"/>
              </a:rPr>
              <a:t>discos</a:t>
            </a:r>
            <a:r>
              <a:rPr sz="1000" spc="30" dirty="0">
                <a:latin typeface="Lucida Sans Unicode"/>
                <a:cs typeface="Lucida Sans Unicode"/>
              </a:rPr>
              <a:t> con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creaciones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10" dirty="0">
                <a:latin typeface="Lucida Sans Unicode"/>
                <a:cs typeface="Lucida Sans Unicode"/>
              </a:rPr>
              <a:t>precio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módico.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 marR="16510">
              <a:lnSpc>
                <a:spcPct val="102099"/>
              </a:lnSpc>
            </a:pPr>
            <a:r>
              <a:rPr sz="1000" b="1" spc="-15" dirty="0">
                <a:latin typeface="Arial"/>
                <a:cs typeface="Arial"/>
              </a:rPr>
              <a:t>Préstamo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arriendo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20" dirty="0">
                <a:latin typeface="Arial"/>
                <a:cs typeface="Arial"/>
              </a:rPr>
              <a:t>dependencias: </a:t>
            </a:r>
            <a:r>
              <a:rPr sz="1000" spc="-5" dirty="0">
                <a:latin typeface="Lucida Sans Unicode"/>
                <a:cs typeface="Lucida Sans Unicode"/>
              </a:rPr>
              <a:t>Proporcionar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40" dirty="0">
                <a:latin typeface="Lucida Sans Unicode"/>
                <a:cs typeface="Lucida Sans Unicode"/>
              </a:rPr>
              <a:t>uso </a:t>
            </a:r>
            <a:r>
              <a:rPr sz="1000" spc="5" dirty="0">
                <a:latin typeface="Lucida Sans Unicode"/>
                <a:cs typeface="Lucida Sans Unicode"/>
              </a:rPr>
              <a:t>racional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5" dirty="0">
                <a:latin typeface="Lucida Sans Unicode"/>
                <a:cs typeface="Lucida Sans Unicode"/>
              </a:rPr>
              <a:t>diversifica </a:t>
            </a:r>
            <a:r>
              <a:rPr sz="1000" spc="25" dirty="0">
                <a:latin typeface="Lucida Sans Unicode"/>
                <a:cs typeface="Lucida Sans Unicode"/>
              </a:rPr>
              <a:t>do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espacios </a:t>
            </a:r>
            <a:r>
              <a:rPr sz="1000" spc="-20" dirty="0">
                <a:latin typeface="Lucida Sans Unicode"/>
                <a:cs typeface="Lucida Sans Unicode"/>
              </a:rPr>
              <a:t>del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Centro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Cultural </a:t>
            </a:r>
            <a:r>
              <a:rPr sz="1000" spc="5" dirty="0">
                <a:latin typeface="Lucida Sans Unicode"/>
                <a:cs typeface="Lucida Sans Unicode"/>
              </a:rPr>
              <a:t>manteniendo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equilibrio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entre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los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criterios</a:t>
            </a:r>
            <a:r>
              <a:rPr sz="1000" spc="2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renta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bilid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ad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humana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económica,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lo</a:t>
            </a:r>
            <a:r>
              <a:rPr sz="1000" spc="3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cual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creará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programa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arriendo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0" dirty="0">
                <a:latin typeface="Lucida Sans Unicode"/>
                <a:cs typeface="Lucida Sans Unicode"/>
              </a:rPr>
              <a:t>uso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50" dirty="0">
                <a:latin typeface="Lucida Sans Unicode"/>
                <a:cs typeface="Lucida Sans Unicode"/>
              </a:rPr>
              <a:t>las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dependencias </a:t>
            </a:r>
            <a:r>
              <a:rPr sz="1000" spc="5" dirty="0">
                <a:latin typeface="Lucida Sans Unicode"/>
                <a:cs typeface="Lucida Sans Unicode"/>
              </a:rPr>
              <a:t>del </a:t>
            </a:r>
            <a:r>
              <a:rPr sz="1000" dirty="0">
                <a:latin typeface="Lucida Sans Unicode"/>
                <a:cs typeface="Lucida Sans Unicode"/>
              </a:rPr>
              <a:t>centro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activid </a:t>
            </a:r>
            <a:r>
              <a:rPr sz="1000" spc="20" dirty="0">
                <a:latin typeface="Lucida Sans Unicode"/>
                <a:cs typeface="Lucida Sans Unicode"/>
              </a:rPr>
              <a:t>ades </a:t>
            </a:r>
            <a:r>
              <a:rPr sz="1000" dirty="0">
                <a:latin typeface="Lucida Sans Unicode"/>
                <a:cs typeface="Lucida Sans Unicode"/>
              </a:rPr>
              <a:t>e </a:t>
            </a:r>
            <a:r>
              <a:rPr sz="1000" spc="-20" dirty="0">
                <a:latin typeface="Lucida Sans Unicode"/>
                <a:cs typeface="Lucida Sans Unicode"/>
              </a:rPr>
              <a:t>iniciativas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65" dirty="0">
                <a:latin typeface="Lucida Sans Unicode"/>
                <a:cs typeface="Lucida Sans Unicode"/>
              </a:rPr>
              <a:t>los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actores, 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gestores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10" dirty="0">
                <a:latin typeface="Lucida Sans Unicode"/>
                <a:cs typeface="Lucida Sans Unicode"/>
              </a:rPr>
              <a:t> organizaciones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culturales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lo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requieran.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5620" y="5176545"/>
            <a:ext cx="5237480" cy="157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5" dirty="0">
                <a:latin typeface="Arial"/>
                <a:cs typeface="Arial"/>
              </a:rPr>
              <a:t>LÍNEA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5: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60" dirty="0">
                <a:latin typeface="Arial"/>
                <a:cs typeface="Arial"/>
              </a:rPr>
              <a:t>EXTENSIÓN,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EXHIBICIÓN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0" dirty="0">
                <a:latin typeface="Arial"/>
                <a:cs typeface="Arial"/>
              </a:rPr>
              <a:t>Y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5" dirty="0">
                <a:latin typeface="Arial"/>
                <a:cs typeface="Arial"/>
              </a:rPr>
              <a:t>DISTRIBUCIÓN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Arial"/>
              <a:cs typeface="Arial"/>
            </a:endParaRPr>
          </a:p>
          <a:p>
            <a:pPr marL="15240" marR="5080" indent="-3175">
              <a:lnSpc>
                <a:spcPct val="102499"/>
              </a:lnSpc>
            </a:pPr>
            <a:r>
              <a:rPr sz="1000" b="1" spc="-20" dirty="0">
                <a:latin typeface="Arial"/>
                <a:cs typeface="Arial"/>
              </a:rPr>
              <a:t>Exhibición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muestras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relacionadas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con </a:t>
            </a:r>
            <a:r>
              <a:rPr sz="1000" b="1" spc="-20" dirty="0">
                <a:latin typeface="Arial"/>
                <a:cs typeface="Arial"/>
              </a:rPr>
              <a:t>las</a:t>
            </a:r>
            <a:r>
              <a:rPr sz="1000" b="1" spc="23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artes</a:t>
            </a:r>
            <a:r>
              <a:rPr sz="1000" b="1" spc="24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visuales</a:t>
            </a:r>
            <a:r>
              <a:rPr sz="1000" b="1" spc="23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 </a:t>
            </a:r>
            <a:r>
              <a:rPr sz="1000" b="1" spc="-20" dirty="0">
                <a:latin typeface="Arial"/>
                <a:cs typeface="Arial"/>
              </a:rPr>
              <a:t>Salas</a:t>
            </a:r>
            <a:r>
              <a:rPr sz="1000" b="1" spc="24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15" dirty="0">
                <a:latin typeface="Arial"/>
                <a:cs typeface="Arial"/>
              </a:rPr>
              <a:t>Exhibición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del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edifico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principal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Plaza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Cultura.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Arial"/>
              <a:cs typeface="Arial"/>
            </a:endParaRPr>
          </a:p>
          <a:p>
            <a:pPr marL="12700" marR="19050">
              <a:lnSpc>
                <a:spcPct val="102499"/>
              </a:lnSpc>
            </a:pPr>
            <a:r>
              <a:rPr sz="1000" b="1" spc="-20" dirty="0">
                <a:latin typeface="Arial"/>
                <a:cs typeface="Arial"/>
              </a:rPr>
              <a:t>Exhibición</a:t>
            </a:r>
            <a:r>
              <a:rPr sz="1000" b="1" spc="19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204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muestras</a:t>
            </a:r>
            <a:r>
              <a:rPr sz="1000" b="1" spc="17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relacionadas</a:t>
            </a:r>
            <a:r>
              <a:rPr sz="1000" b="1" spc="22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con</a:t>
            </a:r>
            <a:r>
              <a:rPr sz="1000" b="1" spc="2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el</a:t>
            </a:r>
            <a:r>
              <a:rPr sz="1000" b="1" spc="20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patrimonio</a:t>
            </a:r>
            <a:r>
              <a:rPr sz="1000" b="1" spc="2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7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rescate</a:t>
            </a:r>
            <a:r>
              <a:rPr sz="1000" b="1" spc="2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identitario</a:t>
            </a:r>
            <a:r>
              <a:rPr sz="1000" b="1" spc="23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</a:t>
            </a:r>
            <a:r>
              <a:rPr sz="1000" b="1" spc="2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el </a:t>
            </a:r>
            <a:r>
              <a:rPr sz="1000" b="1" spc="-26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Hall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Acceso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Norte.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Arial"/>
              <a:cs typeface="Arial"/>
            </a:endParaRPr>
          </a:p>
          <a:p>
            <a:pPr marL="12700" marR="18415" indent="3810">
              <a:lnSpc>
                <a:spcPct val="102499"/>
              </a:lnSpc>
              <a:spcBef>
                <a:spcPts val="5"/>
              </a:spcBef>
            </a:pPr>
            <a:r>
              <a:rPr sz="1000" b="1" spc="15" dirty="0">
                <a:latin typeface="Arial"/>
                <a:cs typeface="Arial"/>
              </a:rPr>
              <a:t>Montaje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5" dirty="0">
                <a:latin typeface="Arial"/>
                <a:cs typeface="Arial"/>
              </a:rPr>
              <a:t>obras,</a:t>
            </a:r>
            <a:r>
              <a:rPr sz="1000" b="1" dirty="0">
                <a:latin typeface="Arial"/>
                <a:cs typeface="Arial"/>
              </a:rPr>
              <a:t> presenta </a:t>
            </a:r>
            <a:r>
              <a:rPr sz="1000" b="1" spc="-5" dirty="0">
                <a:latin typeface="Arial"/>
                <a:cs typeface="Arial"/>
              </a:rPr>
              <a:t>ciones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5" dirty="0">
                <a:latin typeface="Arial"/>
                <a:cs typeface="Arial"/>
              </a:rPr>
              <a:t>performances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 </a:t>
            </a:r>
            <a:r>
              <a:rPr sz="1000" b="1" spc="-10" dirty="0">
                <a:latin typeface="Arial"/>
                <a:cs typeface="Arial"/>
              </a:rPr>
              <a:t>Sala </a:t>
            </a:r>
            <a:r>
              <a:rPr sz="1000" b="1" spc="-15" dirty="0">
                <a:latin typeface="Arial"/>
                <a:cs typeface="Arial"/>
              </a:rPr>
              <a:t>Auditorio, </a:t>
            </a:r>
            <a:r>
              <a:rPr sz="1000" b="1" spc="-30" dirty="0">
                <a:latin typeface="Arial"/>
                <a:cs typeface="Arial"/>
              </a:rPr>
              <a:t>Terraza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20" dirty="0">
                <a:latin typeface="Arial"/>
                <a:cs typeface="Arial"/>
              </a:rPr>
              <a:t>las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Artes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Anfite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atro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-10" dirty="0">
                <a:latin typeface="Arial"/>
                <a:cs typeface="Arial"/>
              </a:rPr>
              <a:t> Plaza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5" dirty="0">
                <a:latin typeface="Arial"/>
                <a:cs typeface="Arial"/>
              </a:rPr>
              <a:t> la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Cultura.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674876" y="518922"/>
            <a:ext cx="5474970" cy="9050655"/>
            <a:chOff x="1674876" y="518922"/>
            <a:chExt cx="5474970" cy="9050655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216" y="518922"/>
              <a:ext cx="865416" cy="7155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4876" y="7490460"/>
              <a:ext cx="1434084" cy="20558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2582" y="7492745"/>
              <a:ext cx="1340866" cy="20558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22441" y="7492745"/>
              <a:ext cx="1327073" cy="20764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91227" y="7488174"/>
              <a:ext cx="1297686" cy="2081022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38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1743" y="7859267"/>
              <a:ext cx="2448128" cy="16908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4567" y="7845551"/>
              <a:ext cx="2521191" cy="17045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38</a:t>
            </a:fld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1785620" y="1669035"/>
            <a:ext cx="5233035" cy="5866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EST</a:t>
            </a:r>
            <a:r>
              <a:rPr sz="1000" b="1" spc="-18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-165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G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20" dirty="0">
                <a:solidFill>
                  <a:srgbClr val="FF9A00"/>
                </a:solidFill>
                <a:latin typeface="Arial"/>
                <a:cs typeface="Arial"/>
              </a:rPr>
              <a:t>P</a:t>
            </a:r>
            <a:r>
              <a:rPr sz="1000" b="1" spc="-10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35" dirty="0">
                <a:solidFill>
                  <a:srgbClr val="FF9A00"/>
                </a:solidFill>
                <a:latin typeface="Arial"/>
                <a:cs typeface="Arial"/>
              </a:rPr>
              <a:t>D</a:t>
            </a:r>
            <a:r>
              <a:rPr sz="1000" b="1" spc="-60" dirty="0">
                <a:solidFill>
                  <a:srgbClr val="FF9A00"/>
                </a:solidFill>
                <a:latin typeface="Arial"/>
                <a:cs typeface="Arial"/>
              </a:rPr>
              <a:t>U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-170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 </a:t>
            </a:r>
            <a:r>
              <a:rPr sz="1000" b="1" spc="40" dirty="0">
                <a:solidFill>
                  <a:srgbClr val="FF9A00"/>
                </a:solidFill>
                <a:latin typeface="Arial"/>
                <a:cs typeface="Arial"/>
              </a:rPr>
              <a:t>Y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/</a:t>
            </a:r>
            <a:r>
              <a:rPr sz="1000" b="1" spc="-16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S</a:t>
            </a: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-13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V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75" dirty="0">
                <a:latin typeface="Arial"/>
                <a:cs typeface="Arial"/>
              </a:rPr>
              <a:t>L</a:t>
            </a:r>
            <a:r>
              <a:rPr sz="1000" b="1" dirty="0">
                <a:latin typeface="Arial"/>
                <a:cs typeface="Arial"/>
              </a:rPr>
              <a:t>Í</a:t>
            </a:r>
            <a:r>
              <a:rPr sz="1000" b="1" spc="-70" dirty="0">
                <a:latin typeface="Arial"/>
                <a:cs typeface="Arial"/>
              </a:rPr>
              <a:t>NE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6: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14" dirty="0">
                <a:latin typeface="Arial"/>
                <a:cs typeface="Arial"/>
              </a:rPr>
              <a:t>PR</a:t>
            </a:r>
            <a:r>
              <a:rPr sz="1000" b="1" spc="20" dirty="0">
                <a:latin typeface="Arial"/>
                <a:cs typeface="Arial"/>
              </a:rPr>
              <a:t>O</a:t>
            </a:r>
            <a:r>
              <a:rPr sz="1000" b="1" spc="-5" dirty="0">
                <a:latin typeface="Arial"/>
                <a:cs typeface="Arial"/>
              </a:rPr>
              <a:t>G</a:t>
            </a:r>
            <a:r>
              <a:rPr sz="1000" b="1" spc="-70" dirty="0">
                <a:latin typeface="Arial"/>
                <a:cs typeface="Arial"/>
              </a:rPr>
              <a:t>R</a:t>
            </a:r>
            <a:r>
              <a:rPr sz="1000" b="1" spc="-3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M</a:t>
            </a:r>
            <a:r>
              <a:rPr sz="1000" b="1" spc="40" dirty="0">
                <a:latin typeface="Arial"/>
                <a:cs typeface="Arial"/>
              </a:rPr>
              <a:t>A</a:t>
            </a:r>
            <a:r>
              <a:rPr sz="1000" b="1" spc="30" dirty="0">
                <a:latin typeface="Arial"/>
                <a:cs typeface="Arial"/>
              </a:rPr>
              <a:t>CI</a:t>
            </a:r>
            <a:r>
              <a:rPr sz="1000" b="1" spc="-10" dirty="0">
                <a:latin typeface="Arial"/>
                <a:cs typeface="Arial"/>
              </a:rPr>
              <a:t>Ó</a:t>
            </a:r>
            <a:r>
              <a:rPr sz="1000" b="1" dirty="0">
                <a:latin typeface="Arial"/>
                <a:cs typeface="Arial"/>
              </a:rPr>
              <a:t>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D</a:t>
            </a:r>
            <a:r>
              <a:rPr sz="1000" b="1" spc="-150" dirty="0">
                <a:latin typeface="Arial"/>
                <a:cs typeface="Arial"/>
              </a:rPr>
              <a:t>E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40" dirty="0">
                <a:latin typeface="Arial"/>
                <a:cs typeface="Arial"/>
              </a:rPr>
              <a:t>E</a:t>
            </a:r>
            <a:r>
              <a:rPr sz="1000" b="1" dirty="0">
                <a:latin typeface="Arial"/>
                <a:cs typeface="Arial"/>
              </a:rPr>
              <a:t>V</a:t>
            </a:r>
            <a:r>
              <a:rPr sz="1000" b="1" spc="-160" dirty="0">
                <a:latin typeface="Arial"/>
                <a:cs typeface="Arial"/>
              </a:rPr>
              <a:t>E</a:t>
            </a:r>
            <a:r>
              <a:rPr sz="1000" b="1" spc="10" dirty="0">
                <a:latin typeface="Arial"/>
                <a:cs typeface="Arial"/>
              </a:rPr>
              <a:t>N</a:t>
            </a:r>
            <a:r>
              <a:rPr sz="1000" b="1" spc="-170" dirty="0">
                <a:latin typeface="Arial"/>
                <a:cs typeface="Arial"/>
              </a:rPr>
              <a:t>T</a:t>
            </a:r>
            <a:r>
              <a:rPr sz="1000" b="1" spc="-5" dirty="0">
                <a:latin typeface="Arial"/>
                <a:cs typeface="Arial"/>
              </a:rPr>
              <a:t>O</a:t>
            </a:r>
            <a:r>
              <a:rPr sz="1000" b="1" spc="-150" dirty="0"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Arial"/>
              <a:cs typeface="Arial"/>
            </a:endParaRPr>
          </a:p>
          <a:p>
            <a:pPr marL="15875" marR="12700" indent="5715">
              <a:lnSpc>
                <a:spcPct val="102000"/>
              </a:lnSpc>
            </a:pPr>
            <a:r>
              <a:rPr sz="1000" spc="20" dirty="0">
                <a:latin typeface="Lucida Sans Unicode"/>
                <a:cs typeface="Lucida Sans Unicode"/>
              </a:rPr>
              <a:t>Generar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una</a:t>
            </a:r>
            <a:r>
              <a:rPr sz="1000" spc="210" dirty="0">
                <a:latin typeface="Lucida Sans Unicode"/>
                <a:cs typeface="Lucida Sans Unicode"/>
              </a:rPr>
              <a:t> </a:t>
            </a:r>
            <a:r>
              <a:rPr sz="1000" spc="50" dirty="0">
                <a:latin typeface="Lucida Sans Unicode"/>
                <a:cs typeface="Lucida Sans Unicode"/>
              </a:rPr>
              <a:t>agenda</a:t>
            </a:r>
            <a:r>
              <a:rPr sz="1000" spc="204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anual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eventos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utiliz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ando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infra</a:t>
            </a:r>
            <a:r>
              <a:rPr sz="1000" spc="-21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estructura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espacios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14" dirty="0">
                <a:latin typeface="Lucida Sans Unicode"/>
                <a:cs typeface="Lucida Sans Unicode"/>
              </a:rPr>
              <a:t>dis-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ponibles: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Sala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Auditorio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Anfiteatro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Plaza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Cultura,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tales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como:</a:t>
            </a:r>
            <a:endParaRPr sz="1000">
              <a:latin typeface="Lucida Sans Unicode"/>
              <a:cs typeface="Lucida Sans Unicode"/>
            </a:endParaRPr>
          </a:p>
          <a:p>
            <a:pPr marL="12700" marR="5080">
              <a:lnSpc>
                <a:spcPct val="102099"/>
              </a:lnSpc>
              <a:spcBef>
                <a:spcPts val="1230"/>
              </a:spcBef>
            </a:pPr>
            <a:r>
              <a:rPr sz="1000" b="1" spc="-15" dirty="0">
                <a:latin typeface="Arial"/>
                <a:cs typeface="Arial"/>
              </a:rPr>
              <a:t>Encuentro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con </a:t>
            </a:r>
            <a:r>
              <a:rPr sz="1000" b="1" spc="-25" dirty="0">
                <a:latin typeface="Arial"/>
                <a:cs typeface="Arial"/>
              </a:rPr>
              <a:t>Nuestras </a:t>
            </a:r>
            <a:r>
              <a:rPr sz="1000" b="1" spc="-20" dirty="0">
                <a:latin typeface="Arial"/>
                <a:cs typeface="Arial"/>
              </a:rPr>
              <a:t>Raíces:</a:t>
            </a:r>
            <a:r>
              <a:rPr sz="1000" b="1" spc="235" dirty="0">
                <a:latin typeface="Arial"/>
                <a:cs typeface="Arial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Iniciativa </a:t>
            </a:r>
            <a:r>
              <a:rPr sz="1000" spc="10" dirty="0">
                <a:latin typeface="Lucida Sans Unicode"/>
                <a:cs typeface="Lucida Sans Unicode"/>
              </a:rPr>
              <a:t>creada </a:t>
            </a:r>
            <a:r>
              <a:rPr sz="1000" spc="-30" dirty="0">
                <a:latin typeface="Lucida Sans Unicode"/>
                <a:cs typeface="Lucida Sans Unicode"/>
              </a:rPr>
              <a:t>por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agrupación </a:t>
            </a:r>
            <a:r>
              <a:rPr sz="1000" spc="-40" dirty="0">
                <a:latin typeface="Lucida Sans Unicode"/>
                <a:cs typeface="Lucida Sans Unicode"/>
              </a:rPr>
              <a:t>cultural </a:t>
            </a:r>
            <a:r>
              <a:rPr sz="1000" spc="-50" dirty="0">
                <a:latin typeface="Lucida Sans Unicode"/>
                <a:cs typeface="Lucida Sans Unicode"/>
              </a:rPr>
              <a:t>homóni- 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ma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que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desde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hace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22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años,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patrocin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municipal,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proporciona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30" dirty="0">
                <a:latin typeface="Lucida Sans Unicode"/>
                <a:cs typeface="Lucida Sans Unicode"/>
              </a:rPr>
              <a:t>lug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encuentro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difusión</a:t>
            </a:r>
            <a:r>
              <a:rPr sz="1000" spc="25" dirty="0">
                <a:latin typeface="Lucida Sans Unicode"/>
                <a:cs typeface="Lucida Sans Unicode"/>
              </a:rPr>
              <a:t> para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quienes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cultivan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proyectan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nuestro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folklore,</a:t>
            </a:r>
            <a:r>
              <a:rPr sz="1000" spc="-15" dirty="0">
                <a:latin typeface="Lucida Sans Unicode"/>
                <a:cs typeface="Lucida Sans Unicode"/>
              </a:rPr>
              <a:t> reuniendo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lo </a:t>
            </a:r>
            <a:r>
              <a:rPr sz="1000" spc="-5" dirty="0">
                <a:latin typeface="Lucida Sans Unicode"/>
                <a:cs typeface="Lucida Sans Unicode"/>
              </a:rPr>
              <a:t>largo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dilatada </a:t>
            </a:r>
            <a:r>
              <a:rPr sz="1000" spc="-5" dirty="0">
                <a:latin typeface="Lucida Sans Unicode"/>
                <a:cs typeface="Lucida Sans Unicode"/>
              </a:rPr>
              <a:t>trayectoria</a:t>
            </a:r>
            <a:r>
              <a:rPr sz="1000" dirty="0">
                <a:latin typeface="Lucida Sans Unicode"/>
                <a:cs typeface="Lucida Sans Unicode"/>
              </a:rPr>
              <a:t> 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más </a:t>
            </a:r>
            <a:r>
              <a:rPr sz="1000" spc="10" dirty="0">
                <a:latin typeface="Lucida Sans Unicode"/>
                <a:cs typeface="Lucida Sans Unicode"/>
              </a:rPr>
              <a:t>destaca </a:t>
            </a:r>
            <a:r>
              <a:rPr sz="1000" spc="-30" dirty="0">
                <a:latin typeface="Lucida Sans Unicode"/>
                <a:cs typeface="Lucida Sans Unicode"/>
              </a:rPr>
              <a:t>dos</a:t>
            </a:r>
            <a:r>
              <a:rPr sz="1000" spc="254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exponentes provenientes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5" dirty="0">
                <a:latin typeface="Lucida Sans Unicode"/>
                <a:cs typeface="Lucida Sans Unicode"/>
              </a:rPr>
              <a:t>todo </a:t>
            </a:r>
            <a:r>
              <a:rPr sz="1000" spc="-50" dirty="0">
                <a:latin typeface="Lucida Sans Unicode"/>
                <a:cs typeface="Lucida Sans Unicode"/>
              </a:rPr>
              <a:t>el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país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spc="-35" dirty="0">
                <a:latin typeface="Lucida Sans Unicode"/>
                <a:cs typeface="Lucida Sans Unicode"/>
              </a:rPr>
              <a:t>diferentes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espacios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públicos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comuna,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spc="10" dirty="0">
                <a:latin typeface="Lucida Sans Unicode"/>
                <a:cs typeface="Lucida Sans Unicode"/>
              </a:rPr>
              <a:t>donde </a:t>
            </a:r>
            <a:r>
              <a:rPr sz="1000" spc="-15" dirty="0">
                <a:latin typeface="Lucida Sans Unicode"/>
                <a:cs typeface="Lucida Sans Unicode"/>
              </a:rPr>
              <a:t>masiva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gratuitamente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público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asistente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puede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apreciar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85" dirty="0">
                <a:latin typeface="Lucida Sans Unicode"/>
                <a:cs typeface="Lucida Sans Unicode"/>
              </a:rPr>
              <a:t>sus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trabajo.</a:t>
            </a:r>
            <a:endParaRPr sz="1000">
              <a:latin typeface="Lucida Sans Unicode"/>
              <a:cs typeface="Lucida Sans Unicode"/>
            </a:endParaRPr>
          </a:p>
          <a:p>
            <a:pPr marL="12700" marR="29845">
              <a:lnSpc>
                <a:spcPct val="102200"/>
              </a:lnSpc>
              <a:spcBef>
                <a:spcPts val="1225"/>
              </a:spcBef>
            </a:pPr>
            <a:r>
              <a:rPr sz="1000" b="1" spc="-15" dirty="0">
                <a:latin typeface="Arial"/>
                <a:cs typeface="Arial"/>
              </a:rPr>
              <a:t>Encuentro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Interregional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“QuillotaDanza”: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Iniciativa,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producida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5" dirty="0">
                <a:latin typeface="Lucida Sans Unicode"/>
                <a:cs typeface="Lucida Sans Unicode"/>
              </a:rPr>
              <a:t>financia </a:t>
            </a:r>
            <a:r>
              <a:rPr sz="1000" spc="45" dirty="0">
                <a:latin typeface="Lucida Sans Unicode"/>
                <a:cs typeface="Lucida Sans Unicode"/>
              </a:rPr>
              <a:t>da </a:t>
            </a:r>
            <a:r>
              <a:rPr sz="1000" spc="-25" dirty="0">
                <a:latin typeface="Lucida Sans Unicode"/>
                <a:cs typeface="Lucida Sans Unicode"/>
              </a:rPr>
              <a:t>por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Municip alidad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Quillota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través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dirty="0">
                <a:latin typeface="Lucida Sans Unicode"/>
                <a:cs typeface="Lucida Sans Unicode"/>
              </a:rPr>
              <a:t>Unidad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Comunicaciones, </a:t>
            </a:r>
            <a:r>
              <a:rPr sz="1000" spc="-25" dirty="0">
                <a:latin typeface="Lucida Sans Unicode"/>
                <a:cs typeface="Lucida Sans Unicode"/>
              </a:rPr>
              <a:t>Cultura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35" dirty="0">
                <a:latin typeface="Lucida Sans Unicode"/>
                <a:cs typeface="Lucida Sans Unicode"/>
              </a:rPr>
              <a:t>Turis- </a:t>
            </a:r>
            <a:r>
              <a:rPr sz="1000" spc="-13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mo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Escuela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Municip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Danza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Moderna,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desde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año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2000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cumple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objetivo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contribuir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significativamente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motivación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5" dirty="0">
                <a:latin typeface="Lucida Sans Unicode"/>
                <a:cs typeface="Lucida Sans Unicode"/>
              </a:rPr>
              <a:t> formación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quienes 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 </a:t>
            </a:r>
            <a:r>
              <a:rPr sz="1000" spc="-30" dirty="0">
                <a:latin typeface="Lucida Sans Unicode"/>
                <a:cs typeface="Lucida Sans Unicode"/>
              </a:rPr>
              <a:t>inician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cultivan la</a:t>
            </a:r>
            <a:r>
              <a:rPr sz="1000" spc="28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danza</a:t>
            </a:r>
            <a:r>
              <a:rPr sz="1000" spc="29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25" dirty="0">
                <a:latin typeface="Lucida Sans Unicode"/>
                <a:cs typeface="Lucida Sans Unicode"/>
              </a:rPr>
              <a:t>nuestra </a:t>
            </a:r>
            <a:r>
              <a:rPr sz="1000" spc="-5" dirty="0">
                <a:latin typeface="Lucida Sans Unicode"/>
                <a:cs typeface="Lucida Sans Unicode"/>
              </a:rPr>
              <a:t>zona. </a:t>
            </a:r>
            <a:r>
              <a:rPr sz="1000" spc="-50" dirty="0">
                <a:latin typeface="Lucida Sans Unicode"/>
                <a:cs typeface="Lucida Sans Unicode"/>
              </a:rPr>
              <a:t>El </a:t>
            </a:r>
            <a:r>
              <a:rPr sz="1000" spc="5" dirty="0">
                <a:latin typeface="Lucida Sans Unicode"/>
                <a:cs typeface="Lucida Sans Unicode"/>
              </a:rPr>
              <a:t>Encuentro </a:t>
            </a:r>
            <a:r>
              <a:rPr sz="1000" spc="10" dirty="0">
                <a:latin typeface="Lucida Sans Unicode"/>
                <a:cs typeface="Lucida Sans Unicode"/>
              </a:rPr>
              <a:t>contempla </a:t>
            </a:r>
            <a:r>
              <a:rPr sz="1000" spc="-45" dirty="0">
                <a:latin typeface="Lucida Sans Unicode"/>
                <a:cs typeface="Lucida Sans Unicode"/>
              </a:rPr>
              <a:t>tres </a:t>
            </a:r>
            <a:r>
              <a:rPr sz="1000" spc="-40" dirty="0">
                <a:latin typeface="Lucida Sans Unicode"/>
                <a:cs typeface="Lucida Sans Unicode"/>
              </a:rPr>
              <a:t>días</a:t>
            </a:r>
            <a:r>
              <a:rPr sz="1000" spc="2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 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realización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funciones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Gala</a:t>
            </a:r>
            <a:r>
              <a:rPr sz="1000" spc="22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entra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da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gratuita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particip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ación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destaca </a:t>
            </a:r>
            <a:r>
              <a:rPr sz="1000" spc="10" dirty="0">
                <a:latin typeface="Lucida Sans Unicode"/>
                <a:cs typeface="Lucida Sans Unicode"/>
              </a:rPr>
              <a:t>das </a:t>
            </a:r>
            <a:r>
              <a:rPr sz="1000" spc="-15" dirty="0">
                <a:latin typeface="Lucida Sans Unicode"/>
                <a:cs typeface="Lucida Sans Unicode"/>
              </a:rPr>
              <a:t>Escuelas, Agrup </a:t>
            </a:r>
            <a:r>
              <a:rPr sz="1000" spc="-5" dirty="0">
                <a:latin typeface="Lucida Sans Unicode"/>
                <a:cs typeface="Lucida Sans Unicode"/>
              </a:rPr>
              <a:t>aciones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15" dirty="0">
                <a:latin typeface="Lucida Sans Unicode"/>
                <a:cs typeface="Lucida Sans Unicode"/>
              </a:rPr>
              <a:t>Compañías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10" dirty="0">
                <a:latin typeface="Lucida Sans Unicode"/>
                <a:cs typeface="Lucida Sans Unicode"/>
              </a:rPr>
              <a:t>danza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todo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20" dirty="0">
                <a:latin typeface="Lucida Sans Unicode"/>
                <a:cs typeface="Lucida Sans Unicode"/>
              </a:rPr>
              <a:t>país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5" dirty="0">
                <a:latin typeface="Lucida Sans Unicode"/>
                <a:cs typeface="Lucida Sans Unicode"/>
              </a:rPr>
              <a:t>talle- 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res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reducido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costo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dictados </a:t>
            </a:r>
            <a:r>
              <a:rPr sz="1000" spc="-25" dirty="0">
                <a:latin typeface="Lucida Sans Unicode"/>
                <a:cs typeface="Lucida Sans Unicode"/>
              </a:rPr>
              <a:t>por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connotados </a:t>
            </a:r>
            <a:r>
              <a:rPr sz="1000" spc="-25" dirty="0">
                <a:latin typeface="Lucida Sans Unicode"/>
                <a:cs typeface="Lucida Sans Unicode"/>
              </a:rPr>
              <a:t>maestros,</a:t>
            </a:r>
            <a:r>
              <a:rPr sz="1000" spc="-20" dirty="0">
                <a:latin typeface="Lucida Sans Unicode"/>
                <a:cs typeface="Lucida Sans Unicode"/>
              </a:rPr>
              <a:t> bailarines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coreógrafos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nacionales.</a:t>
            </a:r>
            <a:endParaRPr sz="1000">
              <a:latin typeface="Lucida Sans Unicode"/>
              <a:cs typeface="Lucida Sans Unicode"/>
            </a:endParaRPr>
          </a:p>
          <a:p>
            <a:pPr marL="12700" marR="11430" indent="3810">
              <a:lnSpc>
                <a:spcPct val="102200"/>
              </a:lnSpc>
              <a:spcBef>
                <a:spcPts val="1225"/>
              </a:spcBef>
              <a:tabLst>
                <a:tab pos="1489075" algn="l"/>
              </a:tabLst>
            </a:pPr>
            <a:r>
              <a:rPr sz="1000" b="1" spc="-15" dirty="0">
                <a:latin typeface="Arial"/>
                <a:cs typeface="Arial"/>
              </a:rPr>
              <a:t>Mostrarte</a:t>
            </a:r>
            <a:r>
              <a:rPr sz="1000" b="1" spc="114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Quillota</a:t>
            </a:r>
            <a:r>
              <a:rPr sz="1000" spc="-10" dirty="0">
                <a:latin typeface="Lucida Sans Unicode"/>
                <a:cs typeface="Lucida Sans Unicode"/>
              </a:rPr>
              <a:t>:	Iniciativa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del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Grupo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Amig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os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Casa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Quillota,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financiada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por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Fondart y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producción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municipal,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desde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75" dirty="0">
                <a:latin typeface="Lucida Sans Unicode"/>
                <a:cs typeface="Lucida Sans Unicode"/>
              </a:rPr>
              <a:t>2008, </a:t>
            </a:r>
            <a:r>
              <a:rPr sz="1000" spc="-7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surgida</a:t>
            </a:r>
            <a:r>
              <a:rPr sz="1000" spc="25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objetivo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ser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festiv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al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229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apunta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formación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nuevas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audiencias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mediante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diversidad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excelencia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presentación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connotad</a:t>
            </a:r>
            <a:r>
              <a:rPr sz="1000" spc="-220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as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compañías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artísticas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nacionales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conjunto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realización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talleres 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particip </a:t>
            </a:r>
            <a:r>
              <a:rPr sz="1000" spc="10" dirty="0">
                <a:latin typeface="Lucida Sans Unicode"/>
                <a:cs typeface="Lucida Sans Unicode"/>
              </a:rPr>
              <a:t>ación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45" dirty="0">
                <a:latin typeface="Lucida Sans Unicode"/>
                <a:cs typeface="Lucida Sans Unicode"/>
              </a:rPr>
              <a:t>artistas </a:t>
            </a:r>
            <a:r>
              <a:rPr sz="1000" spc="-10" dirty="0">
                <a:latin typeface="Lucida Sans Unicode"/>
                <a:cs typeface="Lucida Sans Unicode"/>
              </a:rPr>
              <a:t>regionales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" dirty="0">
                <a:latin typeface="Lucida Sans Unicode"/>
                <a:cs typeface="Lucida Sans Unicode"/>
              </a:rPr>
              <a:t>locales. </a:t>
            </a:r>
            <a:r>
              <a:rPr sz="1000" spc="-10" dirty="0">
                <a:latin typeface="Lucida Sans Unicode"/>
                <a:cs typeface="Lucida Sans Unicode"/>
              </a:rPr>
              <a:t>En </a:t>
            </a:r>
            <a:r>
              <a:rPr sz="1000" spc="-90" dirty="0">
                <a:latin typeface="Lucida Sans Unicode"/>
                <a:cs typeface="Lucida Sans Unicode"/>
              </a:rPr>
              <a:t>sus </a:t>
            </a:r>
            <a:r>
              <a:rPr sz="1000" spc="35" dirty="0">
                <a:latin typeface="Lucida Sans Unicode"/>
                <a:cs typeface="Lucida Sans Unicode"/>
              </a:rPr>
              <a:t>ya </a:t>
            </a:r>
            <a:r>
              <a:rPr sz="1000" spc="-5" dirty="0">
                <a:latin typeface="Lucida Sans Unicode"/>
                <a:cs typeface="Lucida Sans Unicode"/>
              </a:rPr>
              <a:t>cuatro </a:t>
            </a:r>
            <a:r>
              <a:rPr sz="1000" spc="-25" dirty="0">
                <a:latin typeface="Lucida Sans Unicode"/>
                <a:cs typeface="Lucida Sans Unicode"/>
              </a:rPr>
              <a:t>versiones </a:t>
            </a:r>
            <a:r>
              <a:rPr sz="1000" spc="10" dirty="0">
                <a:latin typeface="Lucida Sans Unicode"/>
                <a:cs typeface="Lucida Sans Unicode"/>
              </a:rPr>
              <a:t>han </a:t>
            </a:r>
            <a:r>
              <a:rPr sz="1000" spc="-55" dirty="0">
                <a:latin typeface="Lucida Sans Unicode"/>
                <a:cs typeface="Lucida Sans Unicode"/>
              </a:rPr>
              <a:t>par- 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ticipado </a:t>
            </a:r>
            <a:r>
              <a:rPr sz="1000" dirty="0">
                <a:latin typeface="Lucida Sans Unicode"/>
                <a:cs typeface="Lucida Sans Unicode"/>
              </a:rPr>
              <a:t>más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80" dirty="0">
                <a:latin typeface="Lucida Sans Unicode"/>
                <a:cs typeface="Lucida Sans Unicode"/>
              </a:rPr>
              <a:t>100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agrup </a:t>
            </a:r>
            <a:r>
              <a:rPr sz="1000" spc="-5" dirty="0">
                <a:latin typeface="Lucida Sans Unicode"/>
                <a:cs typeface="Lucida Sans Unicode"/>
              </a:rPr>
              <a:t>aciones </a:t>
            </a:r>
            <a:r>
              <a:rPr sz="1000" spc="-15" dirty="0">
                <a:latin typeface="Lucida Sans Unicode"/>
                <a:cs typeface="Lucida Sans Unicode"/>
              </a:rPr>
              <a:t>entre </a:t>
            </a:r>
            <a:r>
              <a:rPr sz="1000" spc="-50" dirty="0">
                <a:latin typeface="Lucida Sans Unicode"/>
                <a:cs typeface="Lucida Sans Unicode"/>
              </a:rPr>
              <a:t>las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-40" dirty="0">
                <a:latin typeface="Lucida Sans Unicode"/>
                <a:cs typeface="Lucida Sans Unicode"/>
              </a:rPr>
              <a:t>se </a:t>
            </a:r>
            <a:r>
              <a:rPr sz="1000" spc="25" dirty="0">
                <a:latin typeface="Lucida Sans Unicode"/>
                <a:cs typeface="Lucida Sans Unicode"/>
              </a:rPr>
              <a:t>cuenta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10" dirty="0">
                <a:latin typeface="Lucida Sans Unicode"/>
                <a:cs typeface="Lucida Sans Unicode"/>
              </a:rPr>
              <a:t>Bafochi, </a:t>
            </a:r>
            <a:r>
              <a:rPr sz="1000" spc="-10" dirty="0">
                <a:latin typeface="Lucida Sans Unicode"/>
                <a:cs typeface="Lucida Sans Unicode"/>
              </a:rPr>
              <a:t>Orquesta </a:t>
            </a:r>
            <a:r>
              <a:rPr sz="1000" spc="-105" dirty="0">
                <a:latin typeface="Lucida Sans Unicode"/>
                <a:cs typeface="Lucida Sans Unicode"/>
              </a:rPr>
              <a:t>Sin-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fónica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Chile,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Ballet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Antumapu,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Compañía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Espiral,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Chacareros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15" dirty="0">
                <a:latin typeface="Lucida Sans Unicode"/>
                <a:cs typeface="Lucida Sans Unicode"/>
              </a:rPr>
              <a:t> Paine,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Congre- 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so,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Barroco </a:t>
            </a:r>
            <a:r>
              <a:rPr sz="1000" spc="-15" dirty="0">
                <a:latin typeface="Lucida Sans Unicode"/>
                <a:cs typeface="Lucida Sans Unicode"/>
              </a:rPr>
              <a:t>Andino,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Compañía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Phi,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Escuel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Circo y </a:t>
            </a:r>
            <a:r>
              <a:rPr sz="1000" spc="-35" dirty="0">
                <a:latin typeface="Lucida Sans Unicode"/>
                <a:cs typeface="Lucida Sans Unicode"/>
              </a:rPr>
              <a:t>Teatro,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Banch, Compañía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Balance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entre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otras,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ante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5" dirty="0">
                <a:latin typeface="Lucida Sans Unicode"/>
                <a:cs typeface="Lucida Sans Unicode"/>
              </a:rPr>
              <a:t>público estimado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en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miles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espectadores.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39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39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823720" y="1687323"/>
            <a:ext cx="5234305" cy="6176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000" b="1" spc="-155" dirty="0">
                <a:solidFill>
                  <a:srgbClr val="FF9A00"/>
                </a:solidFill>
                <a:latin typeface="Arial"/>
                <a:cs typeface="Arial"/>
              </a:rPr>
              <a:t>EST</a:t>
            </a:r>
            <a:r>
              <a:rPr sz="1000" b="1" spc="-18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-165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G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85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20" dirty="0">
                <a:solidFill>
                  <a:srgbClr val="FF9A00"/>
                </a:solidFill>
                <a:latin typeface="Arial"/>
                <a:cs typeface="Arial"/>
              </a:rPr>
              <a:t>P</a:t>
            </a:r>
            <a:r>
              <a:rPr sz="1000" b="1" spc="-10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35" dirty="0">
                <a:solidFill>
                  <a:srgbClr val="FF9A00"/>
                </a:solidFill>
                <a:latin typeface="Arial"/>
                <a:cs typeface="Arial"/>
              </a:rPr>
              <a:t>D</a:t>
            </a:r>
            <a:r>
              <a:rPr sz="1000" b="1" spc="-60" dirty="0">
                <a:solidFill>
                  <a:srgbClr val="FF9A00"/>
                </a:solidFill>
                <a:latin typeface="Arial"/>
                <a:cs typeface="Arial"/>
              </a:rPr>
              <a:t>U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-170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 </a:t>
            </a:r>
            <a:r>
              <a:rPr sz="1000" b="1" spc="40" dirty="0">
                <a:solidFill>
                  <a:srgbClr val="FF9A00"/>
                </a:solidFill>
                <a:latin typeface="Arial"/>
                <a:cs typeface="Arial"/>
              </a:rPr>
              <a:t>Y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/</a:t>
            </a:r>
            <a:r>
              <a:rPr sz="1000" b="1" spc="-16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S</a:t>
            </a:r>
            <a:r>
              <a:rPr sz="1000" b="1" spc="-160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-13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V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75" dirty="0">
                <a:latin typeface="Arial"/>
                <a:cs typeface="Arial"/>
              </a:rPr>
              <a:t>L</a:t>
            </a:r>
            <a:r>
              <a:rPr sz="1000" b="1" dirty="0">
                <a:latin typeface="Arial"/>
                <a:cs typeface="Arial"/>
              </a:rPr>
              <a:t>Í</a:t>
            </a:r>
            <a:r>
              <a:rPr sz="1000" b="1" spc="-70" dirty="0">
                <a:latin typeface="Arial"/>
                <a:cs typeface="Arial"/>
              </a:rPr>
              <a:t>NE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6: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14" dirty="0">
                <a:latin typeface="Arial"/>
                <a:cs typeface="Arial"/>
              </a:rPr>
              <a:t>PR</a:t>
            </a:r>
            <a:r>
              <a:rPr sz="1000" b="1" spc="20" dirty="0">
                <a:latin typeface="Arial"/>
                <a:cs typeface="Arial"/>
              </a:rPr>
              <a:t>O</a:t>
            </a:r>
            <a:r>
              <a:rPr sz="1000" b="1" spc="-5" dirty="0">
                <a:latin typeface="Arial"/>
                <a:cs typeface="Arial"/>
              </a:rPr>
              <a:t>G</a:t>
            </a:r>
            <a:r>
              <a:rPr sz="1000" b="1" spc="-70" dirty="0">
                <a:latin typeface="Arial"/>
                <a:cs typeface="Arial"/>
              </a:rPr>
              <a:t>R</a:t>
            </a:r>
            <a:r>
              <a:rPr sz="1000" b="1" spc="-3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M</a:t>
            </a:r>
            <a:r>
              <a:rPr sz="1000" b="1" spc="40" dirty="0">
                <a:latin typeface="Arial"/>
                <a:cs typeface="Arial"/>
              </a:rPr>
              <a:t>A</a:t>
            </a:r>
            <a:r>
              <a:rPr sz="1000" b="1" spc="30" dirty="0">
                <a:latin typeface="Arial"/>
                <a:cs typeface="Arial"/>
              </a:rPr>
              <a:t>CI</a:t>
            </a:r>
            <a:r>
              <a:rPr sz="1000" b="1" spc="-10" dirty="0">
                <a:latin typeface="Arial"/>
                <a:cs typeface="Arial"/>
              </a:rPr>
              <a:t>Ó</a:t>
            </a:r>
            <a:r>
              <a:rPr sz="1000" b="1" dirty="0">
                <a:latin typeface="Arial"/>
                <a:cs typeface="Arial"/>
              </a:rPr>
              <a:t>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D</a:t>
            </a:r>
            <a:r>
              <a:rPr sz="1000" b="1" spc="-150" dirty="0">
                <a:latin typeface="Arial"/>
                <a:cs typeface="Arial"/>
              </a:rPr>
              <a:t>E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40" dirty="0">
                <a:latin typeface="Arial"/>
                <a:cs typeface="Arial"/>
              </a:rPr>
              <a:t>E</a:t>
            </a:r>
            <a:r>
              <a:rPr sz="1000" b="1" dirty="0">
                <a:latin typeface="Arial"/>
                <a:cs typeface="Arial"/>
              </a:rPr>
              <a:t>V</a:t>
            </a:r>
            <a:r>
              <a:rPr sz="1000" b="1" spc="-160" dirty="0">
                <a:latin typeface="Arial"/>
                <a:cs typeface="Arial"/>
              </a:rPr>
              <a:t>E</a:t>
            </a:r>
            <a:r>
              <a:rPr sz="1000" b="1" spc="10" dirty="0">
                <a:latin typeface="Arial"/>
                <a:cs typeface="Arial"/>
              </a:rPr>
              <a:t>N</a:t>
            </a:r>
            <a:r>
              <a:rPr sz="1000" b="1" spc="-170" dirty="0">
                <a:latin typeface="Arial"/>
                <a:cs typeface="Arial"/>
              </a:rPr>
              <a:t>T</a:t>
            </a:r>
            <a:r>
              <a:rPr sz="1000" b="1" spc="-5" dirty="0">
                <a:latin typeface="Arial"/>
                <a:cs typeface="Arial"/>
              </a:rPr>
              <a:t>O</a:t>
            </a:r>
            <a:r>
              <a:rPr sz="1000" b="1" spc="-150" dirty="0"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rial"/>
              <a:cs typeface="Arial"/>
            </a:endParaRPr>
          </a:p>
          <a:p>
            <a:pPr marL="12700" marR="31115" algn="just">
              <a:lnSpc>
                <a:spcPct val="102099"/>
              </a:lnSpc>
            </a:pPr>
            <a:r>
              <a:rPr sz="1000" b="1" spc="-35" dirty="0">
                <a:latin typeface="Arial"/>
                <a:cs typeface="Arial"/>
              </a:rPr>
              <a:t>“Feste </a:t>
            </a:r>
            <a:r>
              <a:rPr sz="1000" b="1" spc="-5" dirty="0">
                <a:latin typeface="Arial"/>
                <a:cs typeface="Arial"/>
              </a:rPr>
              <a:t>Jara”: </a:t>
            </a:r>
            <a:r>
              <a:rPr sz="1000" spc="-5" dirty="0">
                <a:latin typeface="Lucida Sans Unicode"/>
                <a:cs typeface="Lucida Sans Unicode"/>
              </a:rPr>
              <a:t>Iniciativa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-25" dirty="0">
                <a:latin typeface="Lucida Sans Unicode"/>
                <a:cs typeface="Lucida Sans Unicode"/>
              </a:rPr>
              <a:t>por </a:t>
            </a:r>
            <a:r>
              <a:rPr sz="1000" spc="-45" dirty="0">
                <a:latin typeface="Lucida Sans Unicode"/>
                <a:cs typeface="Lucida Sans Unicode"/>
              </a:rPr>
              <a:t>diez </a:t>
            </a:r>
            <a:r>
              <a:rPr sz="1000" spc="-10" dirty="0">
                <a:latin typeface="Lucida Sans Unicode"/>
                <a:cs typeface="Lucida Sans Unicode"/>
              </a:rPr>
              <a:t>años </a:t>
            </a:r>
            <a:r>
              <a:rPr sz="1000" spc="25" dirty="0">
                <a:latin typeface="Lucida Sans Unicode"/>
                <a:cs typeface="Lucida Sans Unicode"/>
              </a:rPr>
              <a:t>ha </a:t>
            </a:r>
            <a:r>
              <a:rPr sz="1000" spc="-5" dirty="0">
                <a:latin typeface="Lucida Sans Unicode"/>
                <a:cs typeface="Lucida Sans Unicode"/>
              </a:rPr>
              <a:t>producido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0" dirty="0">
                <a:latin typeface="Lucida Sans Unicode"/>
                <a:cs typeface="Lucida Sans Unicode"/>
              </a:rPr>
              <a:t>realiza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10" dirty="0">
                <a:latin typeface="Lucida Sans Unicode"/>
                <a:cs typeface="Lucida Sans Unicode"/>
              </a:rPr>
              <a:t>Colectivo </a:t>
            </a:r>
            <a:r>
              <a:rPr sz="1000" spc="-80" dirty="0">
                <a:latin typeface="Lucida Sans Unicode"/>
                <a:cs typeface="Lucida Sans Unicode"/>
              </a:rPr>
              <a:t>Cul- 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tural </a:t>
            </a:r>
            <a:r>
              <a:rPr sz="1000" dirty="0">
                <a:latin typeface="Lucida Sans Unicode"/>
                <a:cs typeface="Lucida Sans Unicode"/>
              </a:rPr>
              <a:t>“ </a:t>
            </a:r>
            <a:r>
              <a:rPr sz="1000" spc="-20" dirty="0">
                <a:latin typeface="Lucida Sans Unicode"/>
                <a:cs typeface="Lucida Sans Unicode"/>
              </a:rPr>
              <a:t>Arte </a:t>
            </a:r>
            <a:r>
              <a:rPr sz="1000" spc="20" dirty="0">
                <a:latin typeface="Lucida Sans Unicode"/>
                <a:cs typeface="Lucida Sans Unicode"/>
              </a:rPr>
              <a:t>Joven”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10" dirty="0">
                <a:latin typeface="Lucida Sans Unicode"/>
                <a:cs typeface="Lucida Sans Unicode"/>
              </a:rPr>
              <a:t>patrocinio </a:t>
            </a:r>
            <a:r>
              <a:rPr sz="1000" spc="-30" dirty="0">
                <a:latin typeface="Lucida Sans Unicode"/>
                <a:cs typeface="Lucida Sans Unicode"/>
              </a:rPr>
              <a:t>muni </a:t>
            </a:r>
            <a:r>
              <a:rPr sz="1000" spc="10" dirty="0">
                <a:latin typeface="Lucida Sans Unicode"/>
                <a:cs typeface="Lucida Sans Unicode"/>
              </a:rPr>
              <a:t>cipal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10" dirty="0">
                <a:latin typeface="Lucida Sans Unicode"/>
                <a:cs typeface="Lucida Sans Unicode"/>
              </a:rPr>
              <a:t>homenaje </a:t>
            </a:r>
            <a:r>
              <a:rPr sz="1000" spc="-50" dirty="0">
                <a:latin typeface="Lucida Sans Unicode"/>
                <a:cs typeface="Lucida Sans Unicode"/>
              </a:rPr>
              <a:t>al </a:t>
            </a:r>
            <a:r>
              <a:rPr sz="1000" spc="30" dirty="0">
                <a:latin typeface="Lucida Sans Unicode"/>
                <a:cs typeface="Lucida Sans Unicode"/>
              </a:rPr>
              <a:t>destacado </a:t>
            </a:r>
            <a:r>
              <a:rPr sz="1000" spc="-15" dirty="0">
                <a:latin typeface="Lucida Sans Unicode"/>
                <a:cs typeface="Lucida Sans Unicode"/>
              </a:rPr>
              <a:t>músico, 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creador, </a:t>
            </a:r>
            <a:r>
              <a:rPr sz="1000" spc="-15" dirty="0">
                <a:latin typeface="Lucida Sans Unicode"/>
                <a:cs typeface="Lucida Sans Unicode"/>
              </a:rPr>
              <a:t>director </a:t>
            </a:r>
            <a:r>
              <a:rPr sz="1000" dirty="0">
                <a:latin typeface="Lucida Sans Unicode"/>
                <a:cs typeface="Lucida Sans Unicode"/>
              </a:rPr>
              <a:t>teatral </a:t>
            </a:r>
            <a:r>
              <a:rPr sz="1000" spc="-15" dirty="0">
                <a:latin typeface="Lucida Sans Unicode"/>
                <a:cs typeface="Lucida Sans Unicode"/>
              </a:rPr>
              <a:t>Víctor </a:t>
            </a:r>
            <a:r>
              <a:rPr sz="1000" dirty="0">
                <a:latin typeface="Lucida Sans Unicode"/>
                <a:cs typeface="Lucida Sans Unicode"/>
              </a:rPr>
              <a:t>J </a:t>
            </a:r>
            <a:r>
              <a:rPr sz="1000" spc="-5" dirty="0">
                <a:latin typeface="Lucida Sans Unicode"/>
                <a:cs typeface="Lucida Sans Unicode"/>
              </a:rPr>
              <a:t>ara, </a:t>
            </a:r>
            <a:r>
              <a:rPr sz="1000" spc="15" dirty="0">
                <a:latin typeface="Lucida Sans Unicode"/>
                <a:cs typeface="Lucida Sans Unicode"/>
              </a:rPr>
              <a:t>que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55" dirty="0">
                <a:latin typeface="Lucida Sans Unicode"/>
                <a:cs typeface="Lucida Sans Unicode"/>
              </a:rPr>
              <a:t>cada </a:t>
            </a:r>
            <a:r>
              <a:rPr sz="1000" spc="25" dirty="0">
                <a:latin typeface="Lucida Sans Unicode"/>
                <a:cs typeface="Lucida Sans Unicode"/>
              </a:rPr>
              <a:t>año </a:t>
            </a:r>
            <a:r>
              <a:rPr sz="1000" spc="-10" dirty="0">
                <a:latin typeface="Lucida Sans Unicode"/>
                <a:cs typeface="Lucida Sans Unicode"/>
              </a:rPr>
              <a:t>reúne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spc="-20" dirty="0">
                <a:latin typeface="Lucida Sans Unicode"/>
                <a:cs typeface="Lucida Sans Unicode"/>
              </a:rPr>
              <a:t>particular </a:t>
            </a:r>
            <a:r>
              <a:rPr sz="1000" spc="-50" dirty="0">
                <a:latin typeface="Lucida Sans Unicode"/>
                <a:cs typeface="Lucida Sans Unicode"/>
              </a:rPr>
              <a:t>mixtura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artistas </a:t>
            </a:r>
            <a:r>
              <a:rPr sz="1000" spc="5" dirty="0">
                <a:latin typeface="Lucida Sans Unicode"/>
                <a:cs typeface="Lucida Sans Unicode"/>
              </a:rPr>
              <a:t>emergentes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zona,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nivel </a:t>
            </a:r>
            <a:r>
              <a:rPr sz="1000" spc="25" dirty="0">
                <a:latin typeface="Lucida Sans Unicode"/>
                <a:cs typeface="Lucida Sans Unicode"/>
              </a:rPr>
              <a:t>na </a:t>
            </a:r>
            <a:r>
              <a:rPr sz="1000" spc="5" dirty="0">
                <a:latin typeface="Lucida Sans Unicode"/>
                <a:cs typeface="Lucida Sans Unicode"/>
              </a:rPr>
              <a:t>cional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20" dirty="0">
                <a:latin typeface="Lucida Sans Unicode"/>
                <a:cs typeface="Lucida Sans Unicode"/>
              </a:rPr>
              <a:t>destaca </a:t>
            </a:r>
            <a:r>
              <a:rPr sz="1000" spc="-35" dirty="0">
                <a:latin typeface="Lucida Sans Unicode"/>
                <a:cs typeface="Lucida Sans Unicode"/>
              </a:rPr>
              <a:t>dos </a:t>
            </a:r>
            <a:r>
              <a:rPr sz="1000" spc="-50" dirty="0">
                <a:latin typeface="Lucida Sans Unicode"/>
                <a:cs typeface="Lucida Sans Unicode"/>
              </a:rPr>
              <a:t>artistas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trayecto- 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ria.</a:t>
            </a:r>
            <a:endParaRPr sz="1000">
              <a:latin typeface="Lucida Sans Unicode"/>
              <a:cs typeface="Lucida Sans Unicode"/>
            </a:endParaRPr>
          </a:p>
          <a:p>
            <a:pPr marL="12700" marR="40640" indent="3175" algn="just">
              <a:lnSpc>
                <a:spcPct val="102200"/>
              </a:lnSpc>
              <a:spcBef>
                <a:spcPts val="1230"/>
              </a:spcBef>
            </a:pPr>
            <a:r>
              <a:rPr sz="1000" b="1" spc="-15" dirty="0">
                <a:latin typeface="Arial"/>
                <a:cs typeface="Arial"/>
              </a:rPr>
              <a:t>Ciclos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25" dirty="0">
                <a:latin typeface="Arial"/>
                <a:cs typeface="Arial"/>
              </a:rPr>
              <a:t>Teatro </a:t>
            </a:r>
            <a:r>
              <a:rPr sz="1000" b="1" spc="10" dirty="0">
                <a:latin typeface="Arial"/>
                <a:cs typeface="Arial"/>
              </a:rPr>
              <a:t>Pequeño </a:t>
            </a:r>
            <a:r>
              <a:rPr sz="1000" b="1" spc="-15" dirty="0">
                <a:latin typeface="Arial"/>
                <a:cs typeface="Arial"/>
              </a:rPr>
              <a:t>Formato: </a:t>
            </a:r>
            <a:r>
              <a:rPr sz="1000" spc="-10" dirty="0">
                <a:latin typeface="Lucida Sans Unicode"/>
                <a:cs typeface="Lucida Sans Unicode"/>
              </a:rPr>
              <a:t>Iniciativa </a:t>
            </a:r>
            <a:r>
              <a:rPr sz="1000" spc="5" dirty="0">
                <a:latin typeface="Lucida Sans Unicode"/>
                <a:cs typeface="Lucida Sans Unicode"/>
              </a:rPr>
              <a:t>del </a:t>
            </a:r>
            <a:r>
              <a:rPr sz="1000" spc="-55" dirty="0">
                <a:latin typeface="Lucida Sans Unicode"/>
                <a:cs typeface="Lucida Sans Unicode"/>
              </a:rPr>
              <a:t>Taller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Teatro </a:t>
            </a:r>
            <a:r>
              <a:rPr sz="1000" spc="-5" dirty="0">
                <a:latin typeface="Lucida Sans Unicode"/>
                <a:cs typeface="Lucida Sans Unicode"/>
              </a:rPr>
              <a:t>Municip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45" dirty="0">
                <a:latin typeface="Lucida Sans Unicode"/>
                <a:cs typeface="Lucida Sans Unicode"/>
              </a:rPr>
              <a:t>Ca-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sa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30" dirty="0">
                <a:latin typeface="Lucida Sans Unicode"/>
                <a:cs typeface="Lucida Sans Unicode"/>
              </a:rPr>
              <a:t>Cultura </a:t>
            </a:r>
            <a:r>
              <a:rPr sz="1000" spc="5" dirty="0">
                <a:latin typeface="Lucida Sans Unicode"/>
                <a:cs typeface="Lucida Sans Unicode"/>
              </a:rPr>
              <a:t>que </a:t>
            </a:r>
            <a:r>
              <a:rPr sz="1000" spc="-10" dirty="0">
                <a:latin typeface="Lucida Sans Unicode"/>
                <a:cs typeface="Lucida Sans Unicode"/>
              </a:rPr>
              <a:t>cumple </a:t>
            </a:r>
            <a:r>
              <a:rPr sz="1000" spc="20" dirty="0">
                <a:latin typeface="Lucida Sans Unicode"/>
                <a:cs typeface="Lucida Sans Unicode"/>
              </a:rPr>
              <a:t>con </a:t>
            </a:r>
            <a:r>
              <a:rPr sz="1000" spc="-50" dirty="0">
                <a:latin typeface="Lucida Sans Unicode"/>
                <a:cs typeface="Lucida Sans Unicode"/>
              </a:rPr>
              <a:t>el </a:t>
            </a:r>
            <a:r>
              <a:rPr sz="1000" spc="-25" dirty="0">
                <a:latin typeface="Lucida Sans Unicode"/>
                <a:cs typeface="Lucida Sans Unicode"/>
              </a:rPr>
              <a:t>objeti </a:t>
            </a:r>
            <a:r>
              <a:rPr sz="1000" spc="10" dirty="0">
                <a:latin typeface="Lucida Sans Unicode"/>
                <a:cs typeface="Lucida Sans Unicode"/>
              </a:rPr>
              <a:t>vo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mantener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spc="-5" dirty="0">
                <a:latin typeface="Lucida Sans Unicode"/>
                <a:cs typeface="Lucida Sans Unicode"/>
              </a:rPr>
              <a:t>constante </a:t>
            </a:r>
            <a:r>
              <a:rPr sz="1000" spc="-15" dirty="0">
                <a:latin typeface="Lucida Sans Unicode"/>
                <a:cs typeface="Lucida Sans Unicode"/>
              </a:rPr>
              <a:t>oferta </a:t>
            </a:r>
            <a:r>
              <a:rPr sz="1000" spc="-30" dirty="0">
                <a:latin typeface="Lucida Sans Unicode"/>
                <a:cs typeface="Lucida Sans Unicode"/>
              </a:rPr>
              <a:t>tea- 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tral, </a:t>
            </a:r>
            <a:r>
              <a:rPr sz="1000" spc="20" dirty="0">
                <a:latin typeface="Lucida Sans Unicode"/>
                <a:cs typeface="Lucida Sans Unicode"/>
              </a:rPr>
              <a:t>haciendo </a:t>
            </a:r>
            <a:r>
              <a:rPr sz="1000" spc="-10" dirty="0">
                <a:latin typeface="Lucida Sans Unicode"/>
                <a:cs typeface="Lucida Sans Unicode"/>
              </a:rPr>
              <a:t>del </a:t>
            </a:r>
            <a:r>
              <a:rPr sz="1000" dirty="0">
                <a:latin typeface="Lucida Sans Unicode"/>
                <a:cs typeface="Lucida Sans Unicode"/>
              </a:rPr>
              <a:t>teatro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spc="-45" dirty="0">
                <a:latin typeface="Lucida Sans Unicode"/>
                <a:cs typeface="Lucida Sans Unicode"/>
              </a:rPr>
              <a:t>posibilid </a:t>
            </a:r>
            <a:r>
              <a:rPr sz="1000" spc="45" dirty="0">
                <a:latin typeface="Lucida Sans Unicode"/>
                <a:cs typeface="Lucida Sans Unicode"/>
              </a:rPr>
              <a:t>ad </a:t>
            </a:r>
            <a:r>
              <a:rPr sz="1000" spc="-25" dirty="0">
                <a:latin typeface="Lucida Sans Unicode"/>
                <a:cs typeface="Lucida Sans Unicode"/>
              </a:rPr>
              <a:t>más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esparcimiento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10" dirty="0">
                <a:latin typeface="Lucida Sans Unicode"/>
                <a:cs typeface="Lucida Sans Unicode"/>
              </a:rPr>
              <a:t>cercanía </a:t>
            </a:r>
            <a:r>
              <a:rPr sz="1000" spc="-50" dirty="0">
                <a:latin typeface="Lucida Sans Unicode"/>
                <a:cs typeface="Lucida Sans Unicode"/>
              </a:rPr>
              <a:t>artística- 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cultural-identitaria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público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zona.</a:t>
            </a:r>
            <a:endParaRPr sz="1000">
              <a:latin typeface="Lucida Sans Unicode"/>
              <a:cs typeface="Lucida Sans Unicode"/>
            </a:endParaRPr>
          </a:p>
          <a:p>
            <a:pPr marL="12700" marR="5080">
              <a:lnSpc>
                <a:spcPct val="102099"/>
              </a:lnSpc>
              <a:spcBef>
                <a:spcPts val="1225"/>
              </a:spcBef>
            </a:pPr>
            <a:r>
              <a:rPr sz="1000" b="1" spc="-15" dirty="0">
                <a:latin typeface="Arial"/>
                <a:cs typeface="Arial"/>
              </a:rPr>
              <a:t>Encuentro Provinciales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15" dirty="0">
                <a:latin typeface="Arial"/>
                <a:cs typeface="Arial"/>
              </a:rPr>
              <a:t>Danza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-25" dirty="0">
                <a:latin typeface="Arial"/>
                <a:cs typeface="Arial"/>
              </a:rPr>
              <a:t>Teatro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Escolar: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Iniciativas </a:t>
            </a:r>
            <a:r>
              <a:rPr sz="1000" spc="-15" dirty="0">
                <a:latin typeface="Lucida Sans Unicode"/>
                <a:cs typeface="Lucida Sans Unicode"/>
              </a:rPr>
              <a:t>organiza </a:t>
            </a:r>
            <a:r>
              <a:rPr sz="1000" spc="10" dirty="0">
                <a:latin typeface="Lucida Sans Unicode"/>
                <a:cs typeface="Lucida Sans Unicode"/>
              </a:rPr>
              <a:t>das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5" dirty="0">
                <a:latin typeface="Lucida Sans Unicode"/>
                <a:cs typeface="Lucida Sans Unicode"/>
              </a:rPr>
              <a:t>produci-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das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por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Escuela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Municipal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Danza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Moderna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0" dirty="0">
                <a:latin typeface="Lucida Sans Unicode"/>
                <a:cs typeface="Lucida Sans Unicode"/>
              </a:rPr>
              <a:t>Taller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40" dirty="0">
                <a:latin typeface="Lucida Sans Unicode"/>
                <a:cs typeface="Lucida Sans Unicode"/>
              </a:rPr>
              <a:t>Teatro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Municipal </a:t>
            </a:r>
            <a:r>
              <a:rPr sz="1000" spc="5" dirty="0">
                <a:latin typeface="Lucida Sans Unicode"/>
                <a:cs typeface="Lucida Sans Unicode"/>
              </a:rPr>
              <a:t>que 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reúnen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decenas</a:t>
            </a:r>
            <a:r>
              <a:rPr sz="1000" spc="20" dirty="0">
                <a:latin typeface="Lucida Sans Unicode"/>
                <a:cs typeface="Lucida Sans Unicode"/>
              </a:rPr>
              <a:t> de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establecimientos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educacionales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representantes</a:t>
            </a:r>
            <a:r>
              <a:rPr sz="1000" spc="20" dirty="0">
                <a:latin typeface="Lucida Sans Unicode"/>
                <a:cs typeface="Lucida Sans Unicode"/>
              </a:rPr>
              <a:t> de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educa-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ción, </a:t>
            </a:r>
            <a:r>
              <a:rPr sz="1000" spc="-5" dirty="0">
                <a:latin typeface="Lucida Sans Unicode"/>
                <a:cs typeface="Lucida Sans Unicode"/>
              </a:rPr>
              <a:t>municipal, </a:t>
            </a:r>
            <a:r>
              <a:rPr sz="1000" spc="-15" dirty="0">
                <a:latin typeface="Lucida Sans Unicode"/>
                <a:cs typeface="Lucida Sans Unicode"/>
              </a:rPr>
              <a:t>particular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particular </a:t>
            </a:r>
            <a:r>
              <a:rPr sz="1000" spc="-70" dirty="0">
                <a:latin typeface="Lucida Sans Unicode"/>
                <a:cs typeface="Lucida Sans Unicode"/>
              </a:rPr>
              <a:t>su </a:t>
            </a:r>
            <a:r>
              <a:rPr sz="1000" spc="40" dirty="0">
                <a:latin typeface="Lucida Sans Unicode"/>
                <a:cs typeface="Lucida Sans Unicode"/>
              </a:rPr>
              <a:t>bvencionada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15" dirty="0">
                <a:latin typeface="Lucida Sans Unicode"/>
                <a:cs typeface="Lucida Sans Unicode"/>
              </a:rPr>
              <a:t>toda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provincia</a:t>
            </a:r>
            <a:r>
              <a:rPr sz="1000" spc="-5" dirty="0">
                <a:latin typeface="Lucida Sans Unicode"/>
                <a:cs typeface="Lucida Sans Unicode"/>
              </a:rPr>
              <a:t> quienes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 </a:t>
            </a:r>
            <a:r>
              <a:rPr sz="1000" spc="-10" dirty="0">
                <a:latin typeface="Lucida Sans Unicode"/>
                <a:cs typeface="Lucida Sans Unicode"/>
              </a:rPr>
              <a:t>inician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formación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artes</a:t>
            </a:r>
            <a:r>
              <a:rPr sz="1000" spc="23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escénicas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talleres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escolares.</a:t>
            </a:r>
            <a:endParaRPr sz="1000">
              <a:latin typeface="Lucida Sans Unicode"/>
              <a:cs typeface="Lucida Sans Unicode"/>
            </a:endParaRPr>
          </a:p>
          <a:p>
            <a:pPr marL="12700" marR="8255" indent="3175">
              <a:lnSpc>
                <a:spcPct val="102000"/>
              </a:lnSpc>
              <a:spcBef>
                <a:spcPts val="1230"/>
              </a:spcBef>
            </a:pPr>
            <a:r>
              <a:rPr sz="1000" b="1" spc="-5" dirty="0">
                <a:latin typeface="Arial"/>
                <a:cs typeface="Arial"/>
              </a:rPr>
              <a:t>Conciertos</a:t>
            </a:r>
            <a:r>
              <a:rPr sz="1000" b="1" spc="15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2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Orquesta</a:t>
            </a:r>
            <a:r>
              <a:rPr sz="1000" b="1" spc="19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Juvenil</a:t>
            </a:r>
            <a:r>
              <a:rPr sz="1000" b="1" spc="17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Municipal,</a:t>
            </a:r>
            <a:r>
              <a:rPr sz="1000" b="1" spc="17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Orquesta</a:t>
            </a:r>
            <a:r>
              <a:rPr sz="1000" b="1" spc="18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Juvenil</a:t>
            </a:r>
            <a:r>
              <a:rPr sz="1000" b="1" spc="16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80" dirty="0">
                <a:latin typeface="Arial"/>
                <a:cs typeface="Arial"/>
              </a:rPr>
              <a:t> </a:t>
            </a:r>
            <a:r>
              <a:rPr sz="1000" b="1" spc="-60" dirty="0">
                <a:latin typeface="Arial"/>
                <a:cs typeface="Arial"/>
              </a:rPr>
              <a:t>La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Cruz</a:t>
            </a:r>
            <a:r>
              <a:rPr sz="1000" b="1" spc="14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“Ensamble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Temporía”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Arial"/>
              <a:cs typeface="Arial"/>
            </a:endParaRPr>
          </a:p>
          <a:p>
            <a:pPr marL="12700" marR="5080" indent="3810">
              <a:lnSpc>
                <a:spcPct val="102000"/>
              </a:lnSpc>
            </a:pPr>
            <a:r>
              <a:rPr sz="1000" b="1" spc="15" dirty="0">
                <a:latin typeface="Arial"/>
                <a:cs typeface="Arial"/>
              </a:rPr>
              <a:t>Montaje</a:t>
            </a:r>
            <a:r>
              <a:rPr sz="1000" b="1" spc="15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4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obras</a:t>
            </a:r>
            <a:r>
              <a:rPr sz="1000" b="1" spc="12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escénic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as,</a:t>
            </a:r>
            <a:r>
              <a:rPr sz="1000" b="1" spc="14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audiovisuales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similares</a:t>
            </a:r>
            <a:r>
              <a:rPr sz="1000" b="1" spc="114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7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creadores</a:t>
            </a:r>
            <a:r>
              <a:rPr sz="1000" b="1" spc="8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locales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invi- </a:t>
            </a:r>
            <a:r>
              <a:rPr sz="1000" b="1" spc="-26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tados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gestión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independiente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5" dirty="0">
                <a:latin typeface="Arial"/>
                <a:cs typeface="Arial"/>
              </a:rPr>
              <a:t> itinerancia</a:t>
            </a:r>
            <a:r>
              <a:rPr sz="1000" b="1" spc="27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Fondart.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2000"/>
              </a:lnSpc>
            </a:pPr>
            <a:r>
              <a:rPr sz="1000" b="1" spc="-5" dirty="0">
                <a:latin typeface="Arial"/>
                <a:cs typeface="Arial"/>
              </a:rPr>
              <a:t>Realiza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ción</a:t>
            </a:r>
            <a:r>
              <a:rPr sz="1000" b="1" spc="15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Eventos</a:t>
            </a:r>
            <a:r>
              <a:rPr sz="1000" b="1" spc="19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9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Programa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ción</a:t>
            </a:r>
            <a:r>
              <a:rPr sz="1000" b="1" spc="16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Anual</a:t>
            </a:r>
            <a:r>
              <a:rPr sz="1000" b="1" spc="15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Días</a:t>
            </a:r>
            <a:r>
              <a:rPr sz="1000" b="1" spc="16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“D”</a:t>
            </a:r>
            <a:r>
              <a:rPr sz="1000" b="1" spc="20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en</a:t>
            </a:r>
            <a:r>
              <a:rPr sz="1000" b="1" spc="20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conjunto</a:t>
            </a:r>
            <a:r>
              <a:rPr sz="1000" b="1" spc="21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con</a:t>
            </a:r>
            <a:r>
              <a:rPr sz="1000" b="1" spc="2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el</a:t>
            </a:r>
            <a:r>
              <a:rPr sz="1000" b="1" spc="19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Consejo </a:t>
            </a:r>
            <a:r>
              <a:rPr sz="1000" b="1" spc="-26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Regional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Cultura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las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Artes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Tocatas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Rock.</a:t>
            </a:r>
            <a:endParaRPr sz="1000">
              <a:latin typeface="Arial"/>
              <a:cs typeface="Arial"/>
            </a:endParaRPr>
          </a:p>
          <a:p>
            <a:pPr marL="12700" marR="3389629">
              <a:lnSpc>
                <a:spcPct val="204000"/>
              </a:lnSpc>
              <a:spcBef>
                <a:spcPts val="5"/>
              </a:spcBef>
            </a:pPr>
            <a:r>
              <a:rPr sz="1000" b="1" spc="-15" dirty="0">
                <a:latin typeface="Arial"/>
                <a:cs typeface="Arial"/>
              </a:rPr>
              <a:t>Encuentro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Artes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Circenses.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120" dirty="0">
                <a:latin typeface="Arial"/>
                <a:cs typeface="Arial"/>
              </a:rPr>
              <a:t>P</a:t>
            </a:r>
            <a:r>
              <a:rPr sz="1000" b="1" spc="-25" dirty="0">
                <a:latin typeface="Arial"/>
                <a:cs typeface="Arial"/>
              </a:rPr>
              <a:t>r</a:t>
            </a:r>
            <a:r>
              <a:rPr sz="1000" b="1" spc="40" dirty="0">
                <a:latin typeface="Arial"/>
                <a:cs typeface="Arial"/>
              </a:rPr>
              <a:t>e</a:t>
            </a:r>
            <a:r>
              <a:rPr sz="1000" b="1" spc="-80" dirty="0">
                <a:latin typeface="Arial"/>
                <a:cs typeface="Arial"/>
              </a:rPr>
              <a:t>s</a:t>
            </a:r>
            <a:r>
              <a:rPr sz="1000" b="1" spc="40" dirty="0">
                <a:latin typeface="Arial"/>
                <a:cs typeface="Arial"/>
              </a:rPr>
              <a:t>e</a:t>
            </a:r>
            <a:r>
              <a:rPr sz="1000" b="1" spc="-35" dirty="0">
                <a:latin typeface="Arial"/>
                <a:cs typeface="Arial"/>
              </a:rPr>
              <a:t>n</a:t>
            </a:r>
            <a:r>
              <a:rPr sz="1000" b="1" spc="35" dirty="0">
                <a:latin typeface="Arial"/>
                <a:cs typeface="Arial"/>
              </a:rPr>
              <a:t>t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40" dirty="0">
                <a:latin typeface="Arial"/>
                <a:cs typeface="Arial"/>
              </a:rPr>
              <a:t>c</a:t>
            </a:r>
            <a:r>
              <a:rPr sz="1000" b="1" spc="-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o</a:t>
            </a:r>
            <a:r>
              <a:rPr sz="1000" b="1" spc="30" dirty="0">
                <a:latin typeface="Arial"/>
                <a:cs typeface="Arial"/>
              </a:rPr>
              <a:t>n</a:t>
            </a:r>
            <a:r>
              <a:rPr sz="1000" b="1" spc="40" dirty="0">
                <a:latin typeface="Arial"/>
                <a:cs typeface="Arial"/>
              </a:rPr>
              <a:t>e</a:t>
            </a:r>
            <a:r>
              <a:rPr sz="1000" b="1" spc="-120" dirty="0">
                <a:latin typeface="Arial"/>
                <a:cs typeface="Arial"/>
              </a:rPr>
              <a:t>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20" dirty="0">
                <a:latin typeface="Arial"/>
                <a:cs typeface="Arial"/>
              </a:rPr>
              <a:t>F</a:t>
            </a:r>
            <a:r>
              <a:rPr sz="1000" b="1" spc="10" dirty="0">
                <a:latin typeface="Arial"/>
                <a:cs typeface="Arial"/>
              </a:rPr>
              <a:t>o</a:t>
            </a:r>
            <a:r>
              <a:rPr sz="1000" b="1" dirty="0">
                <a:latin typeface="Arial"/>
                <a:cs typeface="Arial"/>
              </a:rPr>
              <a:t>l</a:t>
            </a:r>
            <a:r>
              <a:rPr sz="1000" b="1" spc="40" dirty="0">
                <a:latin typeface="Arial"/>
                <a:cs typeface="Arial"/>
              </a:rPr>
              <a:t>c</a:t>
            </a:r>
            <a:r>
              <a:rPr sz="1000" b="1" spc="-30" dirty="0">
                <a:latin typeface="Arial"/>
                <a:cs typeface="Arial"/>
              </a:rPr>
              <a:t>l</a:t>
            </a:r>
            <a:r>
              <a:rPr sz="1000" b="1" spc="10" dirty="0">
                <a:latin typeface="Arial"/>
                <a:cs typeface="Arial"/>
              </a:rPr>
              <a:t>ó</a:t>
            </a:r>
            <a:r>
              <a:rPr sz="1000" b="1" spc="-70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i</a:t>
            </a:r>
            <a:r>
              <a:rPr sz="1000" b="1" spc="45" dirty="0">
                <a:latin typeface="Arial"/>
                <a:cs typeface="Arial"/>
              </a:rPr>
              <a:t>c</a:t>
            </a:r>
            <a:r>
              <a:rPr sz="1000" b="1" spc="-5" dirty="0">
                <a:latin typeface="Arial"/>
                <a:cs typeface="Arial"/>
              </a:rPr>
              <a:t>a</a:t>
            </a:r>
            <a:r>
              <a:rPr sz="1000" b="1" spc="-65" dirty="0">
                <a:latin typeface="Arial"/>
                <a:cs typeface="Arial"/>
              </a:rPr>
              <a:t>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54193" y="223401"/>
            <a:ext cx="6413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4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61332" y="8868917"/>
              <a:ext cx="1084757" cy="77495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8215" y="8855964"/>
              <a:ext cx="1085227" cy="7620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1511" y="8855964"/>
              <a:ext cx="1103058" cy="7879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6673" y="8855964"/>
              <a:ext cx="1115733" cy="78333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76515" y="9482721"/>
            <a:ext cx="140335" cy="166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sz="1000" dirty="0">
                <a:latin typeface="Times New Roman"/>
                <a:cs typeface="Times New Roman"/>
              </a:rPr>
              <a:t>4</a:t>
            </a:fld>
            <a:endParaRPr sz="1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58010" y="1611884"/>
            <a:ext cx="5244465" cy="6488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dirty="0">
                <a:solidFill>
                  <a:srgbClr val="FF9A00"/>
                </a:solidFill>
                <a:latin typeface="Trebuchet MS"/>
                <a:cs typeface="Trebuchet MS"/>
              </a:rPr>
              <a:t>Antecedentes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50">
              <a:latin typeface="Trebuchet MS"/>
              <a:cs typeface="Trebuchet MS"/>
            </a:endParaRPr>
          </a:p>
          <a:p>
            <a:pPr marL="18415">
              <a:lnSpc>
                <a:spcPct val="100000"/>
              </a:lnSpc>
              <a:spcBef>
                <a:spcPts val="5"/>
              </a:spcBef>
            </a:pPr>
            <a:r>
              <a:rPr sz="1000" spc="-35" dirty="0">
                <a:latin typeface="Lucida Sans Unicode"/>
                <a:cs typeface="Lucida Sans Unicode"/>
              </a:rPr>
              <a:t>Quillota,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estos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últimos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veinte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años,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ha</a:t>
            </a:r>
            <a:r>
              <a:rPr sz="1000" spc="-20" dirty="0">
                <a:latin typeface="Lucida Sans Unicode"/>
                <a:cs typeface="Lucida Sans Unicode"/>
              </a:rPr>
              <a:t> ido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convirtiendo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el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centro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las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más</a:t>
            </a:r>
            <a:endParaRPr sz="1000">
              <a:latin typeface="Lucida Sans Unicode"/>
              <a:cs typeface="Lucida Sans Unicode"/>
            </a:endParaRPr>
          </a:p>
          <a:p>
            <a:pPr marL="12700" marR="21590" indent="1905">
              <a:lnSpc>
                <a:spcPct val="102099"/>
              </a:lnSpc>
              <a:spcBef>
                <a:spcPts val="5"/>
              </a:spcBef>
            </a:pPr>
            <a:r>
              <a:rPr sz="1000" dirty="0">
                <a:latin typeface="Lucida Sans Unicode"/>
                <a:cs typeface="Lucida Sans Unicode"/>
              </a:rPr>
              <a:t>varia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das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manifestaciones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artísticas,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desde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teatro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clásico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-5" dirty="0">
                <a:latin typeface="Lucida Sans Unicode"/>
                <a:cs typeface="Lucida Sans Unicode"/>
              </a:rPr>
              <a:t>teatro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vanguardia,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alfarería</a:t>
            </a:r>
            <a:r>
              <a:rPr sz="1000" spc="2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performanc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audiovisual,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pasando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por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folklore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tradicional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latinoamericano, </a:t>
            </a:r>
            <a:r>
              <a:rPr sz="1000" spc="10" dirty="0">
                <a:latin typeface="Lucida Sans Unicode"/>
                <a:cs typeface="Lucida Sans Unicode"/>
              </a:rPr>
              <a:t>danza </a:t>
            </a:r>
            <a:r>
              <a:rPr sz="1000" dirty="0">
                <a:latin typeface="Lucida Sans Unicode"/>
                <a:cs typeface="Lucida Sans Unicode"/>
              </a:rPr>
              <a:t>clásica y </a:t>
            </a:r>
            <a:r>
              <a:rPr sz="1000" spc="15" dirty="0">
                <a:latin typeface="Lucida Sans Unicode"/>
                <a:cs typeface="Lucida Sans Unicode"/>
              </a:rPr>
              <a:t>moderna; </a:t>
            </a:r>
            <a:r>
              <a:rPr sz="1000" spc="-15" dirty="0">
                <a:latin typeface="Lucida Sans Unicode"/>
                <a:cs typeface="Lucida Sans Unicode"/>
              </a:rPr>
              <a:t>nu </a:t>
            </a:r>
            <a:r>
              <a:rPr sz="1000" spc="-25" dirty="0">
                <a:latin typeface="Lucida Sans Unicode"/>
                <a:cs typeface="Lucida Sans Unicode"/>
              </a:rPr>
              <a:t>trida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agenda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dirty="0">
                <a:latin typeface="Lucida Sans Unicode"/>
                <a:cs typeface="Lucida Sans Unicode"/>
              </a:rPr>
              <a:t>no </a:t>
            </a:r>
            <a:r>
              <a:rPr sz="1000" spc="-60" dirty="0">
                <a:latin typeface="Lucida Sans Unicode"/>
                <a:cs typeface="Lucida Sans Unicode"/>
              </a:rPr>
              <a:t>es </a:t>
            </a:r>
            <a:r>
              <a:rPr sz="1000" spc="-55" dirty="0">
                <a:latin typeface="Lucida Sans Unicode"/>
                <a:cs typeface="Lucida Sans Unicode"/>
              </a:rPr>
              <a:t>sino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40" dirty="0">
                <a:latin typeface="Lucida Sans Unicode"/>
                <a:cs typeface="Lucida Sans Unicode"/>
              </a:rPr>
              <a:t>reflejo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del </a:t>
            </a:r>
            <a:r>
              <a:rPr sz="1000" spc="-30" dirty="0">
                <a:latin typeface="Lucida Sans Unicode"/>
                <a:cs typeface="Lucida Sans Unicode"/>
              </a:rPr>
              <a:t>tra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bajo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anónimo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dedicado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nuestros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gestores</a:t>
            </a:r>
            <a:r>
              <a:rPr sz="1000" dirty="0">
                <a:latin typeface="Lucida Sans Unicode"/>
                <a:cs typeface="Lucida Sans Unicode"/>
              </a:rPr>
              <a:t> y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actores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culturales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lo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largo 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todo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año,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ya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sea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bajo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el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alero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mu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nicip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propias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comunidades,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agru- 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paciones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colectivos,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solitario</a:t>
            </a:r>
            <a:r>
              <a:rPr sz="1000" dirty="0">
                <a:latin typeface="Lucida Sans Unicode"/>
                <a:cs typeface="Lucida Sans Unicode"/>
              </a:rPr>
              <a:t> o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hogares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talleres.</a:t>
            </a:r>
            <a:endParaRPr sz="1000">
              <a:latin typeface="Lucida Sans Unicode"/>
              <a:cs typeface="Lucida Sans Unicode"/>
            </a:endParaRPr>
          </a:p>
          <a:p>
            <a:pPr marL="12700" marR="5080" indent="3175" algn="just">
              <a:lnSpc>
                <a:spcPct val="102099"/>
              </a:lnSpc>
              <a:spcBef>
                <a:spcPts val="1225"/>
              </a:spcBef>
            </a:pPr>
            <a:r>
              <a:rPr sz="1000" spc="-15" dirty="0">
                <a:latin typeface="Lucida Sans Unicode"/>
                <a:cs typeface="Lucida Sans Unicode"/>
              </a:rPr>
              <a:t>Asumiendo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b="1" spc="-30" dirty="0">
                <a:latin typeface="Arial"/>
                <a:cs typeface="Arial"/>
              </a:rPr>
              <a:t>rol </a:t>
            </a:r>
            <a:r>
              <a:rPr sz="1000" b="1" spc="5" dirty="0">
                <a:latin typeface="Arial"/>
                <a:cs typeface="Arial"/>
              </a:rPr>
              <a:t>protagónico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que </a:t>
            </a:r>
            <a:r>
              <a:rPr sz="1000" spc="-35" dirty="0">
                <a:latin typeface="Lucida Sans Unicode"/>
                <a:cs typeface="Lucida Sans Unicode"/>
              </a:rPr>
              <a:t>nos </a:t>
            </a:r>
            <a:r>
              <a:rPr sz="1000" dirty="0">
                <a:latin typeface="Lucida Sans Unicode"/>
                <a:cs typeface="Lucida Sans Unicode"/>
              </a:rPr>
              <a:t>corresponde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b="1" i="1" spc="20" dirty="0">
                <a:latin typeface="Arial"/>
                <a:cs typeface="Arial"/>
              </a:rPr>
              <a:t>comuna </a:t>
            </a:r>
            <a:r>
              <a:rPr sz="1000" b="1" i="1" spc="30" dirty="0">
                <a:latin typeface="Arial"/>
                <a:cs typeface="Arial"/>
              </a:rPr>
              <a:t>humana, </a:t>
            </a:r>
            <a:r>
              <a:rPr sz="1000" b="1" i="1" spc="35" dirty="0">
                <a:latin typeface="Arial"/>
                <a:cs typeface="Arial"/>
              </a:rPr>
              <a:t> </a:t>
            </a:r>
            <a:r>
              <a:rPr sz="1000" b="1" i="1" spc="10" dirty="0">
                <a:latin typeface="Arial"/>
                <a:cs typeface="Arial"/>
              </a:rPr>
              <a:t>saludable </a:t>
            </a:r>
            <a:r>
              <a:rPr sz="1000" b="1" i="1" dirty="0">
                <a:latin typeface="Arial"/>
                <a:cs typeface="Arial"/>
              </a:rPr>
              <a:t>e </a:t>
            </a:r>
            <a:r>
              <a:rPr sz="1000" b="1" i="1" spc="10" dirty="0">
                <a:latin typeface="Arial"/>
                <a:cs typeface="Arial"/>
              </a:rPr>
              <a:t>innovadora</a:t>
            </a:r>
            <a:r>
              <a:rPr sz="1000" spc="10" dirty="0">
                <a:latin typeface="Lucida Sans Unicode"/>
                <a:cs typeface="Lucida Sans Unicode"/>
              </a:rPr>
              <a:t>, entendemos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20" dirty="0">
                <a:latin typeface="Lucida Sans Unicode"/>
                <a:cs typeface="Lucida Sans Unicode"/>
              </a:rPr>
              <a:t>cultura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70" dirty="0">
                <a:latin typeface="Lucida Sans Unicode"/>
                <a:cs typeface="Lucida Sans Unicode"/>
              </a:rPr>
              <a:t>su </a:t>
            </a:r>
            <a:r>
              <a:rPr sz="1000" spc="-25" dirty="0">
                <a:latin typeface="Lucida Sans Unicode"/>
                <a:cs typeface="Lucida Sans Unicode"/>
              </a:rPr>
              <a:t>más </a:t>
            </a:r>
            <a:r>
              <a:rPr sz="1000" spc="-15" dirty="0">
                <a:latin typeface="Lucida Sans Unicode"/>
                <a:cs typeface="Lucida Sans Unicode"/>
              </a:rPr>
              <a:t>amplio </a:t>
            </a:r>
            <a:r>
              <a:rPr sz="1000" spc="-20" dirty="0">
                <a:latin typeface="Lucida Sans Unicode"/>
                <a:cs typeface="Lucida Sans Unicode"/>
              </a:rPr>
              <a:t>sentido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acción de </a:t>
            </a:r>
            <a:r>
              <a:rPr sz="1000" spc="-30" dirty="0">
                <a:latin typeface="Lucida Sans Unicode"/>
                <a:cs typeface="Lucida Sans Unicode"/>
              </a:rPr>
              <a:t>cultivar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50" dirty="0">
                <a:latin typeface="Lucida Sans Unicode"/>
                <a:cs typeface="Lucida Sans Unicode"/>
              </a:rPr>
              <a:t>espíritu </a:t>
            </a:r>
            <a:r>
              <a:rPr sz="1000" dirty="0">
                <a:latin typeface="Lucida Sans Unicode"/>
                <a:cs typeface="Lucida Sans Unicode"/>
              </a:rPr>
              <a:t>humano,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b="1" spc="10" dirty="0">
                <a:latin typeface="Arial"/>
                <a:cs typeface="Arial"/>
              </a:rPr>
              <a:t>encuentra </a:t>
            </a:r>
            <a:r>
              <a:rPr sz="1000" b="1" spc="-65" dirty="0">
                <a:latin typeface="Arial"/>
                <a:cs typeface="Arial"/>
              </a:rPr>
              <a:t>su </a:t>
            </a:r>
            <a:r>
              <a:rPr sz="1000" b="1" spc="-10" dirty="0">
                <a:latin typeface="Arial"/>
                <a:cs typeface="Arial"/>
              </a:rPr>
              <a:t>manifesta </a:t>
            </a:r>
            <a:r>
              <a:rPr sz="1000" b="1" dirty="0">
                <a:latin typeface="Arial"/>
                <a:cs typeface="Arial"/>
              </a:rPr>
              <a:t>ción a </a:t>
            </a:r>
            <a:r>
              <a:rPr sz="1000" b="1" spc="-10" dirty="0">
                <a:latin typeface="Arial"/>
                <a:cs typeface="Arial"/>
              </a:rPr>
              <a:t>través </a:t>
            </a:r>
            <a:r>
              <a:rPr sz="1000" b="1" spc="20" dirty="0">
                <a:latin typeface="Arial"/>
                <a:cs typeface="Arial"/>
              </a:rPr>
              <a:t>del 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desarrollo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-5" dirty="0">
                <a:latin typeface="Arial"/>
                <a:cs typeface="Arial"/>
              </a:rPr>
              <a:t>expresión </a:t>
            </a:r>
            <a:r>
              <a:rPr sz="1000" b="1" spc="15" dirty="0">
                <a:latin typeface="Arial"/>
                <a:cs typeface="Arial"/>
              </a:rPr>
              <a:t>de </a:t>
            </a:r>
            <a:r>
              <a:rPr sz="1000" b="1" spc="-85" dirty="0">
                <a:latin typeface="Arial"/>
                <a:cs typeface="Arial"/>
              </a:rPr>
              <a:t>sus </a:t>
            </a:r>
            <a:r>
              <a:rPr sz="1000" b="1" spc="45" dirty="0">
                <a:latin typeface="Arial"/>
                <a:cs typeface="Arial"/>
              </a:rPr>
              <a:t>capacidades </a:t>
            </a:r>
            <a:r>
              <a:rPr sz="1000" b="1" spc="5" dirty="0">
                <a:latin typeface="Arial"/>
                <a:cs typeface="Arial"/>
              </a:rPr>
              <a:t>creativas, </a:t>
            </a:r>
            <a:r>
              <a:rPr sz="1000" b="1" spc="-20" dirty="0">
                <a:latin typeface="Arial"/>
                <a:cs typeface="Arial"/>
              </a:rPr>
              <a:t>las </a:t>
            </a:r>
            <a:r>
              <a:rPr sz="1000" b="1" spc="10" dirty="0">
                <a:latin typeface="Arial"/>
                <a:cs typeface="Arial"/>
              </a:rPr>
              <a:t>que </a:t>
            </a:r>
            <a:r>
              <a:rPr sz="1000" b="1" spc="-40" dirty="0">
                <a:latin typeface="Arial"/>
                <a:cs typeface="Arial"/>
              </a:rPr>
              <a:t>se </a:t>
            </a:r>
            <a:r>
              <a:rPr sz="1000" b="1" spc="15" dirty="0">
                <a:latin typeface="Arial"/>
                <a:cs typeface="Arial"/>
              </a:rPr>
              <a:t>proyectan </a:t>
            </a:r>
            <a:r>
              <a:rPr sz="1000" b="1" dirty="0">
                <a:latin typeface="Arial"/>
                <a:cs typeface="Arial"/>
              </a:rPr>
              <a:t>a </a:t>
            </a:r>
            <a:r>
              <a:rPr sz="1000" b="1" spc="5" dirty="0">
                <a:latin typeface="Arial"/>
                <a:cs typeface="Arial"/>
              </a:rPr>
              <a:t>la </a:t>
            </a:r>
            <a:r>
              <a:rPr sz="1000" b="1" spc="20" dirty="0">
                <a:latin typeface="Arial"/>
                <a:cs typeface="Arial"/>
              </a:rPr>
              <a:t>ge- 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neración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15" dirty="0">
                <a:latin typeface="Arial"/>
                <a:cs typeface="Arial"/>
              </a:rPr>
              <a:t>un </a:t>
            </a:r>
            <a:r>
              <a:rPr sz="1000" b="1" spc="25" dirty="0">
                <a:latin typeface="Arial"/>
                <a:cs typeface="Arial"/>
              </a:rPr>
              <a:t>modelo </a:t>
            </a:r>
            <a:r>
              <a:rPr sz="1000" b="1" dirty="0">
                <a:latin typeface="Arial"/>
                <a:cs typeface="Arial"/>
              </a:rPr>
              <a:t>alternativo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10" dirty="0">
                <a:latin typeface="Arial"/>
                <a:cs typeface="Arial"/>
              </a:rPr>
              <a:t>desarrollo </a:t>
            </a:r>
            <a:r>
              <a:rPr sz="1000" b="1" spc="15" dirty="0">
                <a:latin typeface="Arial"/>
                <a:cs typeface="Arial"/>
              </a:rPr>
              <a:t>centrado en </a:t>
            </a:r>
            <a:r>
              <a:rPr sz="1000" b="1" spc="-45" dirty="0">
                <a:latin typeface="Arial"/>
                <a:cs typeface="Arial"/>
              </a:rPr>
              <a:t>los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principios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5" dirty="0">
                <a:latin typeface="Arial"/>
                <a:cs typeface="Arial"/>
              </a:rPr>
              <a:t>la 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humanidad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5" dirty="0">
                <a:latin typeface="Arial"/>
                <a:cs typeface="Arial"/>
              </a:rPr>
              <a:t>la </a:t>
            </a:r>
            <a:r>
              <a:rPr sz="1000" b="1" dirty="0">
                <a:latin typeface="Arial"/>
                <a:cs typeface="Arial"/>
              </a:rPr>
              <a:t>solidaridad; y </a:t>
            </a:r>
            <a:r>
              <a:rPr sz="1000" b="1" spc="15" dirty="0">
                <a:latin typeface="Arial"/>
                <a:cs typeface="Arial"/>
              </a:rPr>
              <a:t>que </a:t>
            </a:r>
            <a:r>
              <a:rPr sz="1000" b="1" spc="-40" dirty="0">
                <a:latin typeface="Arial"/>
                <a:cs typeface="Arial"/>
              </a:rPr>
              <a:t>se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consolide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como </a:t>
            </a:r>
            <a:r>
              <a:rPr sz="1000" b="1" spc="-15" dirty="0">
                <a:latin typeface="Arial"/>
                <a:cs typeface="Arial"/>
              </a:rPr>
              <a:t>un </a:t>
            </a:r>
            <a:r>
              <a:rPr sz="1000" b="1" spc="15" dirty="0">
                <a:latin typeface="Arial"/>
                <a:cs typeface="Arial"/>
              </a:rPr>
              <a:t>espacio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5" dirty="0">
                <a:latin typeface="Arial"/>
                <a:cs typeface="Arial"/>
              </a:rPr>
              <a:t>libertad </a:t>
            </a:r>
            <a:r>
              <a:rPr sz="1000" b="1" spc="15" dirty="0">
                <a:latin typeface="Arial"/>
                <a:cs typeface="Arial"/>
              </a:rPr>
              <a:t>en 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donde </a:t>
            </a:r>
            <a:r>
              <a:rPr sz="1000" b="1" spc="-15" dirty="0">
                <a:latin typeface="Arial"/>
                <a:cs typeface="Arial"/>
              </a:rPr>
              <a:t>todos </a:t>
            </a:r>
            <a:r>
              <a:rPr sz="1000" b="1" spc="25" dirty="0">
                <a:latin typeface="Arial"/>
                <a:cs typeface="Arial"/>
              </a:rPr>
              <a:t>tengan </a:t>
            </a:r>
            <a:r>
              <a:rPr sz="1000" b="1" spc="30" dirty="0">
                <a:latin typeface="Arial"/>
                <a:cs typeface="Arial"/>
              </a:rPr>
              <a:t>cabida </a:t>
            </a:r>
            <a:r>
              <a:rPr sz="1000" b="1" spc="25" dirty="0">
                <a:latin typeface="Arial"/>
                <a:cs typeface="Arial"/>
              </a:rPr>
              <a:t>para </a:t>
            </a:r>
            <a:r>
              <a:rPr sz="1000" b="1" spc="-15" dirty="0">
                <a:latin typeface="Arial"/>
                <a:cs typeface="Arial"/>
              </a:rPr>
              <a:t>desarrollar </a:t>
            </a:r>
            <a:r>
              <a:rPr sz="1000" b="1" spc="-85" dirty="0">
                <a:latin typeface="Arial"/>
                <a:cs typeface="Arial"/>
              </a:rPr>
              <a:t>sus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potenciales </a:t>
            </a:r>
            <a:r>
              <a:rPr sz="1000" b="1" spc="-5" dirty="0">
                <a:latin typeface="Arial"/>
                <a:cs typeface="Arial"/>
              </a:rPr>
              <a:t>creativos </a:t>
            </a:r>
            <a:r>
              <a:rPr sz="1000" b="1" dirty="0">
                <a:latin typeface="Arial"/>
                <a:cs typeface="Arial"/>
              </a:rPr>
              <a:t>y a </a:t>
            </a:r>
            <a:r>
              <a:rPr sz="1000" b="1" spc="15" dirty="0">
                <a:latin typeface="Arial"/>
                <a:cs typeface="Arial"/>
              </a:rPr>
              <a:t>benefi- 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ciarse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del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85" dirty="0">
                <a:latin typeface="Arial"/>
                <a:cs typeface="Arial"/>
              </a:rPr>
              <a:t>sus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pares</a:t>
            </a:r>
            <a:r>
              <a:rPr sz="1000" spc="5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 marL="12700" marR="8890">
              <a:lnSpc>
                <a:spcPct val="102200"/>
              </a:lnSpc>
              <a:spcBef>
                <a:spcPts val="1230"/>
              </a:spcBef>
            </a:pPr>
            <a:r>
              <a:rPr sz="1000" spc="-10" dirty="0">
                <a:latin typeface="Lucida Sans Unicode"/>
                <a:cs typeface="Lucida Sans Unicode"/>
              </a:rPr>
              <a:t>En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sentido,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entendemos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que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cultura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no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sólo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circunscribe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las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expresiones 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artísticas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 </a:t>
            </a:r>
            <a:r>
              <a:rPr sz="1000" spc="-20" dirty="0">
                <a:latin typeface="Lucida Sans Unicode"/>
                <a:cs typeface="Lucida Sans Unicode"/>
              </a:rPr>
              <a:t>intelectuales </a:t>
            </a:r>
            <a:r>
              <a:rPr sz="1000" spc="-50" dirty="0">
                <a:latin typeface="Lucida Sans Unicode"/>
                <a:cs typeface="Lucida Sans Unicode"/>
              </a:rPr>
              <a:t>-que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son </a:t>
            </a:r>
            <a:r>
              <a:rPr sz="1000" spc="-25" dirty="0">
                <a:latin typeface="Lucida Sans Unicode"/>
                <a:cs typeface="Lucida Sans Unicode"/>
              </a:rPr>
              <a:t>per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modo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55" dirty="0">
                <a:latin typeface="Lucida Sans Unicode"/>
                <a:cs typeface="Lucida Sans Unicode"/>
              </a:rPr>
              <a:t>expresión- sino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más bien </a:t>
            </a:r>
            <a:r>
              <a:rPr sz="1000" spc="-40" dirty="0">
                <a:latin typeface="Lucida Sans Unicode"/>
                <a:cs typeface="Lucida Sans Unicode"/>
              </a:rPr>
              <a:t>es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reflejo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nuestra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sociedad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totalidad.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Y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ahí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radica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desafío;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b="1" dirty="0">
                <a:latin typeface="Arial"/>
                <a:cs typeface="Arial"/>
              </a:rPr>
              <a:t>no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una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socie-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50" dirty="0">
                <a:latin typeface="Arial"/>
                <a:cs typeface="Arial"/>
              </a:rPr>
              <a:t>dad</a:t>
            </a:r>
            <a:r>
              <a:rPr sz="1000" b="1" spc="15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pasiva</a:t>
            </a:r>
            <a:r>
              <a:rPr sz="1000" b="1" spc="18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que</a:t>
            </a:r>
            <a:r>
              <a:rPr sz="1000" b="1" spc="19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consume</a:t>
            </a:r>
            <a:r>
              <a:rPr sz="1000" b="1" spc="19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cultura</a:t>
            </a:r>
            <a:r>
              <a:rPr sz="1000" b="1" spc="155" dirty="0">
                <a:latin typeface="Arial"/>
                <a:cs typeface="Arial"/>
              </a:rPr>
              <a:t> </a:t>
            </a:r>
            <a:r>
              <a:rPr sz="1000" b="1" spc="-45" dirty="0">
                <a:latin typeface="Arial"/>
                <a:cs typeface="Arial"/>
              </a:rPr>
              <a:t>sino</a:t>
            </a:r>
            <a:r>
              <a:rPr sz="1000" b="1" spc="14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que</a:t>
            </a:r>
            <a:r>
              <a:rPr sz="1000" b="1" spc="19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crea</a:t>
            </a:r>
            <a:r>
              <a:rPr sz="1000" b="1" spc="1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6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cultiva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18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propia;</a:t>
            </a:r>
            <a:r>
              <a:rPr sz="1000" b="1" spc="12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que</a:t>
            </a:r>
            <a:r>
              <a:rPr sz="1000" b="1" spc="19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encuentra 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85" dirty="0">
                <a:latin typeface="Arial"/>
                <a:cs typeface="Arial"/>
              </a:rPr>
              <a:t>sus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referentes</a:t>
            </a:r>
            <a:r>
              <a:rPr sz="1000" b="1" spc="1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no</a:t>
            </a:r>
            <a:r>
              <a:rPr sz="1000" b="1" spc="1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refleja</a:t>
            </a:r>
            <a:r>
              <a:rPr sz="1000" b="1" spc="160" dirty="0">
                <a:latin typeface="Arial"/>
                <a:cs typeface="Arial"/>
              </a:rPr>
              <a:t> </a:t>
            </a:r>
            <a:r>
              <a:rPr sz="1000" b="1" spc="-45" dirty="0">
                <a:latin typeface="Arial"/>
                <a:cs typeface="Arial"/>
              </a:rPr>
              <a:t>los</a:t>
            </a:r>
            <a:r>
              <a:rPr sz="1000" b="1" spc="1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foráneos</a:t>
            </a:r>
            <a:r>
              <a:rPr sz="1000" b="1" spc="15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75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moda;</a:t>
            </a:r>
            <a:r>
              <a:rPr sz="1000" b="1" spc="10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una</a:t>
            </a:r>
            <a:r>
              <a:rPr sz="1000" b="1" spc="155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sociedad</a:t>
            </a:r>
            <a:r>
              <a:rPr sz="1000" b="1" spc="13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revolucionaria</a:t>
            </a:r>
            <a:r>
              <a:rPr sz="1000" b="1" spc="18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que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es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50" dirty="0">
                <a:latin typeface="Arial"/>
                <a:cs typeface="Arial"/>
              </a:rPr>
              <a:t>capaz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imaginarse</a:t>
            </a:r>
            <a:r>
              <a:rPr sz="1000" b="1" spc="9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spc="-80" dirty="0">
                <a:latin typeface="Arial"/>
                <a:cs typeface="Arial"/>
              </a:rPr>
              <a:t>sí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misma</a:t>
            </a:r>
            <a:r>
              <a:rPr sz="1000" b="1" spc="10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alcanzando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nuevos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horizontes</a:t>
            </a:r>
            <a:r>
              <a:rPr sz="1000" b="1" spc="-155" dirty="0">
                <a:latin typeface="Arial"/>
                <a:cs typeface="Arial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 marL="12700" marR="7620">
              <a:lnSpc>
                <a:spcPct val="102200"/>
              </a:lnSpc>
              <a:spcBef>
                <a:spcPts val="1225"/>
              </a:spcBef>
            </a:pPr>
            <a:r>
              <a:rPr sz="1000" spc="-5" dirty="0">
                <a:latin typeface="Lucida Sans Unicode"/>
                <a:cs typeface="Lucida Sans Unicode"/>
              </a:rPr>
              <a:t>Entendemos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-70" dirty="0">
                <a:latin typeface="Lucida Sans Unicode"/>
                <a:cs typeface="Lucida Sans Unicode"/>
              </a:rPr>
              <a:t>los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esfuerzos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emprendimientos </a:t>
            </a:r>
            <a:r>
              <a:rPr sz="1000" spc="15" dirty="0">
                <a:latin typeface="Lucida Sans Unicode"/>
                <a:cs typeface="Lucida Sans Unicode"/>
              </a:rPr>
              <a:t>que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desarrollamos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través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gestión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Unidad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de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Comunicaci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ones,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Cultura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Turismo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constituyen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b="1" spc="5" dirty="0">
                <a:latin typeface="Arial"/>
                <a:cs typeface="Arial"/>
              </a:rPr>
              <a:t>una</a:t>
            </a:r>
            <a:r>
              <a:rPr sz="1000" b="1" spc="13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herra- </a:t>
            </a:r>
            <a:r>
              <a:rPr sz="1000" b="1" spc="-26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mienta</a:t>
            </a:r>
            <a:r>
              <a:rPr sz="1000" b="1" spc="204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9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desarrollo</a:t>
            </a:r>
            <a:r>
              <a:rPr sz="1000" b="1" spc="14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integral</a:t>
            </a:r>
            <a:r>
              <a:rPr sz="1000" b="1" spc="16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7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14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persona</a:t>
            </a:r>
            <a:r>
              <a:rPr sz="1000" b="1" spc="2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3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un</a:t>
            </a:r>
            <a:r>
              <a:rPr sz="1000" b="1" spc="130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lenguaje</a:t>
            </a:r>
            <a:r>
              <a:rPr sz="1000" b="1" spc="19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2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expresión</a:t>
            </a:r>
            <a:r>
              <a:rPr sz="1000" b="1" spc="170" dirty="0">
                <a:latin typeface="Arial"/>
                <a:cs typeface="Arial"/>
              </a:rPr>
              <a:t> </a:t>
            </a:r>
            <a:r>
              <a:rPr sz="1000" b="1" spc="50" dirty="0">
                <a:latin typeface="Arial"/>
                <a:cs typeface="Arial"/>
              </a:rPr>
              <a:t>capaz</a:t>
            </a:r>
            <a:r>
              <a:rPr sz="1000" b="1" spc="15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 </a:t>
            </a:r>
            <a:r>
              <a:rPr sz="1000" b="1" spc="-26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proyectar</a:t>
            </a:r>
            <a:r>
              <a:rPr sz="1000" b="1" spc="6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una</a:t>
            </a:r>
            <a:r>
              <a:rPr sz="1000" b="1" spc="114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nueva</a:t>
            </a:r>
            <a:r>
              <a:rPr sz="1000" b="1" spc="110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visión</a:t>
            </a:r>
            <a:r>
              <a:rPr sz="1000" b="1" spc="9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114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sociedad</a:t>
            </a:r>
            <a:r>
              <a:rPr sz="1000" spc="25" dirty="0">
                <a:latin typeface="Lucida Sans Unicode"/>
                <a:cs typeface="Lucida Sans Unicode"/>
              </a:rPr>
              <a:t>. </a:t>
            </a:r>
            <a:r>
              <a:rPr sz="1000" spc="-10" dirty="0">
                <a:latin typeface="Lucida Sans Unicode"/>
                <a:cs typeface="Lucida Sans Unicode"/>
              </a:rPr>
              <a:t>Reivindicamos,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lo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menos,</a:t>
            </a:r>
            <a:r>
              <a:rPr sz="1000" spc="200" dirty="0">
                <a:latin typeface="Lucida Sans Unicode"/>
                <a:cs typeface="Lucida Sans Unicode"/>
              </a:rPr>
              <a:t> </a:t>
            </a:r>
            <a:r>
              <a:rPr sz="1000" b="1" spc="5" dirty="0">
                <a:latin typeface="Arial"/>
                <a:cs typeface="Arial"/>
              </a:rPr>
              <a:t>una</a:t>
            </a:r>
            <a:r>
              <a:rPr sz="1000" b="1" spc="16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actitud </a:t>
            </a:r>
            <a:r>
              <a:rPr sz="1000" b="1" spc="-26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14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búsqueda</a:t>
            </a:r>
            <a:r>
              <a:rPr sz="1000" b="1" spc="1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</a:t>
            </a:r>
            <a:r>
              <a:rPr sz="1000" b="1" spc="1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compromiso</a:t>
            </a:r>
            <a:r>
              <a:rPr sz="1000" b="1" spc="11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con</a:t>
            </a:r>
            <a:r>
              <a:rPr sz="1000" b="1" spc="9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el</a:t>
            </a:r>
            <a:r>
              <a:rPr sz="1000" b="1" spc="5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rescate</a:t>
            </a:r>
            <a:r>
              <a:rPr sz="1000" b="1" spc="12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90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nuestros</a:t>
            </a:r>
            <a:r>
              <a:rPr sz="1000" b="1" spc="9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elementos</a:t>
            </a:r>
            <a:r>
              <a:rPr sz="1000" b="1" spc="9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culturales</a:t>
            </a:r>
            <a:r>
              <a:rPr sz="1000" b="1" spc="5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identi-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tarios</a:t>
            </a:r>
            <a:r>
              <a:rPr sz="1000" b="1" spc="19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frente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24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una</a:t>
            </a:r>
            <a:r>
              <a:rPr sz="1000" b="1" spc="240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sociedad</a:t>
            </a:r>
            <a:r>
              <a:rPr sz="1000" b="1" spc="24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globalizada</a:t>
            </a:r>
            <a:r>
              <a:rPr sz="1000" b="1" spc="27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que</a:t>
            </a:r>
            <a:r>
              <a:rPr sz="1000" b="1" spc="229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nos</a:t>
            </a:r>
            <a:r>
              <a:rPr sz="1000" b="1" spc="19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impone</a:t>
            </a:r>
            <a:r>
              <a:rPr sz="1000" b="1" spc="280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criterios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estéticos</a:t>
            </a:r>
            <a:r>
              <a:rPr sz="1000" b="1" spc="19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forá-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neos</a:t>
            </a:r>
            <a:r>
              <a:rPr sz="1000" spc="-15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 marL="12700" marR="7620" indent="7620" algn="just">
              <a:lnSpc>
                <a:spcPct val="102200"/>
              </a:lnSpc>
              <a:spcBef>
                <a:spcPts val="1225"/>
              </a:spcBef>
            </a:pPr>
            <a:r>
              <a:rPr sz="1000" spc="80" dirty="0">
                <a:latin typeface="Lucida Sans Unicode"/>
                <a:cs typeface="Lucida Sans Unicode"/>
              </a:rPr>
              <a:t>C</a:t>
            </a:r>
            <a:r>
              <a:rPr sz="1000" spc="20" dirty="0">
                <a:latin typeface="Lucida Sans Unicode"/>
                <a:cs typeface="Lucida Sans Unicode"/>
              </a:rPr>
              <a:t>o</a:t>
            </a:r>
            <a:r>
              <a:rPr sz="1000" spc="-75" dirty="0">
                <a:latin typeface="Lucida Sans Unicode"/>
                <a:cs typeface="Lucida Sans Unicode"/>
              </a:rPr>
              <a:t>n</a:t>
            </a:r>
            <a:r>
              <a:rPr sz="1000" spc="-20" dirty="0">
                <a:latin typeface="Lucida Sans Unicode"/>
                <a:cs typeface="Lucida Sans Unicode"/>
              </a:rPr>
              <a:t>s</a:t>
            </a:r>
            <a:r>
              <a:rPr sz="1000" spc="114" dirty="0">
                <a:latin typeface="Lucida Sans Unicode"/>
                <a:cs typeface="Lucida Sans Unicode"/>
              </a:rPr>
              <a:t>e</a:t>
            </a:r>
            <a:r>
              <a:rPr sz="1000" spc="-10" dirty="0">
                <a:latin typeface="Lucida Sans Unicode"/>
                <a:cs typeface="Lucida Sans Unicode"/>
              </a:rPr>
              <a:t>c</a:t>
            </a:r>
            <a:r>
              <a:rPr sz="1000" spc="30" dirty="0">
                <a:latin typeface="Lucida Sans Unicode"/>
                <a:cs typeface="Lucida Sans Unicode"/>
              </a:rPr>
              <a:t>u</a:t>
            </a:r>
            <a:r>
              <a:rPr sz="1000" spc="-5" dirty="0">
                <a:latin typeface="Lucida Sans Unicode"/>
                <a:cs typeface="Lucida Sans Unicode"/>
              </a:rPr>
              <a:t>e</a:t>
            </a:r>
            <a:r>
              <a:rPr sz="1000" spc="-20" dirty="0">
                <a:latin typeface="Lucida Sans Unicode"/>
                <a:cs typeface="Lucida Sans Unicode"/>
              </a:rPr>
              <a:t>n</a:t>
            </a:r>
            <a:r>
              <a:rPr sz="1000" spc="10" dirty="0">
                <a:latin typeface="Lucida Sans Unicode"/>
                <a:cs typeface="Lucida Sans Unicode"/>
              </a:rPr>
              <a:t>t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40" dirty="0">
                <a:latin typeface="Lucida Sans Unicode"/>
                <a:cs typeface="Lucida Sans Unicode"/>
              </a:rPr>
              <a:t>m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20" dirty="0">
                <a:latin typeface="Lucida Sans Unicode"/>
                <a:cs typeface="Lucida Sans Unicode"/>
              </a:rPr>
              <a:t>n</a:t>
            </a:r>
            <a:r>
              <a:rPr sz="1000" spc="10" dirty="0">
                <a:latin typeface="Lucida Sans Unicode"/>
                <a:cs typeface="Lucida Sans Unicode"/>
              </a:rPr>
              <a:t>t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40" dirty="0">
                <a:latin typeface="Lucida Sans Unicode"/>
                <a:cs typeface="Lucida Sans Unicode"/>
              </a:rPr>
              <a:t>,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20" dirty="0">
                <a:latin typeface="Lucida Sans Unicode"/>
                <a:cs typeface="Lucida Sans Unicode"/>
              </a:rPr>
              <a:t> </a:t>
            </a:r>
            <a:r>
              <a:rPr sz="1000" b="1" spc="-65" dirty="0">
                <a:latin typeface="Arial"/>
                <a:cs typeface="Arial"/>
              </a:rPr>
              <a:t>f</a:t>
            </a:r>
            <a:r>
              <a:rPr sz="1000" b="1" spc="-30" dirty="0">
                <a:latin typeface="Arial"/>
                <a:cs typeface="Arial"/>
              </a:rPr>
              <a:t>r</a:t>
            </a:r>
            <a:r>
              <a:rPr sz="1000" b="1" spc="40" dirty="0">
                <a:latin typeface="Arial"/>
                <a:cs typeface="Arial"/>
              </a:rPr>
              <a:t>e</a:t>
            </a:r>
            <a:r>
              <a:rPr sz="1000" b="1" spc="-35" dirty="0">
                <a:latin typeface="Arial"/>
                <a:cs typeface="Arial"/>
              </a:rPr>
              <a:t>n</a:t>
            </a:r>
            <a:r>
              <a:rPr sz="1000" b="1" spc="25" dirty="0">
                <a:latin typeface="Arial"/>
                <a:cs typeface="Arial"/>
              </a:rPr>
              <a:t>t</a:t>
            </a:r>
            <a:r>
              <a:rPr sz="1000" b="1" dirty="0">
                <a:latin typeface="Arial"/>
                <a:cs typeface="Arial"/>
              </a:rPr>
              <a:t>e 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50" dirty="0">
                <a:latin typeface="Arial"/>
                <a:cs typeface="Arial"/>
              </a:rPr>
              <a:t>a</a:t>
            </a:r>
            <a:r>
              <a:rPr sz="1000" b="1" spc="-40" dirty="0">
                <a:latin typeface="Arial"/>
                <a:cs typeface="Arial"/>
              </a:rPr>
              <a:t>l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00" dirty="0">
                <a:latin typeface="Arial"/>
                <a:cs typeface="Arial"/>
              </a:rPr>
              <a:t> </a:t>
            </a:r>
            <a:r>
              <a:rPr sz="1000" b="1" spc="40" dirty="0">
                <a:latin typeface="Arial"/>
                <a:cs typeface="Arial"/>
              </a:rPr>
              <a:t>eve</a:t>
            </a:r>
            <a:r>
              <a:rPr sz="1000" b="1" spc="-35" dirty="0">
                <a:latin typeface="Arial"/>
                <a:cs typeface="Arial"/>
              </a:rPr>
              <a:t>n</a:t>
            </a:r>
            <a:r>
              <a:rPr sz="1000" b="1" spc="-25" dirty="0">
                <a:latin typeface="Arial"/>
                <a:cs typeface="Arial"/>
              </a:rPr>
              <a:t>t</a:t>
            </a:r>
            <a:r>
              <a:rPr sz="1000" b="1" spc="-45" dirty="0">
                <a:latin typeface="Arial"/>
                <a:cs typeface="Arial"/>
              </a:rPr>
              <a:t>i</a:t>
            </a:r>
            <a:r>
              <a:rPr sz="1000" b="1" spc="-100" dirty="0">
                <a:latin typeface="Arial"/>
                <a:cs typeface="Arial"/>
              </a:rPr>
              <a:t>s</a:t>
            </a:r>
            <a:r>
              <a:rPr sz="1000" b="1" spc="35" dirty="0">
                <a:latin typeface="Arial"/>
                <a:cs typeface="Arial"/>
              </a:rPr>
              <a:t>m</a:t>
            </a:r>
            <a:r>
              <a:rPr sz="1000" b="1" dirty="0">
                <a:latin typeface="Arial"/>
                <a:cs typeface="Arial"/>
              </a:rPr>
              <a:t>o </a:t>
            </a:r>
            <a:r>
              <a:rPr sz="1000" b="1" spc="-1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-105" dirty="0">
                <a:latin typeface="Arial"/>
                <a:cs typeface="Arial"/>
              </a:rPr>
              <a:t> </a:t>
            </a:r>
            <a:r>
              <a:rPr sz="1000" b="1" spc="65" dirty="0">
                <a:latin typeface="Arial"/>
                <a:cs typeface="Arial"/>
              </a:rPr>
              <a:t>m</a:t>
            </a:r>
            <a:r>
              <a:rPr sz="1000" b="1" spc="40" dirty="0">
                <a:latin typeface="Arial"/>
                <a:cs typeface="Arial"/>
              </a:rPr>
              <a:t>e</a:t>
            </a:r>
            <a:r>
              <a:rPr sz="1000" b="1" spc="10" dirty="0">
                <a:latin typeface="Arial"/>
                <a:cs typeface="Arial"/>
              </a:rPr>
              <a:t>t</a:t>
            </a:r>
            <a:r>
              <a:rPr sz="1000" b="1" spc="-5" dirty="0">
                <a:latin typeface="Arial"/>
                <a:cs typeface="Arial"/>
              </a:rPr>
              <a:t>a</a:t>
            </a:r>
            <a:r>
              <a:rPr sz="1000" b="1" spc="-120" dirty="0">
                <a:latin typeface="Arial"/>
                <a:cs typeface="Arial"/>
              </a:rPr>
              <a:t>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00" dirty="0">
                <a:latin typeface="Arial"/>
                <a:cs typeface="Arial"/>
              </a:rPr>
              <a:t> </a:t>
            </a:r>
            <a:r>
              <a:rPr sz="1000" b="1" spc="55" dirty="0">
                <a:latin typeface="Arial"/>
                <a:cs typeface="Arial"/>
              </a:rPr>
              <a:t>c</a:t>
            </a:r>
            <a:r>
              <a:rPr sz="1000" b="1" spc="10" dirty="0">
                <a:latin typeface="Arial"/>
                <a:cs typeface="Arial"/>
              </a:rPr>
              <a:t>o</a:t>
            </a:r>
            <a:r>
              <a:rPr sz="1000" b="1" spc="-60" dirty="0">
                <a:latin typeface="Arial"/>
                <a:cs typeface="Arial"/>
              </a:rPr>
              <a:t>r</a:t>
            </a:r>
            <a:r>
              <a:rPr sz="1000" b="1" spc="-40" dirty="0">
                <a:latin typeface="Arial"/>
                <a:cs typeface="Arial"/>
              </a:rPr>
              <a:t>t</a:t>
            </a:r>
            <a:r>
              <a:rPr sz="1000" b="1" spc="35" dirty="0">
                <a:latin typeface="Arial"/>
                <a:cs typeface="Arial"/>
              </a:rPr>
              <a:t>o</a:t>
            </a:r>
            <a:r>
              <a:rPr sz="1000" b="1" spc="20" dirty="0">
                <a:latin typeface="Arial"/>
                <a:cs typeface="Arial"/>
              </a:rPr>
              <a:t>p</a:t>
            </a:r>
            <a:r>
              <a:rPr sz="1000" b="1" spc="10" dirty="0">
                <a:latin typeface="Arial"/>
                <a:cs typeface="Arial"/>
              </a:rPr>
              <a:t>l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40" dirty="0">
                <a:latin typeface="Arial"/>
                <a:cs typeface="Arial"/>
              </a:rPr>
              <a:t>c</a:t>
            </a:r>
            <a:r>
              <a:rPr sz="1000" b="1" spc="-75" dirty="0">
                <a:latin typeface="Arial"/>
                <a:cs typeface="Arial"/>
              </a:rPr>
              <a:t>is</a:t>
            </a:r>
            <a:r>
              <a:rPr sz="1000" b="1" spc="-5" dirty="0">
                <a:latin typeface="Arial"/>
                <a:cs typeface="Arial"/>
              </a:rPr>
              <a:t>t</a:t>
            </a:r>
            <a:r>
              <a:rPr sz="1000" b="1" spc="50" dirty="0">
                <a:latin typeface="Arial"/>
                <a:cs typeface="Arial"/>
              </a:rPr>
              <a:t>a</a:t>
            </a:r>
            <a:r>
              <a:rPr sz="1000" b="1" spc="-120" dirty="0">
                <a:latin typeface="Arial"/>
                <a:cs typeface="Arial"/>
              </a:rPr>
              <a:t>s</a:t>
            </a:r>
            <a:r>
              <a:rPr sz="1000" b="1" spc="135" dirty="0">
                <a:latin typeface="Arial"/>
                <a:cs typeface="Arial"/>
              </a:rPr>
              <a:t> </a:t>
            </a:r>
            <a:r>
              <a:rPr sz="1000" b="1" spc="-110" dirty="0">
                <a:latin typeface="Arial"/>
                <a:cs typeface="Arial"/>
              </a:rPr>
              <a:t>s</a:t>
            </a:r>
            <a:r>
              <a:rPr sz="1000" b="1" spc="10" dirty="0">
                <a:latin typeface="Arial"/>
                <a:cs typeface="Arial"/>
              </a:rPr>
              <a:t>o</a:t>
            </a:r>
            <a:r>
              <a:rPr sz="1000" b="1" spc="-100" dirty="0">
                <a:latin typeface="Arial"/>
                <a:cs typeface="Arial"/>
              </a:rPr>
              <a:t>s</a:t>
            </a:r>
            <a:r>
              <a:rPr sz="1000" b="1" spc="-20" dirty="0">
                <a:latin typeface="Arial"/>
                <a:cs typeface="Arial"/>
              </a:rPr>
              <a:t>t</a:t>
            </a:r>
            <a:r>
              <a:rPr sz="1000" b="1" spc="40" dirty="0">
                <a:latin typeface="Arial"/>
                <a:cs typeface="Arial"/>
              </a:rPr>
              <a:t>e</a:t>
            </a:r>
            <a:r>
              <a:rPr sz="1000" b="1" spc="30" dirty="0">
                <a:latin typeface="Arial"/>
                <a:cs typeface="Arial"/>
              </a:rPr>
              <a:t>n</a:t>
            </a:r>
            <a:r>
              <a:rPr sz="1000" b="1" spc="65" dirty="0">
                <a:latin typeface="Arial"/>
                <a:cs typeface="Arial"/>
              </a:rPr>
              <a:t>e</a:t>
            </a:r>
            <a:r>
              <a:rPr sz="1000" b="1" spc="35" dirty="0">
                <a:latin typeface="Arial"/>
                <a:cs typeface="Arial"/>
              </a:rPr>
              <a:t>m</a:t>
            </a:r>
            <a:r>
              <a:rPr sz="1000" b="1" spc="10" dirty="0">
                <a:latin typeface="Arial"/>
                <a:cs typeface="Arial"/>
              </a:rPr>
              <a:t>o</a:t>
            </a:r>
            <a:r>
              <a:rPr sz="1000" b="1" spc="-120" dirty="0">
                <a:latin typeface="Arial"/>
                <a:cs typeface="Arial"/>
              </a:rPr>
              <a:t>s</a:t>
            </a:r>
            <a:r>
              <a:rPr sz="1000" b="1" spc="13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l</a:t>
            </a:r>
            <a:r>
              <a:rPr sz="1000" b="1" dirty="0">
                <a:latin typeface="Arial"/>
                <a:cs typeface="Arial"/>
              </a:rPr>
              <a:t>a 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i</a:t>
            </a:r>
            <a:r>
              <a:rPr sz="1000" b="1" spc="65" dirty="0">
                <a:latin typeface="Arial"/>
                <a:cs typeface="Arial"/>
              </a:rPr>
              <a:t>m</a:t>
            </a:r>
            <a:r>
              <a:rPr sz="1000" b="1" dirty="0">
                <a:latin typeface="Arial"/>
                <a:cs typeface="Arial"/>
              </a:rPr>
              <a:t>-  </a:t>
            </a:r>
            <a:r>
              <a:rPr sz="1000" b="1" spc="10" dirty="0">
                <a:latin typeface="Arial"/>
                <a:cs typeface="Arial"/>
              </a:rPr>
              <a:t>portancia</a:t>
            </a:r>
            <a:r>
              <a:rPr sz="1000" b="1" spc="15" dirty="0">
                <a:latin typeface="Arial"/>
                <a:cs typeface="Arial"/>
              </a:rPr>
              <a:t> de </a:t>
            </a:r>
            <a:r>
              <a:rPr sz="1000" b="1" spc="5" dirty="0">
                <a:latin typeface="Arial"/>
                <a:cs typeface="Arial"/>
              </a:rPr>
              <a:t>la </a:t>
            </a:r>
            <a:r>
              <a:rPr sz="1000" b="1" spc="45" dirty="0">
                <a:latin typeface="Arial"/>
                <a:cs typeface="Arial"/>
              </a:rPr>
              <a:t>Academia </a:t>
            </a:r>
            <a:r>
              <a:rPr sz="1000" b="1" spc="-10" dirty="0">
                <a:latin typeface="Arial"/>
                <a:cs typeface="Arial"/>
              </a:rPr>
              <a:t>Formativa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como  </a:t>
            </a:r>
            <a:r>
              <a:rPr sz="1000" b="1" spc="-15" dirty="0">
                <a:latin typeface="Arial"/>
                <a:cs typeface="Arial"/>
              </a:rPr>
              <a:t>un </a:t>
            </a:r>
            <a:r>
              <a:rPr sz="1000" b="1" spc="-20" dirty="0">
                <a:latin typeface="Arial"/>
                <a:cs typeface="Arial"/>
              </a:rPr>
              <a:t>sólido</a:t>
            </a:r>
            <a:r>
              <a:rPr sz="1000" b="1" spc="2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punto</a:t>
            </a:r>
            <a:r>
              <a:rPr sz="1000" b="1" spc="26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5" dirty="0">
                <a:latin typeface="Arial"/>
                <a:cs typeface="Arial"/>
              </a:rPr>
              <a:t>partida </a:t>
            </a:r>
            <a:r>
              <a:rPr sz="1000" b="1" spc="25" dirty="0">
                <a:latin typeface="Arial"/>
                <a:cs typeface="Arial"/>
              </a:rPr>
              <a:t>para </a:t>
            </a:r>
            <a:r>
              <a:rPr sz="1000" b="1" spc="-5" dirty="0">
                <a:latin typeface="Arial"/>
                <a:cs typeface="Arial"/>
              </a:rPr>
              <a:t>iniciar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un </a:t>
            </a:r>
            <a:r>
              <a:rPr sz="1000" b="1" spc="40" dirty="0">
                <a:latin typeface="Arial"/>
                <a:cs typeface="Arial"/>
              </a:rPr>
              <a:t>debate </a:t>
            </a:r>
            <a:r>
              <a:rPr sz="1000" b="1" spc="-40" dirty="0">
                <a:latin typeface="Arial"/>
                <a:cs typeface="Arial"/>
              </a:rPr>
              <a:t>serio </a:t>
            </a:r>
            <a:r>
              <a:rPr sz="1000" b="1" spc="-15" dirty="0">
                <a:latin typeface="Arial"/>
                <a:cs typeface="Arial"/>
              </a:rPr>
              <a:t>sobre </a:t>
            </a:r>
            <a:r>
              <a:rPr sz="1000" b="1" dirty="0">
                <a:latin typeface="Arial"/>
                <a:cs typeface="Arial"/>
              </a:rPr>
              <a:t>el </a:t>
            </a:r>
            <a:r>
              <a:rPr sz="1000" b="1" spc="-5" dirty="0">
                <a:latin typeface="Arial"/>
                <a:cs typeface="Arial"/>
              </a:rPr>
              <a:t>arte </a:t>
            </a:r>
            <a:r>
              <a:rPr sz="1000" b="1" spc="30" dirty="0">
                <a:latin typeface="Arial"/>
                <a:cs typeface="Arial"/>
              </a:rPr>
              <a:t>(en </a:t>
            </a:r>
            <a:r>
              <a:rPr sz="1000" b="1" spc="-85" dirty="0">
                <a:latin typeface="Arial"/>
                <a:cs typeface="Arial"/>
              </a:rPr>
              <a:t>sus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más amplias </a:t>
            </a:r>
            <a:r>
              <a:rPr sz="1000" b="1" spc="-5" dirty="0">
                <a:latin typeface="Arial"/>
                <a:cs typeface="Arial"/>
              </a:rPr>
              <a:t>manifesta </a:t>
            </a:r>
            <a:r>
              <a:rPr sz="1000" b="1" dirty="0">
                <a:latin typeface="Arial"/>
                <a:cs typeface="Arial"/>
              </a:rPr>
              <a:t>ciones) </a:t>
            </a:r>
            <a:r>
              <a:rPr sz="1000" b="1" spc="30" dirty="0">
                <a:latin typeface="Arial"/>
                <a:cs typeface="Arial"/>
              </a:rPr>
              <a:t>como </a:t>
            </a:r>
            <a:r>
              <a:rPr sz="1000" b="1" spc="15" dirty="0">
                <a:latin typeface="Arial"/>
                <a:cs typeface="Arial"/>
              </a:rPr>
              <a:t>objeto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concepto, </a:t>
            </a:r>
            <a:r>
              <a:rPr sz="1000" b="1" spc="10" dirty="0">
                <a:latin typeface="Arial"/>
                <a:cs typeface="Arial"/>
              </a:rPr>
              <a:t>propiciando </a:t>
            </a:r>
            <a:r>
              <a:rPr sz="1000" b="1" spc="-15" dirty="0">
                <a:latin typeface="Arial"/>
                <a:cs typeface="Arial"/>
              </a:rPr>
              <a:t>un </a:t>
            </a:r>
            <a:r>
              <a:rPr sz="1000" b="1" spc="-30" dirty="0">
                <a:latin typeface="Arial"/>
                <a:cs typeface="Arial"/>
              </a:rPr>
              <a:t>espíritu </a:t>
            </a:r>
            <a:r>
              <a:rPr sz="1000" b="1" spc="-15" dirty="0">
                <a:latin typeface="Arial"/>
                <a:cs typeface="Arial"/>
              </a:rPr>
              <a:t>crítico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-10" dirty="0">
                <a:latin typeface="Arial"/>
                <a:cs typeface="Arial"/>
              </a:rPr>
              <a:t>reflexivo frente </a:t>
            </a:r>
            <a:r>
              <a:rPr sz="1000" b="1" dirty="0">
                <a:latin typeface="Arial"/>
                <a:cs typeface="Arial"/>
              </a:rPr>
              <a:t>a </a:t>
            </a:r>
            <a:r>
              <a:rPr sz="1000" b="1" spc="-85" dirty="0">
                <a:latin typeface="Arial"/>
                <a:cs typeface="Arial"/>
              </a:rPr>
              <a:t>sus </a:t>
            </a:r>
            <a:r>
              <a:rPr sz="1000" b="1" spc="-25" dirty="0">
                <a:latin typeface="Arial"/>
                <a:cs typeface="Arial"/>
              </a:rPr>
              <a:t>múltiples </a:t>
            </a:r>
            <a:r>
              <a:rPr sz="1000" b="1" spc="5" dirty="0">
                <a:latin typeface="Arial"/>
                <a:cs typeface="Arial"/>
              </a:rPr>
              <a:t>manifesta- 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ciones </a:t>
            </a:r>
            <a:r>
              <a:rPr sz="1000" b="1" spc="-35" dirty="0">
                <a:latin typeface="Arial"/>
                <a:cs typeface="Arial"/>
              </a:rPr>
              <a:t>históric as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15" dirty="0">
                <a:latin typeface="Arial"/>
                <a:cs typeface="Arial"/>
              </a:rPr>
              <a:t>contemporáne </a:t>
            </a:r>
            <a:r>
              <a:rPr sz="1000" b="1" spc="-35" dirty="0">
                <a:latin typeface="Arial"/>
                <a:cs typeface="Arial"/>
              </a:rPr>
              <a:t>as </a:t>
            </a:r>
            <a:r>
              <a:rPr sz="1000" b="1" spc="25" dirty="0">
                <a:latin typeface="Arial"/>
                <a:cs typeface="Arial"/>
              </a:rPr>
              <a:t>para </a:t>
            </a:r>
            <a:r>
              <a:rPr sz="1000" b="1" spc="-80" dirty="0">
                <a:latin typeface="Arial"/>
                <a:cs typeface="Arial"/>
              </a:rPr>
              <a:t>sí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aportar </a:t>
            </a:r>
            <a:r>
              <a:rPr sz="1000" b="1" dirty="0">
                <a:latin typeface="Arial"/>
                <a:cs typeface="Arial"/>
              </a:rPr>
              <a:t>a </a:t>
            </a:r>
            <a:r>
              <a:rPr sz="1000" b="1" spc="5" dirty="0">
                <a:latin typeface="Arial"/>
                <a:cs typeface="Arial"/>
              </a:rPr>
              <a:t>la </a:t>
            </a:r>
            <a:r>
              <a:rPr sz="1000" b="1" spc="-10" dirty="0">
                <a:latin typeface="Arial"/>
                <a:cs typeface="Arial"/>
              </a:rPr>
              <a:t>extensión, </a:t>
            </a:r>
            <a:r>
              <a:rPr sz="1000" b="1" spc="-30" dirty="0">
                <a:latin typeface="Arial"/>
                <a:cs typeface="Arial"/>
              </a:rPr>
              <a:t>difusión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25" dirty="0">
                <a:latin typeface="Arial"/>
                <a:cs typeface="Arial"/>
              </a:rPr>
              <a:t>desa- 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rrollo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integrado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las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Artes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Cultura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desde</a:t>
            </a:r>
            <a:r>
              <a:rPr sz="1000" b="1" spc="5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para</a:t>
            </a:r>
            <a:r>
              <a:rPr sz="1000" b="1" spc="8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Quillota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40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40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07" y="1669035"/>
            <a:ext cx="5243195" cy="7578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000" b="1" spc="-160" dirty="0">
                <a:solidFill>
                  <a:srgbClr val="FF9A00"/>
                </a:solidFill>
                <a:latin typeface="Arial"/>
                <a:cs typeface="Arial"/>
              </a:rPr>
              <a:t>EST</a:t>
            </a:r>
            <a:r>
              <a:rPr sz="1000" b="1" spc="-18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-170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G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95" dirty="0">
                <a:solidFill>
                  <a:srgbClr val="FF9A00"/>
                </a:solidFill>
                <a:latin typeface="Arial"/>
                <a:cs typeface="Arial"/>
              </a:rPr>
              <a:t>D</a:t>
            </a:r>
            <a:r>
              <a:rPr sz="1000" b="1" spc="-85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40" dirty="0">
                <a:solidFill>
                  <a:srgbClr val="FF9A00"/>
                </a:solidFill>
                <a:latin typeface="Arial"/>
                <a:cs typeface="Arial"/>
              </a:rPr>
              <a:t>PR</a:t>
            </a:r>
            <a:r>
              <a:rPr sz="1000" b="1" spc="-105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-10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2099"/>
              </a:lnSpc>
              <a:spcBef>
                <a:spcPts val="5"/>
              </a:spcBef>
            </a:pP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acuerdo,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primero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modelo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financi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amiento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plante</a:t>
            </a:r>
            <a:r>
              <a:rPr sz="1000" spc="-2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Centro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Estación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Quillota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posee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tres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fuentes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financiamiento: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municip</a:t>
            </a:r>
            <a:r>
              <a:rPr sz="1000" spc="-2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al, 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aporte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65" dirty="0">
                <a:latin typeface="Lucida Sans Unicode"/>
                <a:cs typeface="Lucida Sans Unicode"/>
              </a:rPr>
              <a:t>los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beneficiarios, </a:t>
            </a:r>
            <a:r>
              <a:rPr sz="1000" spc="-45" dirty="0">
                <a:latin typeface="Lucida Sans Unicode"/>
                <a:cs typeface="Lucida Sans Unicode"/>
              </a:rPr>
              <a:t>ingresos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propios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esporádicos,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detallan </a:t>
            </a:r>
            <a:r>
              <a:rPr sz="1000" dirty="0">
                <a:latin typeface="Lucida Sans Unicode"/>
                <a:cs typeface="Lucida Sans Unicode"/>
              </a:rPr>
              <a:t>más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adelante; </a:t>
            </a:r>
            <a:r>
              <a:rPr sz="1000" spc="-15" dirty="0">
                <a:latin typeface="Lucida Sans Unicode"/>
                <a:cs typeface="Lucida Sans Unicode"/>
              </a:rPr>
              <a:t>y, </a:t>
            </a:r>
            <a:r>
              <a:rPr sz="1000" dirty="0">
                <a:latin typeface="Lucida Sans Unicode"/>
                <a:cs typeface="Lucida Sans Unicode"/>
              </a:rPr>
              <a:t>segundo,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política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ya </a:t>
            </a:r>
            <a:r>
              <a:rPr sz="1000" spc="5" dirty="0">
                <a:latin typeface="Lucida Sans Unicode"/>
                <a:cs typeface="Lucida Sans Unicode"/>
              </a:rPr>
              <a:t>establecida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45" dirty="0">
                <a:latin typeface="Lucida Sans Unicode"/>
                <a:cs typeface="Lucida Sans Unicode"/>
              </a:rPr>
              <a:t>distintas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Ordenanzas </a:t>
            </a:r>
            <a:r>
              <a:rPr sz="1000" spc="-50" dirty="0">
                <a:latin typeface="Lucida Sans Unicode"/>
                <a:cs typeface="Lucida Sans Unicode"/>
              </a:rPr>
              <a:t>Munici- 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pales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establece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rebaja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aranceles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15" dirty="0">
                <a:latin typeface="Lucida Sans Unicode"/>
                <a:cs typeface="Lucida Sans Unicode"/>
              </a:rPr>
              <a:t>arriendo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dependencias, </a:t>
            </a:r>
            <a:r>
              <a:rPr sz="1000" spc="-55" dirty="0">
                <a:latin typeface="Lucida Sans Unicode"/>
                <a:cs typeface="Lucida Sans Unicode"/>
              </a:rPr>
              <a:t>gratui- 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dad 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3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reducido  </a:t>
            </a:r>
            <a:r>
              <a:rPr sz="1000" spc="-10" dirty="0">
                <a:latin typeface="Lucida Sans Unicode"/>
                <a:cs typeface="Lucida Sans Unicode"/>
              </a:rPr>
              <a:t>costo</a:t>
            </a:r>
            <a:r>
              <a:rPr sz="1000" spc="29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spc="-10" dirty="0">
                <a:latin typeface="Lucida Sans Unicode"/>
                <a:cs typeface="Lucida Sans Unicode"/>
              </a:rPr>
              <a:t>entra </a:t>
            </a:r>
            <a:r>
              <a:rPr sz="1000" spc="45" dirty="0">
                <a:latin typeface="Lucida Sans Unicode"/>
                <a:cs typeface="Lucida Sans Unicode"/>
              </a:rPr>
              <a:t>da 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dirty="0">
                <a:latin typeface="Lucida Sans Unicode"/>
                <a:cs typeface="Lucida Sans Unicode"/>
              </a:rPr>
              <a:t>todo </a:t>
            </a:r>
            <a:r>
              <a:rPr sz="1000" spc="-25" dirty="0">
                <a:latin typeface="Lucida Sans Unicode"/>
                <a:cs typeface="Lucida Sans Unicode"/>
              </a:rPr>
              <a:t>tipo</a:t>
            </a:r>
            <a:r>
              <a:rPr sz="1000" spc="26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5" dirty="0">
                <a:latin typeface="Lucida Sans Unicode"/>
                <a:cs typeface="Lucida Sans Unicode"/>
              </a:rPr>
              <a:t>actividades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5" dirty="0">
                <a:latin typeface="Lucida Sans Unicode"/>
                <a:cs typeface="Lucida Sans Unicode"/>
              </a:rPr>
              <a:t>promuevan 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 </a:t>
            </a:r>
            <a:r>
              <a:rPr sz="1000" spc="-35" dirty="0">
                <a:latin typeface="Lucida Sans Unicode"/>
                <a:cs typeface="Lucida Sans Unicode"/>
              </a:rPr>
              <a:t>desarrollo </a:t>
            </a:r>
            <a:r>
              <a:rPr sz="1000" spc="-55" dirty="0">
                <a:latin typeface="Lucida Sans Unicode"/>
                <a:cs typeface="Lucida Sans Unicode"/>
              </a:rPr>
              <a:t>artístico-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comuna; </a:t>
            </a:r>
            <a:r>
              <a:rPr sz="1000" spc="-45" dirty="0">
                <a:latin typeface="Lucida Sans Unicode"/>
                <a:cs typeface="Lucida Sans Unicode"/>
              </a:rPr>
              <a:t>el </a:t>
            </a:r>
            <a:r>
              <a:rPr sz="1000" spc="-5" dirty="0">
                <a:latin typeface="Lucida Sans Unicode"/>
                <a:cs typeface="Lucida Sans Unicode"/>
              </a:rPr>
              <a:t>Beneficio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5" dirty="0">
                <a:latin typeface="Lucida Sans Unicode"/>
                <a:cs typeface="Lucida Sans Unicode"/>
              </a:rPr>
              <a:t>las </a:t>
            </a:r>
            <a:r>
              <a:rPr sz="1000" spc="20" dirty="0">
                <a:latin typeface="Lucida Sans Unicode"/>
                <a:cs typeface="Lucida Sans Unicode"/>
              </a:rPr>
              <a:t>Becas </a:t>
            </a:r>
            <a:r>
              <a:rPr sz="1000" spc="-40" dirty="0">
                <a:latin typeface="Lucida Sans Unicode"/>
                <a:cs typeface="Lucida Sans Unicode"/>
              </a:rPr>
              <a:t>Artísticas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75" dirty="0">
                <a:latin typeface="Lucida Sans Unicode"/>
                <a:cs typeface="Lucida Sans Unicode"/>
              </a:rPr>
              <a:t>Cul- </a:t>
            </a:r>
            <a:r>
              <a:rPr sz="1000" spc="-7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turales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Municip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ales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cofinanciamiento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procesos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formativos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ejecución; 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detallan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algunas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consideraciones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respecto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estrategia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precios:</a:t>
            </a:r>
            <a:endParaRPr sz="1000">
              <a:latin typeface="Lucida Sans Unicode"/>
              <a:cs typeface="Lucida Sans Unicode"/>
            </a:endParaRPr>
          </a:p>
          <a:p>
            <a:pPr marL="12700" marR="55244" algn="just">
              <a:lnSpc>
                <a:spcPct val="102200"/>
              </a:lnSpc>
              <a:spcBef>
                <a:spcPts val="1225"/>
              </a:spcBef>
            </a:pPr>
            <a:r>
              <a:rPr sz="1000" spc="-55" dirty="0">
                <a:latin typeface="Lucida Sans Unicode"/>
                <a:cs typeface="Lucida Sans Unicode"/>
              </a:rPr>
              <a:t>Los </a:t>
            </a:r>
            <a:r>
              <a:rPr sz="1000" spc="-25" dirty="0">
                <a:latin typeface="Lucida Sans Unicode"/>
                <a:cs typeface="Lucida Sans Unicode"/>
              </a:rPr>
              <a:t>alumnos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65" dirty="0">
                <a:latin typeface="Lucida Sans Unicode"/>
                <a:cs typeface="Lucida Sans Unicode"/>
              </a:rPr>
              <a:t>los </a:t>
            </a:r>
            <a:r>
              <a:rPr sz="1000" spc="-50" dirty="0">
                <a:latin typeface="Lucida Sans Unicode"/>
                <a:cs typeface="Lucida Sans Unicode"/>
              </a:rPr>
              <a:t>cursos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-25" dirty="0">
                <a:latin typeface="Lucida Sans Unicode"/>
                <a:cs typeface="Lucida Sans Unicode"/>
              </a:rPr>
              <a:t>ar </a:t>
            </a:r>
            <a:r>
              <a:rPr sz="1000" spc="-35" dirty="0">
                <a:latin typeface="Lucida Sans Unicode"/>
                <a:cs typeface="Lucida Sans Unicode"/>
              </a:rPr>
              <a:t>tística </a:t>
            </a:r>
            <a:r>
              <a:rPr sz="1000" spc="-20" dirty="0">
                <a:latin typeface="Lucida Sans Unicode"/>
                <a:cs typeface="Lucida Sans Unicode"/>
              </a:rPr>
              <a:t>certifica </a:t>
            </a:r>
            <a:r>
              <a:rPr sz="1000" spc="-25" dirty="0">
                <a:latin typeface="Lucida Sans Unicode"/>
                <a:cs typeface="Lucida Sans Unicode"/>
              </a:rPr>
              <a:t>dos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5" dirty="0">
                <a:latin typeface="Lucida Sans Unicode"/>
                <a:cs typeface="Lucida Sans Unicode"/>
              </a:rPr>
              <a:t>regulares </a:t>
            </a:r>
            <a:r>
              <a:rPr sz="1000" spc="30" dirty="0">
                <a:latin typeface="Lucida Sans Unicode"/>
                <a:cs typeface="Lucida Sans Unicode"/>
              </a:rPr>
              <a:t>cancelarán 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inscrip </a:t>
            </a:r>
            <a:r>
              <a:rPr sz="1000" spc="-10" dirty="0">
                <a:latin typeface="Lucida Sans Unicode"/>
                <a:cs typeface="Lucida Sans Unicode"/>
              </a:rPr>
              <a:t>ción, matrícula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0" dirty="0">
                <a:latin typeface="Lucida Sans Unicode"/>
                <a:cs typeface="Lucida Sans Unicode"/>
              </a:rPr>
              <a:t>mensualid </a:t>
            </a:r>
            <a:r>
              <a:rPr sz="1000" spc="45" dirty="0">
                <a:latin typeface="Lucida Sans Unicode"/>
                <a:cs typeface="Lucida Sans Unicode"/>
              </a:rPr>
              <a:t>ad </a:t>
            </a:r>
            <a:r>
              <a:rPr sz="1000" spc="-80" dirty="0">
                <a:latin typeface="Lucida Sans Unicode"/>
                <a:cs typeface="Lucida Sans Unicode"/>
              </a:rPr>
              <a:t>sin </a:t>
            </a:r>
            <a:r>
              <a:rPr sz="1000" spc="-25" dirty="0">
                <a:latin typeface="Lucida Sans Unicode"/>
                <a:cs typeface="Lucida Sans Unicode"/>
              </a:rPr>
              <a:t>perjuicio </a:t>
            </a:r>
            <a:r>
              <a:rPr sz="1000" spc="-10" dirty="0">
                <a:latin typeface="Lucida Sans Unicode"/>
                <a:cs typeface="Lucida Sans Unicode"/>
              </a:rPr>
              <a:t>del </a:t>
            </a:r>
            <a:r>
              <a:rPr sz="1000" spc="-5" dirty="0">
                <a:latin typeface="Lucida Sans Unicode"/>
                <a:cs typeface="Lucida Sans Unicode"/>
              </a:rPr>
              <a:t>otorgamiento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Becas </a:t>
            </a:r>
            <a:r>
              <a:rPr sz="1000" spc="-15" dirty="0">
                <a:latin typeface="Lucida Sans Unicode"/>
                <a:cs typeface="Lucida Sans Unicode"/>
              </a:rPr>
              <a:t>totales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parciales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acuerdo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las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normativas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inte</a:t>
            </a:r>
            <a:r>
              <a:rPr sz="1000" spc="-35" dirty="0">
                <a:latin typeface="Lucida Sans Unicode"/>
                <a:cs typeface="Lucida Sans Unicode"/>
              </a:rPr>
              <a:t> rnas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cada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instanci</a:t>
            </a:r>
            <a:r>
              <a:rPr sz="1000" spc="-1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formación.</a:t>
            </a:r>
            <a:endParaRPr sz="1000">
              <a:latin typeface="Lucida Sans Unicode"/>
              <a:cs typeface="Lucida Sans Unicode"/>
            </a:endParaRPr>
          </a:p>
          <a:p>
            <a:pPr marL="12700" algn="just">
              <a:lnSpc>
                <a:spcPct val="100000"/>
              </a:lnSpc>
              <a:spcBef>
                <a:spcPts val="1250"/>
              </a:spcBef>
            </a:pPr>
            <a:r>
              <a:rPr sz="1000" spc="-55" dirty="0">
                <a:latin typeface="Lucida Sans Unicode"/>
                <a:cs typeface="Lucida Sans Unicode"/>
              </a:rPr>
              <a:t>Los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talleres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especializa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dos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tendrán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costo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matrícula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mensualid</a:t>
            </a:r>
            <a:r>
              <a:rPr sz="1000" spc="-220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ad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específicos.</a:t>
            </a:r>
            <a:endParaRPr sz="1000">
              <a:latin typeface="Lucida Sans Unicode"/>
              <a:cs typeface="Lucida Sans Unicode"/>
            </a:endParaRPr>
          </a:p>
          <a:p>
            <a:pPr marL="15875" marR="12065" indent="-3810" algn="just">
              <a:lnSpc>
                <a:spcPct val="102000"/>
              </a:lnSpc>
              <a:spcBef>
                <a:spcPts val="1230"/>
              </a:spcBef>
            </a:pPr>
            <a:r>
              <a:rPr sz="1000" spc="-55" dirty="0">
                <a:latin typeface="Lucida Sans Unicode"/>
                <a:cs typeface="Lucida Sans Unicode"/>
              </a:rPr>
              <a:t>Los </a:t>
            </a:r>
            <a:r>
              <a:rPr sz="1000" spc="-40" dirty="0">
                <a:latin typeface="Lucida Sans Unicode"/>
                <a:cs typeface="Lucida Sans Unicode"/>
              </a:rPr>
              <a:t>talleres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-30" dirty="0">
                <a:latin typeface="Lucida Sans Unicode"/>
                <a:cs typeface="Lucida Sans Unicode"/>
              </a:rPr>
              <a:t>transversal </a:t>
            </a:r>
            <a:r>
              <a:rPr sz="1000" spc="45" dirty="0">
                <a:latin typeface="Lucida Sans Unicode"/>
                <a:cs typeface="Lucida Sans Unicode"/>
              </a:rPr>
              <a:t>pa </a:t>
            </a:r>
            <a:r>
              <a:rPr sz="1000" spc="30" dirty="0">
                <a:latin typeface="Lucida Sans Unicode"/>
                <a:cs typeface="Lucida Sans Unicode"/>
              </a:rPr>
              <a:t>garán </a:t>
            </a:r>
            <a:r>
              <a:rPr sz="1000" spc="20" dirty="0">
                <a:latin typeface="Lucida Sans Unicode"/>
                <a:cs typeface="Lucida Sans Unicode"/>
              </a:rPr>
              <a:t>cuota </a:t>
            </a:r>
            <a:r>
              <a:rPr sz="1000" spc="-5" dirty="0">
                <a:latin typeface="Lucida Sans Unicode"/>
                <a:cs typeface="Lucida Sans Unicode"/>
              </a:rPr>
              <a:t>según </a:t>
            </a:r>
            <a:r>
              <a:rPr sz="1000" dirty="0">
                <a:latin typeface="Lucida Sans Unicode"/>
                <a:cs typeface="Lucida Sans Unicode"/>
              </a:rPr>
              <a:t>disponga </a:t>
            </a:r>
            <a:r>
              <a:rPr sz="1000" spc="-10" dirty="0">
                <a:latin typeface="Lucida Sans Unicode"/>
                <a:cs typeface="Lucida Sans Unicode"/>
              </a:rPr>
              <a:t>quién </a:t>
            </a:r>
            <a:r>
              <a:rPr sz="1000" spc="-70" dirty="0">
                <a:latin typeface="Lucida Sans Unicode"/>
                <a:cs typeface="Lucida Sans Unicode"/>
              </a:rPr>
              <a:t>los </a:t>
            </a:r>
            <a:r>
              <a:rPr sz="1000" spc="-120" dirty="0">
                <a:latin typeface="Lucida Sans Unicode"/>
                <a:cs typeface="Lucida Sans Unicode"/>
              </a:rPr>
              <a:t>im- </a:t>
            </a:r>
            <a:r>
              <a:rPr sz="1000" spc="-114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parta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35" dirty="0">
                <a:latin typeface="Lucida Sans Unicode"/>
                <a:cs typeface="Lucida Sans Unicode"/>
              </a:rPr>
              <a:t>deberán</a:t>
            </a:r>
            <a:r>
              <a:rPr sz="1000" dirty="0">
                <a:latin typeface="Lucida Sans Unicode"/>
                <a:cs typeface="Lucida Sans Unicode"/>
              </a:rPr>
              <a:t> entregar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20" dirty="0">
                <a:latin typeface="Lucida Sans Unicode"/>
                <a:cs typeface="Lucida Sans Unicode"/>
              </a:rPr>
              <a:t>porcenta</a:t>
            </a:r>
            <a:r>
              <a:rPr sz="1000" spc="-22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je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mantención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recinto.</a:t>
            </a:r>
            <a:endParaRPr sz="1000">
              <a:latin typeface="Lucida Sans Unicode"/>
              <a:cs typeface="Lucida Sans Unicode"/>
            </a:endParaRPr>
          </a:p>
          <a:p>
            <a:pPr marL="12700" marR="15240">
              <a:lnSpc>
                <a:spcPct val="102200"/>
              </a:lnSpc>
              <a:spcBef>
                <a:spcPts val="1225"/>
              </a:spcBef>
            </a:pPr>
            <a:r>
              <a:rPr sz="1000" spc="-25" dirty="0">
                <a:latin typeface="Lucida Sans Unicode"/>
                <a:cs typeface="Lucida Sans Unicode"/>
              </a:rPr>
              <a:t>Las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clínicas,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seminarios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conferencias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pa</a:t>
            </a:r>
            <a:r>
              <a:rPr sz="1000" spc="-9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garán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cuota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inscrip</a:t>
            </a:r>
            <a:r>
              <a:rPr sz="1000" spc="-2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ción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según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dispon-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ga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quién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imparta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deberán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entregar</a:t>
            </a:r>
            <a:r>
              <a:rPr sz="1000" spc="-15" dirty="0">
                <a:latin typeface="Lucida Sans Unicode"/>
                <a:cs typeface="Lucida Sans Unicode"/>
              </a:rPr>
              <a:t> un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porcentaje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para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mantención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recin- 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to.</a:t>
            </a:r>
            <a:endParaRPr sz="1000">
              <a:latin typeface="Lucida Sans Unicode"/>
              <a:cs typeface="Lucida Sans Unicode"/>
            </a:endParaRPr>
          </a:p>
          <a:p>
            <a:pPr marL="12700" marR="19050">
              <a:lnSpc>
                <a:spcPct val="102200"/>
              </a:lnSpc>
              <a:spcBef>
                <a:spcPts val="1225"/>
              </a:spcBef>
            </a:pPr>
            <a:r>
              <a:rPr sz="1000" spc="-70" dirty="0">
                <a:latin typeface="Lucida Sans Unicode"/>
                <a:cs typeface="Lucida Sans Unicode"/>
              </a:rPr>
              <a:t>E</a:t>
            </a:r>
            <a:r>
              <a:rPr sz="1000" spc="-35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45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120" dirty="0">
                <a:latin typeface="Lucida Sans Unicode"/>
                <a:cs typeface="Lucida Sans Unicode"/>
              </a:rPr>
              <a:t>rr</a:t>
            </a:r>
            <a:r>
              <a:rPr sz="1000" spc="-35" dirty="0">
                <a:latin typeface="Lucida Sans Unicode"/>
                <a:cs typeface="Lucida Sans Unicode"/>
              </a:rPr>
              <a:t>i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15" dirty="0">
                <a:latin typeface="Lucida Sans Unicode"/>
                <a:cs typeface="Lucida Sans Unicode"/>
              </a:rPr>
              <a:t>n</a:t>
            </a:r>
            <a:r>
              <a:rPr sz="1000" spc="2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y</a:t>
            </a:r>
            <a:r>
              <a:rPr sz="1000" spc="-20" dirty="0">
                <a:latin typeface="Lucida Sans Unicode"/>
                <a:cs typeface="Lucida Sans Unicode"/>
              </a:rPr>
              <a:t>/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f</a:t>
            </a:r>
            <a:r>
              <a:rPr sz="1000" spc="60" dirty="0">
                <a:latin typeface="Lucida Sans Unicode"/>
                <a:cs typeface="Lucida Sans Unicode"/>
              </a:rPr>
              <a:t>ac</a:t>
            </a:r>
            <a:r>
              <a:rPr sz="1000" spc="-95" dirty="0">
                <a:latin typeface="Lucida Sans Unicode"/>
                <a:cs typeface="Lucida Sans Unicode"/>
              </a:rPr>
              <a:t>i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-100" dirty="0">
                <a:latin typeface="Lucida Sans Unicode"/>
                <a:cs typeface="Lucida Sans Unicode"/>
              </a:rPr>
              <a:t>i</a:t>
            </a:r>
            <a:r>
              <a:rPr sz="1000" spc="35" dirty="0">
                <a:latin typeface="Lucida Sans Unicode"/>
                <a:cs typeface="Lucida Sans Unicode"/>
              </a:rPr>
              <a:t>t</a:t>
            </a:r>
            <a:r>
              <a:rPr sz="1000" spc="65" dirty="0">
                <a:latin typeface="Lucida Sans Unicode"/>
                <a:cs typeface="Lucida Sans Unicode"/>
              </a:rPr>
              <a:t>ac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ó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l</a:t>
            </a:r>
            <a:r>
              <a:rPr sz="1000" spc="-5" dirty="0">
                <a:latin typeface="Lucida Sans Unicode"/>
                <a:cs typeface="Lucida Sans Unicode"/>
              </a:rPr>
              <a:t>o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100" dirty="0">
                <a:latin typeface="Lucida Sans Unicode"/>
                <a:cs typeface="Lucida Sans Unicode"/>
              </a:rPr>
              <a:t>s</a:t>
            </a:r>
            <a:r>
              <a:rPr sz="1000" spc="90" dirty="0">
                <a:latin typeface="Lucida Sans Unicode"/>
                <a:cs typeface="Lucida Sans Unicode"/>
              </a:rPr>
              <a:t>p</a:t>
            </a:r>
            <a:r>
              <a:rPr sz="1000" spc="60" dirty="0">
                <a:latin typeface="Lucida Sans Unicode"/>
                <a:cs typeface="Lucida Sans Unicode"/>
              </a:rPr>
              <a:t>ac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75" dirty="0">
                <a:latin typeface="Lucida Sans Unicode"/>
                <a:cs typeface="Lucida Sans Unicode"/>
              </a:rPr>
              <a:t>inf</a:t>
            </a:r>
            <a:r>
              <a:rPr sz="1000" spc="-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2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95" dirty="0">
                <a:latin typeface="Lucida Sans Unicode"/>
                <a:cs typeface="Lucida Sans Unicode"/>
              </a:rPr>
              <a:t>s</a:t>
            </a:r>
            <a:r>
              <a:rPr sz="1000" spc="-65" dirty="0">
                <a:latin typeface="Lucida Sans Unicode"/>
                <a:cs typeface="Lucida Sans Unicode"/>
              </a:rPr>
              <a:t>t</a:t>
            </a:r>
            <a:r>
              <a:rPr sz="1000" spc="-55" dirty="0">
                <a:latin typeface="Lucida Sans Unicode"/>
                <a:cs typeface="Lucida Sans Unicode"/>
              </a:rPr>
              <a:t>r</a:t>
            </a:r>
            <a:r>
              <a:rPr sz="1000" spc="-5" dirty="0">
                <a:latin typeface="Lucida Sans Unicode"/>
                <a:cs typeface="Lucida Sans Unicode"/>
              </a:rPr>
              <a:t>u</a:t>
            </a:r>
            <a:r>
              <a:rPr sz="1000" spc="60" dirty="0">
                <a:latin typeface="Lucida Sans Unicode"/>
                <a:cs typeface="Lucida Sans Unicode"/>
              </a:rPr>
              <a:t>c</a:t>
            </a:r>
            <a:r>
              <a:rPr sz="1000" spc="-25" dirty="0">
                <a:latin typeface="Lucida Sans Unicode"/>
                <a:cs typeface="Lucida Sans Unicode"/>
              </a:rPr>
              <a:t>t</a:t>
            </a:r>
            <a:r>
              <a:rPr sz="1000" spc="-30" dirty="0">
                <a:latin typeface="Lucida Sans Unicode"/>
                <a:cs typeface="Lucida Sans Unicode"/>
              </a:rPr>
              <a:t>u</a:t>
            </a:r>
            <a:r>
              <a:rPr sz="1000" spc="-5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20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spc="40" dirty="0">
                <a:latin typeface="Lucida Sans Unicode"/>
                <a:cs typeface="Lucida Sans Unicode"/>
              </a:rPr>
              <a:t>e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50" dirty="0">
                <a:latin typeface="Lucida Sans Unicode"/>
                <a:cs typeface="Lucida Sans Unicode"/>
              </a:rPr>
              <a:t> </a:t>
            </a:r>
            <a:r>
              <a:rPr sz="1000" spc="100" dirty="0">
                <a:latin typeface="Lucida Sans Unicode"/>
                <a:cs typeface="Lucida Sans Unicode"/>
              </a:rPr>
              <a:t>C</a:t>
            </a:r>
            <a:r>
              <a:rPr sz="1000" spc="40" dirty="0">
                <a:latin typeface="Lucida Sans Unicode"/>
                <a:cs typeface="Lucida Sans Unicode"/>
              </a:rPr>
              <a:t>e</a:t>
            </a:r>
            <a:r>
              <a:rPr sz="1000" spc="-35" dirty="0">
                <a:latin typeface="Lucida Sans Unicode"/>
                <a:cs typeface="Lucida Sans Unicode"/>
              </a:rPr>
              <a:t>n</a:t>
            </a:r>
            <a:r>
              <a:rPr sz="1000" spc="-15" dirty="0">
                <a:latin typeface="Lucida Sans Unicode"/>
                <a:cs typeface="Lucida Sans Unicode"/>
              </a:rPr>
              <a:t>t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o </a:t>
            </a:r>
            <a:r>
              <a:rPr sz="1000" spc="-130" dirty="0">
                <a:latin typeface="Lucida Sans Unicode"/>
                <a:cs typeface="Lucida Sans Unicode"/>
              </a:rPr>
              <a:t> </a:t>
            </a:r>
            <a:r>
              <a:rPr sz="1000" spc="55" dirty="0">
                <a:latin typeface="Lucida Sans Unicode"/>
                <a:cs typeface="Lucida Sans Unicode"/>
              </a:rPr>
              <a:t>C</a:t>
            </a:r>
            <a:r>
              <a:rPr sz="1000" spc="-40" dirty="0">
                <a:latin typeface="Lucida Sans Unicode"/>
                <a:cs typeface="Lucida Sans Unicode"/>
              </a:rPr>
              <a:t>ult</a:t>
            </a:r>
            <a:r>
              <a:rPr sz="1000" spc="-50" dirty="0">
                <a:latin typeface="Lucida Sans Unicode"/>
                <a:cs typeface="Lucida Sans Unicode"/>
              </a:rPr>
              <a:t>ur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85" dirty="0">
                <a:latin typeface="Lucida Sans Unicode"/>
                <a:cs typeface="Lucida Sans Unicode"/>
              </a:rPr>
              <a:t>s</a:t>
            </a:r>
            <a:r>
              <a:rPr sz="1000" dirty="0">
                <a:latin typeface="Lucida Sans Unicode"/>
                <a:cs typeface="Lucida Sans Unicode"/>
              </a:rPr>
              <a:t>e  </a:t>
            </a:r>
            <a:r>
              <a:rPr sz="1000" spc="-20" dirty="0">
                <a:latin typeface="Lucida Sans Unicode"/>
                <a:cs typeface="Lucida Sans Unicode"/>
              </a:rPr>
              <a:t>regirá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acuerdo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29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criterio</a:t>
            </a:r>
            <a:r>
              <a:rPr sz="1000" spc="-215" dirty="0">
                <a:latin typeface="Lucida Sans Unicode"/>
                <a:cs typeface="Lucida Sans Unicode"/>
              </a:rPr>
              <a:t> 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evaluación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10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cada</a:t>
            </a:r>
            <a:r>
              <a:rPr sz="1000" spc="36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producción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específico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5" dirty="0">
                <a:latin typeface="Lucida Sans Unicode"/>
                <a:cs typeface="Lucida Sans Unicode"/>
              </a:rPr>
              <a:t>establecerá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40" dirty="0">
                <a:latin typeface="Lucida Sans Unicode"/>
                <a:cs typeface="Lucida Sans Unicode"/>
              </a:rPr>
              <a:t>tarifario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considere </a:t>
            </a:r>
            <a:r>
              <a:rPr sz="1000" spc="-35" dirty="0">
                <a:latin typeface="Lucida Sans Unicode"/>
                <a:cs typeface="Lucida Sans Unicode"/>
              </a:rPr>
              <a:t>lo 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2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criterios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valor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entra </a:t>
            </a:r>
            <a:r>
              <a:rPr sz="1000" spc="15" dirty="0">
                <a:latin typeface="Lucida Sans Unicode"/>
                <a:cs typeface="Lucida Sans Unicode"/>
              </a:rPr>
              <a:t>da, </a:t>
            </a:r>
            <a:r>
              <a:rPr sz="1000" spc="-20" dirty="0">
                <a:latin typeface="Lucida Sans Unicode"/>
                <a:cs typeface="Lucida Sans Unicode"/>
              </a:rPr>
              <a:t>tipo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evento,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acceso,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fines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lucro,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precio</a:t>
            </a:r>
            <a:r>
              <a:rPr sz="1000" spc="29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mercado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mantención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recinto.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</a:pPr>
            <a:endParaRPr sz="1600">
              <a:latin typeface="Lucida Sans Unicode"/>
              <a:cs typeface="Lucida Sans Unicode"/>
            </a:endParaRPr>
          </a:p>
          <a:p>
            <a:pPr marL="12700" marR="18415" indent="7620" algn="just">
              <a:lnSpc>
                <a:spcPct val="102000"/>
              </a:lnSpc>
            </a:pPr>
            <a:r>
              <a:rPr sz="1000" dirty="0">
                <a:latin typeface="Lucida Sans Unicode"/>
                <a:cs typeface="Lucida Sans Unicode"/>
              </a:rPr>
              <a:t>Cobro </a:t>
            </a:r>
            <a:r>
              <a:rPr sz="1000" spc="-25" dirty="0">
                <a:latin typeface="Lucida Sans Unicode"/>
                <a:cs typeface="Lucida Sans Unicode"/>
              </a:rPr>
              <a:t>por </a:t>
            </a:r>
            <a:r>
              <a:rPr sz="1000" spc="-10" dirty="0">
                <a:latin typeface="Lucida Sans Unicode"/>
                <a:cs typeface="Lucida Sans Unicode"/>
              </a:rPr>
              <a:t>hora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10" dirty="0">
                <a:latin typeface="Lucida Sans Unicode"/>
                <a:cs typeface="Lucida Sans Unicode"/>
              </a:rPr>
              <a:t>sala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grabación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material </a:t>
            </a:r>
            <a:r>
              <a:rPr sz="1000" spc="-20" dirty="0">
                <a:latin typeface="Lucida Sans Unicode"/>
                <a:cs typeface="Lucida Sans Unicode"/>
              </a:rPr>
              <a:t>musical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30" dirty="0">
                <a:latin typeface="Lucida Sans Unicode"/>
                <a:cs typeface="Lucida Sans Unicode"/>
              </a:rPr>
              <a:t>artitas </a:t>
            </a:r>
            <a:r>
              <a:rPr sz="1000" dirty="0">
                <a:latin typeface="Lucida Sans Unicode"/>
                <a:cs typeface="Lucida Sans Unicode"/>
              </a:rPr>
              <a:t>y agrup </a:t>
            </a:r>
            <a:r>
              <a:rPr sz="1000" spc="-90" dirty="0">
                <a:latin typeface="Lucida Sans Unicode"/>
                <a:cs typeface="Lucida Sans Unicode"/>
              </a:rPr>
              <a:t>a- </a:t>
            </a:r>
            <a:r>
              <a:rPr sz="1000" spc="-8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ciones </a:t>
            </a:r>
            <a:r>
              <a:rPr sz="1000" dirty="0">
                <a:latin typeface="Lucida Sans Unicode"/>
                <a:cs typeface="Lucida Sans Unicode"/>
              </a:rPr>
              <a:t>emergentes o vinculadas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-10" dirty="0">
                <a:latin typeface="Lucida Sans Unicode"/>
                <a:cs typeface="Lucida Sans Unicode"/>
              </a:rPr>
              <a:t>Centro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10" dirty="0">
                <a:latin typeface="Lucida Sans Unicode"/>
                <a:cs typeface="Lucida Sans Unicode"/>
              </a:rPr>
              <a:t>acuerdo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5" dirty="0">
                <a:latin typeface="Lucida Sans Unicode"/>
                <a:cs typeface="Lucida Sans Unicode"/>
              </a:rPr>
              <a:t>precio </a:t>
            </a:r>
            <a:r>
              <a:rPr sz="1000" spc="30" dirty="0">
                <a:latin typeface="Lucida Sans Unicode"/>
                <a:cs typeface="Lucida Sans Unicode"/>
              </a:rPr>
              <a:t>rebajado 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respecto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mercado.</a:t>
            </a:r>
            <a:endParaRPr sz="1000">
              <a:latin typeface="Lucida Sans Unicode"/>
              <a:cs typeface="Lucida Sans Unicode"/>
            </a:endParaRPr>
          </a:p>
          <a:p>
            <a:pPr marL="20955" marR="28575" indent="635" algn="just">
              <a:lnSpc>
                <a:spcPct val="102000"/>
              </a:lnSpc>
              <a:spcBef>
                <a:spcPts val="1230"/>
              </a:spcBef>
            </a:pPr>
            <a:r>
              <a:rPr sz="1000" spc="-5" dirty="0">
                <a:latin typeface="Lucida Sans Unicode"/>
                <a:cs typeface="Lucida Sans Unicode"/>
              </a:rPr>
              <a:t>Gratuid </a:t>
            </a:r>
            <a:r>
              <a:rPr sz="1000" spc="45" dirty="0">
                <a:latin typeface="Lucida Sans Unicode"/>
                <a:cs typeface="Lucida Sans Unicode"/>
              </a:rPr>
              <a:t>ad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10" dirty="0">
                <a:latin typeface="Lucida Sans Unicode"/>
                <a:cs typeface="Lucida Sans Unicode"/>
              </a:rPr>
              <a:t>promoción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10" dirty="0">
                <a:latin typeface="Lucida Sans Unicode"/>
                <a:cs typeface="Lucida Sans Unicode"/>
              </a:rPr>
              <a:t>venta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materi al </a:t>
            </a:r>
            <a:r>
              <a:rPr sz="1000" spc="-35" dirty="0">
                <a:latin typeface="Lucida Sans Unicode"/>
                <a:cs typeface="Lucida Sans Unicode"/>
              </a:rPr>
              <a:t>artístico cultural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50" dirty="0">
                <a:latin typeface="Lucida Sans Unicode"/>
                <a:cs typeface="Lucida Sans Unicode"/>
              </a:rPr>
              <a:t>salas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70" dirty="0">
                <a:latin typeface="Lucida Sans Unicode"/>
                <a:cs typeface="Lucida Sans Unicode"/>
              </a:rPr>
              <a:t>exhibi- 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ción.</a:t>
            </a:r>
            <a:endParaRPr sz="1000">
              <a:latin typeface="Lucida Sans Unicode"/>
              <a:cs typeface="Lucida Sans Unicode"/>
            </a:endParaRPr>
          </a:p>
          <a:p>
            <a:pPr marL="12700" marR="128270" indent="8890">
              <a:lnSpc>
                <a:spcPct val="102000"/>
              </a:lnSpc>
              <a:spcBef>
                <a:spcPts val="1230"/>
              </a:spcBef>
            </a:pPr>
            <a:r>
              <a:rPr sz="1000" dirty="0">
                <a:latin typeface="Lucida Sans Unicode"/>
                <a:cs typeface="Lucida Sans Unicode"/>
              </a:rPr>
              <a:t>Gratuidad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por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entrada</a:t>
            </a:r>
            <a:r>
              <a:rPr sz="1000" spc="2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presentaciones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artes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escénicas,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musicales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visuales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Sala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Auditorio.</a:t>
            </a:r>
            <a:endParaRPr sz="1000">
              <a:latin typeface="Lucida Sans Unicode"/>
              <a:cs typeface="Lucida Sans Unicode"/>
            </a:endParaRPr>
          </a:p>
          <a:p>
            <a:pPr marL="21590" algn="just">
              <a:lnSpc>
                <a:spcPct val="100000"/>
              </a:lnSpc>
              <a:spcBef>
                <a:spcPts val="1255"/>
              </a:spcBef>
            </a:pPr>
            <a:r>
              <a:rPr sz="1000" spc="70" dirty="0">
                <a:latin typeface="Lucida Sans Unicode"/>
                <a:cs typeface="Lucida Sans Unicode"/>
              </a:rPr>
              <a:t>G</a:t>
            </a:r>
            <a:r>
              <a:rPr sz="1000" spc="-50" dirty="0">
                <a:latin typeface="Lucida Sans Unicode"/>
                <a:cs typeface="Lucida Sans Unicode"/>
              </a:rPr>
              <a:t>r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25" dirty="0">
                <a:latin typeface="Lucida Sans Unicode"/>
                <a:cs typeface="Lucida Sans Unicode"/>
              </a:rPr>
              <a:t>t</a:t>
            </a:r>
            <a:r>
              <a:rPr sz="1000" spc="-30" dirty="0">
                <a:latin typeface="Lucida Sans Unicode"/>
                <a:cs typeface="Lucida Sans Unicode"/>
              </a:rPr>
              <a:t>u</a:t>
            </a:r>
            <a:r>
              <a:rPr sz="1000" spc="-65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a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85" dirty="0">
                <a:latin typeface="Lucida Sans Unicode"/>
                <a:cs typeface="Lucida Sans Unicode"/>
              </a:rPr>
              <a:t>p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50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e</a:t>
            </a:r>
            <a:r>
              <a:rPr sz="1000" spc="-35" dirty="0">
                <a:latin typeface="Lucida Sans Unicode"/>
                <a:cs typeface="Lucida Sans Unicode"/>
              </a:rPr>
              <a:t>n</a:t>
            </a:r>
            <a:r>
              <a:rPr sz="1000" spc="-15" dirty="0">
                <a:latin typeface="Lucida Sans Unicode"/>
                <a:cs typeface="Lucida Sans Unicode"/>
              </a:rPr>
              <a:t>t</a:t>
            </a:r>
            <a:r>
              <a:rPr sz="1000" spc="-50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140" dirty="0">
                <a:latin typeface="Lucida Sans Unicode"/>
                <a:cs typeface="Lucida Sans Unicode"/>
              </a:rPr>
              <a:t>x</a:t>
            </a:r>
            <a:r>
              <a:rPr sz="1000" spc="-75" dirty="0">
                <a:latin typeface="Lucida Sans Unicode"/>
                <a:cs typeface="Lucida Sans Unicode"/>
              </a:rPr>
              <a:t>h</a:t>
            </a:r>
            <a:r>
              <a:rPr sz="1000" spc="-15" dirty="0">
                <a:latin typeface="Lucida Sans Unicode"/>
                <a:cs typeface="Lucida Sans Unicode"/>
              </a:rPr>
              <a:t>i</a:t>
            </a:r>
            <a:r>
              <a:rPr sz="1000" spc="20" dirty="0">
                <a:latin typeface="Lucida Sans Unicode"/>
                <a:cs typeface="Lucida Sans Unicode"/>
              </a:rPr>
              <a:t>b</a:t>
            </a:r>
            <a:r>
              <a:rPr sz="1000" spc="-25" dirty="0">
                <a:latin typeface="Lucida Sans Unicode"/>
                <a:cs typeface="Lucida Sans Unicode"/>
              </a:rPr>
              <a:t>i</a:t>
            </a:r>
            <a:r>
              <a:rPr sz="1000" spc="65" dirty="0">
                <a:latin typeface="Lucida Sans Unicode"/>
                <a:cs typeface="Lucida Sans Unicode"/>
              </a:rPr>
              <a:t>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30" dirty="0">
                <a:latin typeface="Lucida Sans Unicode"/>
                <a:cs typeface="Lucida Sans Unicode"/>
              </a:rPr>
              <a:t>n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80" dirty="0">
                <a:latin typeface="Lucida Sans Unicode"/>
                <a:cs typeface="Lucida Sans Unicode"/>
              </a:rPr>
              <a:t>r</a:t>
            </a:r>
            <a:r>
              <a:rPr sz="1000" spc="-30" dirty="0">
                <a:latin typeface="Lucida Sans Unicode"/>
                <a:cs typeface="Lucida Sans Unicode"/>
              </a:rPr>
              <a:t>t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v</a:t>
            </a:r>
            <a:r>
              <a:rPr sz="1000" spc="-95" dirty="0">
                <a:latin typeface="Lucida Sans Unicode"/>
                <a:cs typeface="Lucida Sans Unicode"/>
              </a:rPr>
              <a:t>i</a:t>
            </a:r>
            <a:r>
              <a:rPr sz="1000" spc="-65" dirty="0">
                <a:latin typeface="Lucida Sans Unicode"/>
                <a:cs typeface="Lucida Sans Unicode"/>
              </a:rPr>
              <a:t>s</a:t>
            </a:r>
            <a:r>
              <a:rPr sz="1000" spc="-10" dirty="0">
                <a:latin typeface="Lucida Sans Unicode"/>
                <a:cs typeface="Lucida Sans Unicode"/>
              </a:rPr>
              <a:t>u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50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5875" marR="41910" indent="5715" algn="just">
              <a:lnSpc>
                <a:spcPct val="102000"/>
              </a:lnSpc>
            </a:pPr>
            <a:r>
              <a:rPr sz="1000" spc="-15" dirty="0">
                <a:latin typeface="Lucida Sans Unicode"/>
                <a:cs typeface="Lucida Sans Unicode"/>
              </a:rPr>
              <a:t>Gratuid </a:t>
            </a:r>
            <a:r>
              <a:rPr sz="1000" spc="45" dirty="0">
                <a:latin typeface="Lucida Sans Unicode"/>
                <a:cs typeface="Lucida Sans Unicode"/>
              </a:rPr>
              <a:t>ad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todos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eventos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programados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Plaza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15" dirty="0">
                <a:latin typeface="Lucida Sans Unicode"/>
                <a:cs typeface="Lucida Sans Unicode"/>
              </a:rPr>
              <a:t> </a:t>
            </a:r>
            <a:r>
              <a:rPr sz="1000" spc="-75" dirty="0">
                <a:latin typeface="Lucida Sans Unicode"/>
                <a:cs typeface="Lucida Sans Unicode"/>
              </a:rPr>
              <a:t>su </a:t>
            </a:r>
            <a:r>
              <a:rPr sz="1000" spc="-7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Anfiteatro.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41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41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20" y="1669035"/>
            <a:ext cx="390144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Lineamientos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Estratégicos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Trebuchet MS"/>
                <a:cs typeface="Trebuchet MS"/>
              </a:rPr>
              <a:t>del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35" dirty="0">
                <a:solidFill>
                  <a:srgbClr val="FF9A00"/>
                </a:solidFill>
                <a:latin typeface="Trebuchet MS"/>
                <a:cs typeface="Trebuchet MS"/>
              </a:rPr>
              <a:t>Centro</a:t>
            </a:r>
            <a:r>
              <a:rPr sz="14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Cultural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5620" y="2680975"/>
            <a:ext cx="5243830" cy="282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60" dirty="0">
                <a:solidFill>
                  <a:srgbClr val="FF9A00"/>
                </a:solidFill>
                <a:latin typeface="Arial"/>
                <a:cs typeface="Arial"/>
              </a:rPr>
              <a:t>EST</a:t>
            </a:r>
            <a:r>
              <a:rPr sz="1000" b="1" spc="-180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spc="10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-170" dirty="0">
                <a:solidFill>
                  <a:srgbClr val="FF9A00"/>
                </a:solidFill>
                <a:latin typeface="Arial"/>
                <a:cs typeface="Arial"/>
              </a:rPr>
              <a:t>T</a:t>
            </a:r>
            <a:r>
              <a:rPr sz="1000" b="1" spc="-150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G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A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95" dirty="0">
                <a:solidFill>
                  <a:srgbClr val="FF9A00"/>
                </a:solidFill>
                <a:latin typeface="Arial"/>
                <a:cs typeface="Arial"/>
              </a:rPr>
              <a:t>D</a:t>
            </a:r>
            <a:r>
              <a:rPr sz="1000" b="1" spc="-85" dirty="0">
                <a:solidFill>
                  <a:srgbClr val="FF9A00"/>
                </a:solidFill>
                <a:latin typeface="Arial"/>
                <a:cs typeface="Arial"/>
              </a:rPr>
              <a:t>E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35" dirty="0">
                <a:solidFill>
                  <a:srgbClr val="FF9A00"/>
                </a:solidFill>
                <a:latin typeface="Arial"/>
                <a:cs typeface="Arial"/>
              </a:rPr>
              <a:t>D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spc="-160" dirty="0">
                <a:solidFill>
                  <a:srgbClr val="FF9A00"/>
                </a:solidFill>
                <a:latin typeface="Arial"/>
                <a:cs typeface="Arial"/>
              </a:rPr>
              <a:t>ST</a:t>
            </a:r>
            <a:r>
              <a:rPr sz="1000" b="1" spc="-185" dirty="0">
                <a:solidFill>
                  <a:srgbClr val="FF9A00"/>
                </a:solidFill>
                <a:latin typeface="Arial"/>
                <a:cs typeface="Arial"/>
              </a:rPr>
              <a:t>R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I</a:t>
            </a:r>
            <a:r>
              <a:rPr sz="1000" b="1" spc="-120" dirty="0">
                <a:solidFill>
                  <a:srgbClr val="FF9A00"/>
                </a:solidFill>
                <a:latin typeface="Arial"/>
                <a:cs typeface="Arial"/>
              </a:rPr>
              <a:t>B</a:t>
            </a:r>
            <a:r>
              <a:rPr sz="1000" b="1" spc="-95" dirty="0">
                <a:solidFill>
                  <a:srgbClr val="FF9A00"/>
                </a:solidFill>
                <a:latin typeface="Arial"/>
                <a:cs typeface="Arial"/>
              </a:rPr>
              <a:t>U</a:t>
            </a:r>
            <a:r>
              <a:rPr sz="1000" b="1" spc="25" dirty="0">
                <a:solidFill>
                  <a:srgbClr val="FF9A00"/>
                </a:solidFill>
                <a:latin typeface="Arial"/>
                <a:cs typeface="Arial"/>
              </a:rPr>
              <a:t>C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IÓ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rial"/>
              <a:cs typeface="Arial"/>
            </a:endParaRPr>
          </a:p>
          <a:p>
            <a:pPr marL="12700" marR="5080" indent="1905">
              <a:lnSpc>
                <a:spcPct val="102099"/>
              </a:lnSpc>
            </a:pPr>
            <a:r>
              <a:rPr sz="1000" dirty="0">
                <a:latin typeface="Lucida Sans Unicode"/>
                <a:cs typeface="Lucida Sans Unicode"/>
              </a:rPr>
              <a:t>Para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sustentar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tanto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oferta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servicio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como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producto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que </a:t>
            </a:r>
            <a:r>
              <a:rPr sz="1000" spc="-5" dirty="0">
                <a:latin typeface="Lucida Sans Unicode"/>
                <a:cs typeface="Lucida Sans Unicode"/>
              </a:rPr>
              <a:t>ofrece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Centro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Estación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Quillota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llegando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los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segmentos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consumen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proporcionan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insumos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necesarios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funcionamiento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debe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asegurar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través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área 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Gestión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 </a:t>
            </a:r>
            <a:r>
              <a:rPr sz="1000" spc="-15" dirty="0">
                <a:latin typeface="Lucida Sans Unicode"/>
                <a:cs typeface="Lucida Sans Unicode"/>
              </a:rPr>
              <a:t>trabajo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retroalimentació</a:t>
            </a:r>
            <a:r>
              <a:rPr sz="1000" spc="28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n </a:t>
            </a:r>
            <a:r>
              <a:rPr sz="1000" dirty="0">
                <a:latin typeface="Lucida Sans Unicode"/>
                <a:cs typeface="Lucida Sans Unicode"/>
              </a:rPr>
              <a:t>mutua</a:t>
            </a:r>
            <a:r>
              <a:rPr sz="1000" spc="31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entre</a:t>
            </a:r>
            <a:r>
              <a:rPr sz="1000" spc="28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este</a:t>
            </a:r>
            <a:r>
              <a:rPr sz="1000" spc="254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Centro</a:t>
            </a:r>
            <a:r>
              <a:rPr sz="1000" spc="30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 </a:t>
            </a:r>
            <a:r>
              <a:rPr sz="1000" spc="-70" dirty="0">
                <a:latin typeface="Lucida Sans Unicode"/>
                <a:cs typeface="Lucida Sans Unicode"/>
              </a:rPr>
              <a:t>los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acto- 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res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,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cultores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gestores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consumidores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bienes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servicios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artísticos-culturales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prime- 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ro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nivel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local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,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través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red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organizaciones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culturales,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centros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educativos, 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gobiernos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barrio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unidades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vecinales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4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comunidad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general;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paralela- 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mente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5" dirty="0">
                <a:latin typeface="Lucida Sans Unicode"/>
                <a:cs typeface="Lucida Sans Unicode"/>
              </a:rPr>
              <a:t>todas </a:t>
            </a:r>
            <a:r>
              <a:rPr sz="1000" dirty="0">
                <a:latin typeface="Lucida Sans Unicode"/>
                <a:cs typeface="Lucida Sans Unicode"/>
              </a:rPr>
              <a:t>aquellas </a:t>
            </a:r>
            <a:r>
              <a:rPr sz="1000" spc="-15" dirty="0">
                <a:latin typeface="Lucida Sans Unicode"/>
                <a:cs typeface="Lucida Sans Unicode"/>
              </a:rPr>
              <a:t>instancias </a:t>
            </a:r>
            <a:r>
              <a:rPr sz="1000" spc="-10" dirty="0">
                <a:latin typeface="Lucida Sans Unicode"/>
                <a:cs typeface="Lucida Sans Unicode"/>
              </a:rPr>
              <a:t>públic </a:t>
            </a:r>
            <a:r>
              <a:rPr sz="1000" spc="-30" dirty="0">
                <a:latin typeface="Lucida Sans Unicode"/>
                <a:cs typeface="Lucida Sans Unicode"/>
              </a:rPr>
              <a:t>as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o </a:t>
            </a:r>
            <a:r>
              <a:rPr sz="1000" spc="-20" dirty="0">
                <a:latin typeface="Lucida Sans Unicode"/>
                <a:cs typeface="Lucida Sans Unicode"/>
              </a:rPr>
              <a:t>priva </a:t>
            </a:r>
            <a:r>
              <a:rPr sz="1000" spc="10" dirty="0">
                <a:latin typeface="Lucida Sans Unicode"/>
                <a:cs typeface="Lucida Sans Unicode"/>
              </a:rPr>
              <a:t>das </a:t>
            </a:r>
            <a:r>
              <a:rPr sz="1000" spc="-25" dirty="0">
                <a:latin typeface="Lucida Sans Unicode"/>
                <a:cs typeface="Lucida Sans Unicode"/>
              </a:rPr>
              <a:t>externas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-35" dirty="0">
                <a:latin typeface="Lucida Sans Unicode"/>
                <a:cs typeface="Lucida Sans Unicode"/>
              </a:rPr>
              <a:t>son</a:t>
            </a:r>
            <a:r>
              <a:rPr sz="1000" spc="-30" dirty="0">
                <a:latin typeface="Lucida Sans Unicode"/>
                <a:cs typeface="Lucida Sans Unicode"/>
              </a:rPr>
              <a:t> Cen-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tros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-30" dirty="0">
                <a:latin typeface="Lucida Sans Unicode"/>
                <a:cs typeface="Lucida Sans Unicode"/>
              </a:rPr>
              <a:t>Artística,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Academias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5" dirty="0">
                <a:latin typeface="Lucida Sans Unicode"/>
                <a:cs typeface="Lucida Sans Unicode"/>
              </a:rPr>
              <a:t>Universid </a:t>
            </a:r>
            <a:r>
              <a:rPr sz="1000" spc="-5" dirty="0">
                <a:latin typeface="Lucida Sans Unicode"/>
                <a:cs typeface="Lucida Sans Unicode"/>
              </a:rPr>
              <a:t>ades,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Centros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Culturales </a:t>
            </a:r>
            <a:r>
              <a:rPr sz="1000" spc="-25" dirty="0">
                <a:latin typeface="Lucida Sans Unicode"/>
                <a:cs typeface="Lucida Sans Unicode"/>
              </a:rPr>
              <a:t>Nacio- 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nales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extranjeros,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Galerías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Arte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Embajadas</a:t>
            </a:r>
            <a:r>
              <a:rPr sz="1000" spc="30" dirty="0">
                <a:latin typeface="Lucida Sans Unicode"/>
                <a:cs typeface="Lucida Sans Unicode"/>
              </a:rPr>
              <a:t> con</a:t>
            </a:r>
            <a:r>
              <a:rPr sz="1000" spc="-30" dirty="0">
                <a:latin typeface="Lucida Sans Unicode"/>
                <a:cs typeface="Lucida Sans Unicode"/>
              </a:rPr>
              <a:t> las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buscará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tanto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esta- 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blecer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convenios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reconocimiento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continuación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40" dirty="0">
                <a:latin typeface="Lucida Sans Unicode"/>
                <a:cs typeface="Lucida Sans Unicode"/>
              </a:rPr>
              <a:t>estudios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40" dirty="0">
                <a:latin typeface="Lucida Sans Unicode"/>
                <a:cs typeface="Lucida Sans Unicode"/>
              </a:rPr>
              <a:t>nuestros 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35" dirty="0">
                <a:latin typeface="Lucida Sans Unicode"/>
                <a:cs typeface="Lucida Sans Unicode"/>
              </a:rPr>
              <a:t>lum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spc="20" dirty="0">
                <a:latin typeface="Lucida Sans Unicode"/>
                <a:cs typeface="Lucida Sans Unicode"/>
              </a:rPr>
              <a:t>o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65" dirty="0">
                <a:latin typeface="Lucida Sans Unicode"/>
                <a:cs typeface="Lucida Sans Unicode"/>
              </a:rPr>
              <a:t>ac</a:t>
            </a:r>
            <a:r>
              <a:rPr sz="1000" spc="110" dirty="0">
                <a:latin typeface="Lucida Sans Unicode"/>
                <a:cs typeface="Lucida Sans Unicode"/>
              </a:rPr>
              <a:t>c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105" dirty="0">
                <a:latin typeface="Lucida Sans Unicode"/>
                <a:cs typeface="Lucida Sans Unicode"/>
              </a:rPr>
              <a:t>s</a:t>
            </a:r>
            <a:r>
              <a:rPr sz="1000" dirty="0">
                <a:latin typeface="Lucida Sans Unicode"/>
                <a:cs typeface="Lucida Sans Unicode"/>
              </a:rPr>
              <a:t>o </a:t>
            </a:r>
            <a:r>
              <a:rPr sz="1000" spc="-1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l</a:t>
            </a:r>
            <a:r>
              <a:rPr sz="1000" spc="20" dirty="0">
                <a:latin typeface="Lucida Sans Unicode"/>
                <a:cs typeface="Lucida Sans Unicode"/>
              </a:rPr>
              <a:t>o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100" dirty="0">
                <a:latin typeface="Lucida Sans Unicode"/>
                <a:cs typeface="Lucida Sans Unicode"/>
              </a:rPr>
              <a:t>s</a:t>
            </a:r>
            <a:r>
              <a:rPr sz="1000" spc="90" dirty="0">
                <a:latin typeface="Lucida Sans Unicode"/>
                <a:cs typeface="Lucida Sans Unicode"/>
              </a:rPr>
              <a:t>p</a:t>
            </a:r>
            <a:r>
              <a:rPr sz="1000" spc="65" dirty="0">
                <a:latin typeface="Lucida Sans Unicode"/>
                <a:cs typeface="Lucida Sans Unicode"/>
              </a:rPr>
              <a:t>ac</a:t>
            </a:r>
            <a:r>
              <a:rPr sz="1000" spc="-70" dirty="0">
                <a:latin typeface="Lucida Sans Unicode"/>
                <a:cs typeface="Lucida Sans Unicode"/>
              </a:rPr>
              <a:t>i</a:t>
            </a:r>
            <a:r>
              <a:rPr sz="1000" spc="20" dirty="0">
                <a:latin typeface="Lucida Sans Unicode"/>
                <a:cs typeface="Lucida Sans Unicode"/>
              </a:rPr>
              <a:t>o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 </a:t>
            </a:r>
            <a:r>
              <a:rPr sz="1000" spc="-13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100" dirty="0">
                <a:latin typeface="Lucida Sans Unicode"/>
                <a:cs typeface="Lucida Sans Unicode"/>
              </a:rPr>
              <a:t>xh</a:t>
            </a:r>
            <a:r>
              <a:rPr sz="1000" spc="-45" dirty="0">
                <a:latin typeface="Lucida Sans Unicode"/>
                <a:cs typeface="Lucida Sans Unicode"/>
              </a:rPr>
              <a:t>i</a:t>
            </a:r>
            <a:r>
              <a:rPr sz="1000" spc="-8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b</a:t>
            </a:r>
            <a:r>
              <a:rPr sz="1000" spc="-25" dirty="0">
                <a:latin typeface="Lucida Sans Unicode"/>
                <a:cs typeface="Lucida Sans Unicode"/>
              </a:rPr>
              <a:t>i</a:t>
            </a:r>
            <a:r>
              <a:rPr sz="1000" spc="65" dirty="0">
                <a:latin typeface="Lucida Sans Unicode"/>
                <a:cs typeface="Lucida Sans Unicode"/>
              </a:rPr>
              <a:t>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ó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-95" dirty="0">
                <a:latin typeface="Lucida Sans Unicode"/>
                <a:cs typeface="Lucida Sans Unicode"/>
              </a:rPr>
              <a:t>is</a:t>
            </a:r>
            <a:r>
              <a:rPr sz="1000" spc="-65" dirty="0">
                <a:latin typeface="Lucida Sans Unicode"/>
                <a:cs typeface="Lucida Sans Unicode"/>
              </a:rPr>
              <a:t>t</a:t>
            </a:r>
            <a:r>
              <a:rPr sz="1000" spc="-120" dirty="0">
                <a:latin typeface="Lucida Sans Unicode"/>
                <a:cs typeface="Lucida Sans Unicode"/>
              </a:rPr>
              <a:t>r</a:t>
            </a:r>
            <a:r>
              <a:rPr sz="1000" spc="-60" dirty="0">
                <a:latin typeface="Lucida Sans Unicode"/>
                <a:cs typeface="Lucida Sans Unicode"/>
              </a:rPr>
              <a:t>i</a:t>
            </a:r>
            <a:r>
              <a:rPr sz="1000" spc="25" dirty="0">
                <a:latin typeface="Lucida Sans Unicode"/>
                <a:cs typeface="Lucida Sans Unicode"/>
              </a:rPr>
              <a:t>b</a:t>
            </a:r>
            <a:r>
              <a:rPr sz="1000" spc="50" dirty="0">
                <a:latin typeface="Lucida Sans Unicode"/>
                <a:cs typeface="Lucida Sans Unicode"/>
              </a:rPr>
              <a:t>u</a:t>
            </a:r>
            <a:r>
              <a:rPr sz="1000" spc="65" dirty="0">
                <a:latin typeface="Lucida Sans Unicode"/>
                <a:cs typeface="Lucida Sans Unicode"/>
              </a:rPr>
              <a:t>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ó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p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50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l</a:t>
            </a:r>
            <a:r>
              <a:rPr sz="1000" spc="-5" dirty="0">
                <a:latin typeface="Lucida Sans Unicode"/>
                <a:cs typeface="Lucida Sans Unicode"/>
              </a:rPr>
              <a:t>a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ob</a:t>
            </a:r>
            <a:r>
              <a:rPr sz="1000" spc="-50" dirty="0">
                <a:latin typeface="Lucida Sans Unicode"/>
                <a:cs typeface="Lucida Sans Unicode"/>
              </a:rPr>
              <a:t>r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  </a:t>
            </a:r>
            <a:r>
              <a:rPr sz="1000" spc="-40" dirty="0">
                <a:latin typeface="Lucida Sans Unicode"/>
                <a:cs typeface="Lucida Sans Unicode"/>
              </a:rPr>
              <a:t>nuestros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creadores,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5" dirty="0">
                <a:latin typeface="Lucida Sans Unicode"/>
                <a:cs typeface="Lucida Sans Unicode"/>
              </a:rPr>
              <a:t>mantener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50" dirty="0">
                <a:latin typeface="Lucida Sans Unicode"/>
                <a:cs typeface="Lucida Sans Unicode"/>
              </a:rPr>
              <a:t>flujo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en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10" dirty="0">
                <a:latin typeface="Lucida Sans Unicode"/>
                <a:cs typeface="Lucida Sans Unicode"/>
              </a:rPr>
              <a:t>oferta </a:t>
            </a:r>
            <a:r>
              <a:rPr sz="1000" spc="5" dirty="0">
                <a:latin typeface="Lucida Sans Unicode"/>
                <a:cs typeface="Lucida Sans Unicode"/>
              </a:rPr>
              <a:t>que promocionará </a:t>
            </a:r>
            <a:r>
              <a:rPr sz="1000" spc="-50" dirty="0">
                <a:latin typeface="Lucida Sans Unicode"/>
                <a:cs typeface="Lucida Sans Unicode"/>
              </a:rPr>
              <a:t>el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Cen- 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tro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Cultural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25" dirty="0">
                <a:latin typeface="Lucida Sans Unicode"/>
                <a:cs typeface="Lucida Sans Unicode"/>
              </a:rPr>
              <a:t>través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venida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muestras </a:t>
            </a:r>
            <a:r>
              <a:rPr sz="1000" dirty="0">
                <a:latin typeface="Lucida Sans Unicode"/>
                <a:cs typeface="Lucida Sans Unicode"/>
              </a:rPr>
              <a:t>y producciones </a:t>
            </a:r>
            <a:r>
              <a:rPr sz="1000" spc="5" dirty="0">
                <a:latin typeface="Lucida Sans Unicode"/>
                <a:cs typeface="Lucida Sans Unicode"/>
              </a:rPr>
              <a:t>que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enriquecerán </a:t>
            </a:r>
            <a:r>
              <a:rPr sz="1000" spc="-75" dirty="0">
                <a:latin typeface="Lucida Sans Unicode"/>
                <a:cs typeface="Lucida Sans Unicode"/>
              </a:rPr>
              <a:t>su </a:t>
            </a:r>
            <a:r>
              <a:rPr sz="1000" spc="-7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programación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eventos.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85620" y="6729523"/>
            <a:ext cx="5236845" cy="157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95" dirty="0">
                <a:solidFill>
                  <a:srgbClr val="FF9A00"/>
                </a:solidFill>
                <a:latin typeface="Arial"/>
                <a:cs typeface="Arial"/>
              </a:rPr>
              <a:t>ESTRATEGIA</a:t>
            </a:r>
            <a:r>
              <a:rPr sz="10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90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000" b="1" spc="3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FF9A00"/>
                </a:solidFill>
                <a:latin typeface="Arial"/>
                <a:cs typeface="Arial"/>
              </a:rPr>
              <a:t>COMUNICACIÓN</a:t>
            </a:r>
            <a:r>
              <a:rPr sz="1000" b="1" spc="1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50" dirty="0">
                <a:solidFill>
                  <a:srgbClr val="FF9A00"/>
                </a:solidFill>
                <a:latin typeface="Arial"/>
                <a:cs typeface="Arial"/>
              </a:rPr>
              <a:t>Y</a:t>
            </a:r>
            <a:r>
              <a:rPr sz="1000" b="1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F9A00"/>
                </a:solidFill>
                <a:latin typeface="Arial"/>
                <a:cs typeface="Arial"/>
              </a:rPr>
              <a:t>PROMOCIÓN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2200"/>
              </a:lnSpc>
            </a:pPr>
            <a:r>
              <a:rPr sz="1000" spc="-50" dirty="0">
                <a:latin typeface="Lucida Sans Unicode"/>
                <a:cs typeface="Lucida Sans Unicode"/>
              </a:rPr>
              <a:t>El </a:t>
            </a:r>
            <a:r>
              <a:rPr sz="1000" spc="10" dirty="0">
                <a:latin typeface="Lucida Sans Unicode"/>
                <a:cs typeface="Lucida Sans Unicode"/>
              </a:rPr>
              <a:t>Área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Comunicaciones a </a:t>
            </a:r>
            <a:r>
              <a:rPr sz="1000" spc="-25" dirty="0">
                <a:latin typeface="Lucida Sans Unicode"/>
                <a:cs typeface="Lucida Sans Unicode"/>
              </a:rPr>
              <a:t>través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15" dirty="0">
                <a:latin typeface="Lucida Sans Unicode"/>
                <a:cs typeface="Lucida Sans Unicode"/>
              </a:rPr>
              <a:t>mantención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spc="25" dirty="0">
                <a:latin typeface="Lucida Sans Unicode"/>
                <a:cs typeface="Lucida Sans Unicode"/>
              </a:rPr>
              <a:t>página </a:t>
            </a:r>
            <a:r>
              <a:rPr sz="1000" spc="45" dirty="0">
                <a:latin typeface="Lucida Sans Unicode"/>
                <a:cs typeface="Lucida Sans Unicode"/>
              </a:rPr>
              <a:t>web </a:t>
            </a:r>
            <a:r>
              <a:rPr sz="1000" spc="-45" dirty="0">
                <a:latin typeface="Lucida Sans Unicode"/>
                <a:cs typeface="Lucida Sans Unicode"/>
              </a:rPr>
              <a:t>informa-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tiva,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trasmisión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on-line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eventos,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mant</a:t>
            </a:r>
            <a:r>
              <a:rPr sz="1000" spc="24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ención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plataformas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sociales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mailing 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-10" dirty="0">
                <a:latin typeface="Lucida Sans Unicode"/>
                <a:cs typeface="Lucida Sans Unicode"/>
              </a:rPr>
              <a:t>herramientas </a:t>
            </a:r>
            <a:r>
              <a:rPr sz="1000" spc="-20" dirty="0">
                <a:latin typeface="Lucida Sans Unicode"/>
                <a:cs typeface="Lucida Sans Unicode"/>
              </a:rPr>
              <a:t>informáticas;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8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generaci </a:t>
            </a:r>
            <a:r>
              <a:rPr sz="1000" dirty="0">
                <a:latin typeface="Lucida Sans Unicode"/>
                <a:cs typeface="Lucida Sans Unicode"/>
              </a:rPr>
              <a:t>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boletines </a:t>
            </a:r>
            <a:r>
              <a:rPr sz="1000" spc="-30" dirty="0">
                <a:latin typeface="Lucida Sans Unicode"/>
                <a:cs typeface="Lucida Sans Unicode"/>
              </a:rPr>
              <a:t>informativos,</a:t>
            </a:r>
            <a:r>
              <a:rPr sz="1000" spc="254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cápsulas 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espacios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radiales,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avisos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comunicados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prensa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los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medios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informativos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tra- 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dicionales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tanto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comerciales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como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comunitarios;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promoción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mediante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carte- 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lones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ubicados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puntos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es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tratégicos,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difusión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mediante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papelería</a:t>
            </a:r>
            <a:r>
              <a:rPr sz="1000" spc="20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(flyers,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dípti- 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cos,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trípticos,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afiches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etc.)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por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perifone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434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mantendrá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informa</a:t>
            </a:r>
            <a:r>
              <a:rPr sz="1000" spc="-220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da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constantemente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comunidad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oferta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15" dirty="0">
                <a:latin typeface="Lucida Sans Unicode"/>
                <a:cs typeface="Lucida Sans Unicode"/>
              </a:rPr>
              <a:t> prod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uctos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servicios</a:t>
            </a:r>
            <a:r>
              <a:rPr sz="1000" spc="-20" dirty="0">
                <a:latin typeface="Lucida Sans Unicode"/>
                <a:cs typeface="Lucida Sans Unicode"/>
              </a:rPr>
              <a:t> del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Centro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0608" y="949542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42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42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1" y="418337"/>
              <a:ext cx="5771515" cy="9302750"/>
            </a:xfrm>
            <a:custGeom>
              <a:avLst/>
              <a:gdLst/>
              <a:ahLst/>
              <a:cxnLst/>
              <a:rect l="l" t="t" r="r" b="b"/>
              <a:pathLst>
                <a:path w="5771515" h="9302750">
                  <a:moveTo>
                    <a:pt x="0" y="9302495"/>
                  </a:moveTo>
                  <a:lnTo>
                    <a:pt x="5771388" y="9302495"/>
                  </a:lnTo>
                  <a:lnTo>
                    <a:pt x="5771388" y="0"/>
                  </a:lnTo>
                  <a:lnTo>
                    <a:pt x="0" y="0"/>
                  </a:lnTo>
                  <a:lnTo>
                    <a:pt x="0" y="9302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215" y="518921"/>
              <a:ext cx="865416" cy="71551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90776" y="776731"/>
            <a:ext cx="4509770" cy="1051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b="1" spc="100" dirty="0">
                <a:solidFill>
                  <a:srgbClr val="FF9A00"/>
                </a:solidFill>
                <a:latin typeface="Trebuchet MS"/>
                <a:cs typeface="Trebuchet MS"/>
              </a:rPr>
              <a:t>P</a:t>
            </a:r>
            <a:r>
              <a:rPr sz="1600" b="1" spc="85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b="1" spc="215" dirty="0">
                <a:solidFill>
                  <a:srgbClr val="FF9A00"/>
                </a:solidFill>
                <a:latin typeface="Trebuchet MS"/>
                <a:cs typeface="Trebuchet MS"/>
              </a:rPr>
              <a:t>OGRAM</a:t>
            </a:r>
            <a:r>
              <a:rPr sz="1600" b="1" spc="204" dirty="0">
                <a:solidFill>
                  <a:srgbClr val="FF9A00"/>
                </a:solidFill>
                <a:latin typeface="Trebuchet MS"/>
                <a:cs typeface="Trebuchet MS"/>
              </a:rPr>
              <a:t>A</a:t>
            </a:r>
            <a:r>
              <a:rPr sz="1600" b="1" spc="-204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b="1" spc="175" dirty="0">
                <a:solidFill>
                  <a:srgbClr val="FF9A00"/>
                </a:solidFill>
                <a:latin typeface="Trebuchet MS"/>
                <a:cs typeface="Trebuchet MS"/>
              </a:rPr>
              <a:t>ARQUITEC</a:t>
            </a:r>
            <a:r>
              <a:rPr sz="1600" b="1" spc="65" dirty="0">
                <a:solidFill>
                  <a:srgbClr val="FF9A00"/>
                </a:solidFill>
                <a:latin typeface="Trebuchet MS"/>
                <a:cs typeface="Trebuchet MS"/>
              </a:rPr>
              <a:t>T</a:t>
            </a:r>
            <a:r>
              <a:rPr sz="1600" b="1" spc="27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b="1" spc="220" dirty="0">
                <a:solidFill>
                  <a:srgbClr val="FF9A00"/>
                </a:solidFill>
                <a:latin typeface="Trebuchet MS"/>
                <a:cs typeface="Trebuchet MS"/>
              </a:rPr>
              <a:t>NICO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872233" y="1918716"/>
            <a:ext cx="5008245" cy="7735570"/>
            <a:chOff x="1872233" y="1918716"/>
            <a:chExt cx="5008245" cy="773557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4519" y="1918716"/>
              <a:ext cx="4992624" cy="24963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2233" y="4538472"/>
              <a:ext cx="5000244" cy="250012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2233" y="7149845"/>
              <a:ext cx="5007864" cy="25039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43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21386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4018"/>
            <a:ext cx="5771515" cy="9631045"/>
            <a:chOff x="1543811" y="144018"/>
            <a:chExt cx="5771515" cy="9631045"/>
          </a:xfrm>
        </p:grpSpPr>
        <p:sp>
          <p:nvSpPr>
            <p:cNvPr id="6" name="object 6"/>
            <p:cNvSpPr/>
            <p:nvPr/>
          </p:nvSpPr>
          <p:spPr>
            <a:xfrm>
              <a:off x="1543812" y="421385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4018"/>
              <a:ext cx="5771515" cy="277495"/>
            </a:xfrm>
            <a:custGeom>
              <a:avLst/>
              <a:gdLst/>
              <a:ahLst/>
              <a:cxnLst/>
              <a:rect l="l" t="t" r="r" b="b"/>
              <a:pathLst>
                <a:path w="5771515" h="277495">
                  <a:moveTo>
                    <a:pt x="5771388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771388" y="277368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43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20" y="1585212"/>
            <a:ext cx="5243195" cy="4412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9A00"/>
                </a:solidFill>
                <a:latin typeface="Arial"/>
                <a:cs typeface="Arial"/>
              </a:rPr>
              <a:t>Programa</a:t>
            </a:r>
            <a:r>
              <a:rPr sz="1200" b="1" spc="4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FF9A00"/>
                </a:solidFill>
                <a:latin typeface="Arial"/>
                <a:cs typeface="Arial"/>
              </a:rPr>
              <a:t>Arquitectónico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2200"/>
              </a:lnSpc>
            </a:pPr>
            <a:r>
              <a:rPr sz="1000" spc="-5" dirty="0">
                <a:latin typeface="Lucida Sans Unicode"/>
                <a:cs typeface="Lucida Sans Unicode"/>
              </a:rPr>
              <a:t>La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proyección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arquite</a:t>
            </a:r>
            <a:r>
              <a:rPr sz="1000" spc="-2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ctónica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Centro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Estación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Quillota,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plantea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funda-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mentalmente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desarrollo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planificación,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marcado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énfasis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trabajo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00" dirty="0">
                <a:latin typeface="Lucida Sans Unicode"/>
                <a:cs typeface="Lucida Sans Unicode"/>
              </a:rPr>
              <a:t>for- </a:t>
            </a:r>
            <a:r>
              <a:rPr sz="1000" spc="-9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mativo </a:t>
            </a:r>
            <a:r>
              <a:rPr sz="1000" spc="5" dirty="0">
                <a:latin typeface="Lucida Sans Unicode"/>
                <a:cs typeface="Lucida Sans Unicode"/>
              </a:rPr>
              <a:t>que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ha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estado </a:t>
            </a:r>
            <a:r>
              <a:rPr sz="1000" spc="-15" dirty="0">
                <a:latin typeface="Lucida Sans Unicode"/>
                <a:cs typeface="Lucida Sans Unicode"/>
              </a:rPr>
              <a:t>realizando</a:t>
            </a:r>
            <a:r>
              <a:rPr sz="1000" spc="-10" dirty="0">
                <a:latin typeface="Lucida Sans Unicode"/>
                <a:cs typeface="Lucida Sans Unicode"/>
              </a:rPr>
              <a:t> en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presente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gestión </a:t>
            </a:r>
            <a:r>
              <a:rPr sz="1000" dirty="0">
                <a:latin typeface="Lucida Sans Unicode"/>
                <a:cs typeface="Lucida Sans Unicode"/>
              </a:rPr>
              <a:t>municipal y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-75" dirty="0">
                <a:latin typeface="Lucida Sans Unicode"/>
                <a:cs typeface="Lucida Sans Unicode"/>
              </a:rPr>
              <a:t>pro- </a:t>
            </a:r>
            <a:r>
              <a:rPr sz="1000" spc="-7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yección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35" dirty="0">
                <a:latin typeface="Lucida Sans Unicode"/>
                <a:cs typeface="Lucida Sans Unicode"/>
              </a:rPr>
              <a:t>futuro </a:t>
            </a:r>
            <a:r>
              <a:rPr sz="1000" spc="30" dirty="0">
                <a:latin typeface="Lucida Sans Unicode"/>
                <a:cs typeface="Lucida Sans Unicode"/>
              </a:rPr>
              <a:t>hacia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excelencia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profesionalización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65" dirty="0">
                <a:latin typeface="Lucida Sans Unicode"/>
                <a:cs typeface="Lucida Sans Unicode"/>
              </a:rPr>
              <a:t>los </a:t>
            </a:r>
            <a:r>
              <a:rPr sz="1000" spc="-15" dirty="0">
                <a:latin typeface="Lucida Sans Unicode"/>
                <a:cs typeface="Lucida Sans Unicode"/>
              </a:rPr>
              <a:t>lenguajes </a:t>
            </a:r>
            <a:r>
              <a:rPr sz="1000" spc="-85" dirty="0">
                <a:latin typeface="Lucida Sans Unicode"/>
                <a:cs typeface="Lucida Sans Unicode"/>
              </a:rPr>
              <a:t>artísti- </a:t>
            </a:r>
            <a:r>
              <a:rPr sz="1000" spc="-8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cos, </a:t>
            </a:r>
            <a:r>
              <a:rPr sz="1000" spc="20" dirty="0">
                <a:latin typeface="Lucida Sans Unicode"/>
                <a:cs typeface="Lucida Sans Unicode"/>
              </a:rPr>
              <a:t>generando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0" dirty="0">
                <a:latin typeface="Lucida Sans Unicode"/>
                <a:cs typeface="Lucida Sans Unicode"/>
              </a:rPr>
              <a:t>articulando </a:t>
            </a:r>
            <a:r>
              <a:rPr sz="1000" spc="-15" dirty="0">
                <a:latin typeface="Lucida Sans Unicode"/>
                <a:cs typeface="Lucida Sans Unicode"/>
              </a:rPr>
              <a:t>espacios </a:t>
            </a:r>
            <a:r>
              <a:rPr sz="1000" dirty="0">
                <a:latin typeface="Lucida Sans Unicode"/>
                <a:cs typeface="Lucida Sans Unicode"/>
              </a:rPr>
              <a:t>espe </a:t>
            </a:r>
            <a:r>
              <a:rPr sz="1000" spc="-35" dirty="0">
                <a:latin typeface="Lucida Sans Unicode"/>
                <a:cs typeface="Lucida Sans Unicode"/>
              </a:rPr>
              <a:t>cializa </a:t>
            </a:r>
            <a:r>
              <a:rPr sz="1000" spc="-25" dirty="0">
                <a:latin typeface="Lucida Sans Unicode"/>
                <a:cs typeface="Lucida Sans Unicode"/>
              </a:rPr>
              <a:t>dos </a:t>
            </a:r>
            <a:r>
              <a:rPr sz="1000" spc="25" dirty="0">
                <a:latin typeface="Lucida Sans Unicode"/>
                <a:cs typeface="Lucida Sans Unicode"/>
              </a:rPr>
              <a:t>para acoger </a:t>
            </a:r>
            <a:r>
              <a:rPr sz="1000" spc="-30" dirty="0">
                <a:latin typeface="Lucida Sans Unicode"/>
                <a:cs typeface="Lucida Sans Unicode"/>
              </a:rPr>
              <a:t>las </a:t>
            </a:r>
            <a:r>
              <a:rPr sz="1000" dirty="0">
                <a:latin typeface="Lucida Sans Unicode"/>
                <a:cs typeface="Lucida Sans Unicode"/>
              </a:rPr>
              <a:t>necesid </a:t>
            </a:r>
            <a:r>
              <a:rPr sz="1000" spc="20" dirty="0">
                <a:latin typeface="Lucida Sans Unicode"/>
                <a:cs typeface="Lucida Sans Unicode"/>
              </a:rPr>
              <a:t>ades 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implica</a:t>
            </a:r>
            <a:r>
              <a:rPr sz="1000" spc="26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esta</a:t>
            </a:r>
            <a:r>
              <a:rPr sz="1000" spc="204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tarea,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posean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las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di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mensiones,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habilitación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204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especificid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ad 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necesarios.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Pensando </a:t>
            </a:r>
            <a:r>
              <a:rPr sz="1000" dirty="0">
                <a:latin typeface="Lucida Sans Unicode"/>
                <a:cs typeface="Lucida Sans Unicode"/>
              </a:rPr>
              <a:t>no solamente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corre </a:t>
            </a:r>
            <a:r>
              <a:rPr sz="1000" spc="5" dirty="0">
                <a:latin typeface="Lucida Sans Unicode"/>
                <a:cs typeface="Lucida Sans Unicode"/>
              </a:rPr>
              <a:t>cta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implementación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proyección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espacial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este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Centro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Cultural </a:t>
            </a:r>
            <a:r>
              <a:rPr sz="1000" dirty="0">
                <a:latin typeface="Lucida Sans Unicode"/>
                <a:cs typeface="Lucida Sans Unicode"/>
              </a:rPr>
              <a:t>para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este </a:t>
            </a:r>
            <a:r>
              <a:rPr sz="1000" spc="-15" dirty="0">
                <a:latin typeface="Lucida Sans Unicode"/>
                <a:cs typeface="Lucida Sans Unicode"/>
              </a:rPr>
              <a:t>trabajo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formación, </a:t>
            </a:r>
            <a:r>
              <a:rPr sz="1000" spc="-55" dirty="0">
                <a:latin typeface="Lucida Sans Unicode"/>
                <a:cs typeface="Lucida Sans Unicode"/>
              </a:rPr>
              <a:t>sino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 </a:t>
            </a:r>
            <a:r>
              <a:rPr sz="1000" spc="15" dirty="0">
                <a:latin typeface="Lucida Sans Unicode"/>
                <a:cs typeface="Lucida Sans Unicode"/>
              </a:rPr>
              <a:t>además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incorporando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21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concepto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fundamental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2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aprovechamiento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procesos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creativos</a:t>
            </a:r>
            <a:r>
              <a:rPr sz="1000" spc="21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</a:t>
            </a:r>
            <a:r>
              <a:rPr sz="1000" spc="2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educación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audiencias</a:t>
            </a:r>
            <a:r>
              <a:rPr sz="1000" spc="2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consumidoras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cultura: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visibilid</a:t>
            </a:r>
            <a:r>
              <a:rPr sz="1000" spc="-22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ad. 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Lograr,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por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medio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planteamiento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 </a:t>
            </a:r>
            <a:r>
              <a:rPr sz="1000" spc="-10" dirty="0">
                <a:latin typeface="Lucida Sans Unicode"/>
                <a:cs typeface="Lucida Sans Unicode"/>
              </a:rPr>
              <a:t>quitectónico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optimizador,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que </a:t>
            </a:r>
            <a:r>
              <a:rPr sz="1000" spc="-10" dirty="0">
                <a:latin typeface="Lucida Sans Unicode"/>
                <a:cs typeface="Lucida Sans Unicode"/>
              </a:rPr>
              <a:t>la</a:t>
            </a:r>
            <a:r>
              <a:rPr sz="1000" spc="-5" dirty="0">
                <a:latin typeface="Lucida Sans Unicode"/>
                <a:cs typeface="Lucida Sans Unicode"/>
              </a:rPr>
              <a:t> vida 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convergente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dentro</a:t>
            </a:r>
            <a:r>
              <a:rPr sz="1000" spc="-10" dirty="0">
                <a:latin typeface="Lucida Sans Unicode"/>
                <a:cs typeface="Lucida Sans Unicode"/>
              </a:rPr>
              <a:t> del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Centro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Cultural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sea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integra </a:t>
            </a:r>
            <a:r>
              <a:rPr sz="1000" spc="45" dirty="0">
                <a:latin typeface="Lucida Sans Unicode"/>
                <a:cs typeface="Lucida Sans Unicode"/>
              </a:rPr>
              <a:t>da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los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procesos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creativos 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usualmente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ocultos,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estos</a:t>
            </a:r>
            <a:r>
              <a:rPr sz="1000" spc="229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transformen</a:t>
            </a:r>
            <a:r>
              <a:rPr sz="1000" spc="28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cotidianid </a:t>
            </a:r>
            <a:r>
              <a:rPr sz="1000" spc="45" dirty="0">
                <a:latin typeface="Lucida Sans Unicode"/>
                <a:cs typeface="Lucida Sans Unicode"/>
              </a:rPr>
              <a:t>ad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usuario-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visitante-trabajador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convivirán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espacio.</a:t>
            </a:r>
            <a:endParaRPr sz="1000">
              <a:latin typeface="Lucida Sans Unicode"/>
              <a:cs typeface="Lucida Sans Unicode"/>
            </a:endParaRPr>
          </a:p>
          <a:p>
            <a:pPr marL="12700" marR="2230755" indent="3175">
              <a:lnSpc>
                <a:spcPct val="204000"/>
              </a:lnSpc>
              <a:spcBef>
                <a:spcPts val="1230"/>
              </a:spcBef>
            </a:pP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-175" dirty="0">
                <a:latin typeface="Arial"/>
                <a:cs typeface="Arial"/>
              </a:rPr>
              <a:t>L</a:t>
            </a:r>
            <a:r>
              <a:rPr sz="1000" b="1" spc="-65" dirty="0">
                <a:latin typeface="Arial"/>
                <a:cs typeface="Arial"/>
              </a:rPr>
              <a:t>ASI</a:t>
            </a:r>
            <a:r>
              <a:rPr sz="1000" b="1" spc="-75" dirty="0">
                <a:latin typeface="Arial"/>
                <a:cs typeface="Arial"/>
              </a:rPr>
              <a:t>F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3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C</a:t>
            </a:r>
            <a:r>
              <a:rPr sz="1000" b="1" spc="25" dirty="0">
                <a:latin typeface="Arial"/>
                <a:cs typeface="Arial"/>
              </a:rPr>
              <a:t>I</a:t>
            </a:r>
            <a:r>
              <a:rPr sz="1000" b="1" spc="-5" dirty="0">
                <a:latin typeface="Arial"/>
                <a:cs typeface="Arial"/>
              </a:rPr>
              <a:t>Ó</a:t>
            </a:r>
            <a:r>
              <a:rPr sz="1000" b="1" dirty="0">
                <a:latin typeface="Arial"/>
                <a:cs typeface="Arial"/>
              </a:rPr>
              <a:t>N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D</a:t>
            </a:r>
            <a:r>
              <a:rPr sz="1000" b="1" spc="-150" dirty="0">
                <a:latin typeface="Arial"/>
                <a:cs typeface="Arial"/>
              </a:rPr>
              <a:t>E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60" dirty="0">
                <a:latin typeface="Arial"/>
                <a:cs typeface="Arial"/>
              </a:rPr>
              <a:t>E</a:t>
            </a:r>
            <a:r>
              <a:rPr sz="1000" b="1" spc="-150" dirty="0">
                <a:latin typeface="Arial"/>
                <a:cs typeface="Arial"/>
              </a:rPr>
              <a:t>S</a:t>
            </a:r>
            <a:r>
              <a:rPr sz="1000" b="1" spc="-114" dirty="0">
                <a:latin typeface="Arial"/>
                <a:cs typeface="Arial"/>
              </a:rPr>
              <a:t>P</a:t>
            </a:r>
            <a:r>
              <a:rPr sz="1000" b="1" spc="30" dirty="0">
                <a:latin typeface="Arial"/>
                <a:cs typeface="Arial"/>
              </a:rPr>
              <a:t>A</a:t>
            </a:r>
            <a:r>
              <a:rPr sz="1000" b="1" spc="-5" dirty="0">
                <a:latin typeface="Arial"/>
                <a:cs typeface="Arial"/>
              </a:rPr>
              <a:t>C</a:t>
            </a:r>
            <a:r>
              <a:rPr sz="1000" b="1" spc="30" dirty="0">
                <a:latin typeface="Arial"/>
                <a:cs typeface="Arial"/>
              </a:rPr>
              <a:t>IO</a:t>
            </a:r>
            <a:r>
              <a:rPr sz="1000" b="1" spc="-15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65" dirty="0">
                <a:latin typeface="Arial"/>
                <a:cs typeface="Arial"/>
              </a:rPr>
              <a:t>A</a:t>
            </a:r>
            <a:r>
              <a:rPr sz="1000" b="1" spc="-30" dirty="0">
                <a:latin typeface="Arial"/>
                <a:cs typeface="Arial"/>
              </a:rPr>
              <a:t>R</a:t>
            </a:r>
            <a:r>
              <a:rPr sz="1000" b="1" spc="-10" dirty="0">
                <a:latin typeface="Arial"/>
                <a:cs typeface="Arial"/>
              </a:rPr>
              <a:t>Q</a:t>
            </a:r>
            <a:r>
              <a:rPr sz="1000" b="1" spc="-85" dirty="0">
                <a:latin typeface="Arial"/>
                <a:cs typeface="Arial"/>
              </a:rPr>
              <a:t>U</a:t>
            </a:r>
            <a:r>
              <a:rPr sz="1000" b="1" spc="-5" dirty="0">
                <a:latin typeface="Arial"/>
                <a:cs typeface="Arial"/>
              </a:rPr>
              <a:t>I</a:t>
            </a:r>
            <a:r>
              <a:rPr sz="1000" b="1" spc="-195" dirty="0">
                <a:latin typeface="Arial"/>
                <a:cs typeface="Arial"/>
              </a:rPr>
              <a:t>T</a:t>
            </a:r>
            <a:r>
              <a:rPr sz="1000" b="1" spc="-125" dirty="0">
                <a:latin typeface="Arial"/>
                <a:cs typeface="Arial"/>
              </a:rPr>
              <a:t>E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-160" dirty="0">
                <a:latin typeface="Arial"/>
                <a:cs typeface="Arial"/>
              </a:rPr>
              <a:t>T</a:t>
            </a:r>
            <a:r>
              <a:rPr sz="1000" b="1" spc="30" dirty="0">
                <a:latin typeface="Arial"/>
                <a:cs typeface="Arial"/>
              </a:rPr>
              <a:t>Ó</a:t>
            </a:r>
            <a:r>
              <a:rPr sz="1000" b="1" spc="5" dirty="0">
                <a:latin typeface="Arial"/>
                <a:cs typeface="Arial"/>
              </a:rPr>
              <a:t>N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spc="25" dirty="0">
                <a:latin typeface="Arial"/>
                <a:cs typeface="Arial"/>
              </a:rPr>
              <a:t>CO</a:t>
            </a:r>
            <a:r>
              <a:rPr sz="1000" b="1" spc="-90" dirty="0">
                <a:latin typeface="Arial"/>
                <a:cs typeface="Arial"/>
              </a:rPr>
              <a:t>S  </a:t>
            </a:r>
            <a:r>
              <a:rPr sz="1000" b="1" spc="-60" dirty="0">
                <a:latin typeface="Arial"/>
                <a:cs typeface="Arial"/>
              </a:rPr>
              <a:t>ESPACIOS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45" dirty="0">
                <a:latin typeface="Arial"/>
                <a:cs typeface="Arial"/>
              </a:rPr>
              <a:t>FORMATIVOS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60" dirty="0">
                <a:latin typeface="Arial"/>
                <a:cs typeface="Arial"/>
              </a:rPr>
              <a:t>INTEGRADOS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2026285">
              <a:lnSpc>
                <a:spcPct val="102000"/>
              </a:lnSpc>
            </a:pPr>
            <a:r>
              <a:rPr sz="1000" spc="-190" dirty="0">
                <a:latin typeface="Lucida Sans Unicode"/>
                <a:cs typeface="Lucida Sans Unicode"/>
              </a:rPr>
              <a:t>T</a:t>
            </a:r>
            <a:r>
              <a:rPr sz="1000" spc="20" dirty="0">
                <a:latin typeface="Lucida Sans Unicode"/>
                <a:cs typeface="Lucida Sans Unicode"/>
              </a:rPr>
              <a:t>A</a:t>
            </a:r>
            <a:r>
              <a:rPr sz="1000" spc="-55" dirty="0">
                <a:latin typeface="Lucida Sans Unicode"/>
                <a:cs typeface="Lucida Sans Unicode"/>
              </a:rPr>
              <a:t>LL</a:t>
            </a:r>
            <a:r>
              <a:rPr sz="1000" spc="-50" dirty="0">
                <a:latin typeface="Lucida Sans Unicode"/>
                <a:cs typeface="Lucida Sans Unicode"/>
              </a:rPr>
              <a:t>E</a:t>
            </a:r>
            <a:r>
              <a:rPr sz="1000" spc="-25" dirty="0">
                <a:latin typeface="Lucida Sans Unicode"/>
                <a:cs typeface="Lucida Sans Unicode"/>
              </a:rPr>
              <a:t>R</a:t>
            </a:r>
            <a:r>
              <a:rPr sz="1000" spc="-15" dirty="0">
                <a:latin typeface="Lucida Sans Unicode"/>
                <a:cs typeface="Lucida Sans Unicode"/>
              </a:rPr>
              <a:t>E</a:t>
            </a:r>
            <a:r>
              <a:rPr sz="1000" spc="-40" dirty="0">
                <a:latin typeface="Lucida Sans Unicode"/>
                <a:cs typeface="Lucida Sans Unicode"/>
              </a:rPr>
              <a:t>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</a:t>
            </a:r>
            <a:r>
              <a:rPr sz="1000" spc="-5" dirty="0">
                <a:latin typeface="Lucida Sans Unicode"/>
                <a:cs typeface="Lucida Sans Unicode"/>
              </a:rPr>
              <a:t>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F</a:t>
            </a:r>
            <a:r>
              <a:rPr sz="1000" spc="40" dirty="0">
                <a:latin typeface="Lucida Sans Unicode"/>
                <a:cs typeface="Lucida Sans Unicode"/>
              </a:rPr>
              <a:t>O</a:t>
            </a:r>
            <a:r>
              <a:rPr sz="1000" dirty="0">
                <a:latin typeface="Lucida Sans Unicode"/>
                <a:cs typeface="Lucida Sans Unicode"/>
              </a:rPr>
              <a:t>R</a:t>
            </a:r>
            <a:r>
              <a:rPr sz="1000" spc="25" dirty="0">
                <a:latin typeface="Lucida Sans Unicode"/>
                <a:cs typeface="Lucida Sans Unicode"/>
              </a:rPr>
              <a:t>M</a:t>
            </a:r>
            <a:r>
              <a:rPr sz="1000" spc="85" dirty="0">
                <a:latin typeface="Lucida Sans Unicode"/>
                <a:cs typeface="Lucida Sans Unicode"/>
              </a:rPr>
              <a:t>A</a:t>
            </a:r>
            <a:r>
              <a:rPr sz="1000" spc="55" dirty="0">
                <a:latin typeface="Lucida Sans Unicode"/>
                <a:cs typeface="Lucida Sans Unicode"/>
              </a:rPr>
              <a:t>C</a:t>
            </a:r>
            <a:r>
              <a:rPr sz="1000" spc="-15" dirty="0">
                <a:latin typeface="Lucida Sans Unicode"/>
                <a:cs typeface="Lucida Sans Unicode"/>
              </a:rPr>
              <a:t>I</a:t>
            </a:r>
            <a:r>
              <a:rPr sz="1000" spc="-10" dirty="0">
                <a:latin typeface="Lucida Sans Unicode"/>
                <a:cs typeface="Lucida Sans Unicode"/>
              </a:rPr>
              <a:t>Ó</a:t>
            </a:r>
            <a:r>
              <a:rPr sz="1000" dirty="0">
                <a:latin typeface="Lucida Sans Unicode"/>
                <a:cs typeface="Lucida Sans Unicode"/>
              </a:rPr>
              <a:t>N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P</a:t>
            </a:r>
            <a:r>
              <a:rPr sz="1000" spc="-5" dirty="0">
                <a:latin typeface="Lucida Sans Unicode"/>
                <a:cs typeface="Lucida Sans Unicode"/>
              </a:rPr>
              <a:t>R</a:t>
            </a:r>
            <a:r>
              <a:rPr sz="1000" spc="80" dirty="0">
                <a:latin typeface="Lucida Sans Unicode"/>
                <a:cs typeface="Lucida Sans Unicode"/>
              </a:rPr>
              <a:t>Á</a:t>
            </a:r>
            <a:r>
              <a:rPr sz="1000" spc="55" dirty="0">
                <a:latin typeface="Lucida Sans Unicode"/>
                <a:cs typeface="Lucida Sans Unicode"/>
              </a:rPr>
              <a:t>C</a:t>
            </a:r>
            <a:r>
              <a:rPr sz="1000" spc="-190" dirty="0">
                <a:latin typeface="Lucida Sans Unicode"/>
                <a:cs typeface="Lucida Sans Unicode"/>
              </a:rPr>
              <a:t>T</a:t>
            </a:r>
            <a:r>
              <a:rPr sz="1000" spc="-30" dirty="0">
                <a:latin typeface="Lucida Sans Unicode"/>
                <a:cs typeface="Lucida Sans Unicode"/>
              </a:rPr>
              <a:t>I</a:t>
            </a:r>
            <a:r>
              <a:rPr sz="1000" spc="80" dirty="0">
                <a:latin typeface="Lucida Sans Unicode"/>
                <a:cs typeface="Lucida Sans Unicode"/>
              </a:rPr>
              <a:t>C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</a:t>
            </a:r>
            <a:r>
              <a:rPr sz="1000" spc="-90" dirty="0">
                <a:latin typeface="Lucida Sans Unicode"/>
                <a:cs typeface="Lucida Sans Unicode"/>
              </a:rPr>
              <a:t>RT</a:t>
            </a:r>
            <a:r>
              <a:rPr sz="1000" spc="-75" dirty="0">
                <a:latin typeface="Lucida Sans Unicode"/>
                <a:cs typeface="Lucida Sans Unicode"/>
              </a:rPr>
              <a:t>E</a:t>
            </a:r>
            <a:r>
              <a:rPr sz="1000" spc="-40" dirty="0">
                <a:latin typeface="Lucida Sans Unicode"/>
                <a:cs typeface="Lucida Sans Unicode"/>
              </a:rPr>
              <a:t>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V</a:t>
            </a:r>
            <a:r>
              <a:rPr sz="1000" spc="-60" dirty="0">
                <a:latin typeface="Lucida Sans Unicode"/>
                <a:cs typeface="Lucida Sans Unicode"/>
              </a:rPr>
              <a:t>I</a:t>
            </a:r>
            <a:r>
              <a:rPr sz="1000" spc="-40" dirty="0">
                <a:latin typeface="Lucida Sans Unicode"/>
                <a:cs typeface="Lucida Sans Unicode"/>
              </a:rPr>
              <a:t>S</a:t>
            </a:r>
            <a:r>
              <a:rPr sz="1000" spc="-20" dirty="0">
                <a:latin typeface="Lucida Sans Unicode"/>
                <a:cs typeface="Lucida Sans Unicode"/>
              </a:rPr>
              <a:t>U</a:t>
            </a:r>
            <a:r>
              <a:rPr sz="1000" spc="20" dirty="0">
                <a:latin typeface="Lucida Sans Unicode"/>
                <a:cs typeface="Lucida Sans Unicode"/>
              </a:rPr>
              <a:t>A</a:t>
            </a:r>
            <a:r>
              <a:rPr sz="1000" spc="-45" dirty="0">
                <a:latin typeface="Lucida Sans Unicode"/>
                <a:cs typeface="Lucida Sans Unicode"/>
              </a:rPr>
              <a:t>L</a:t>
            </a:r>
            <a:r>
              <a:rPr sz="1000" spc="-40" dirty="0">
                <a:latin typeface="Lucida Sans Unicode"/>
                <a:cs typeface="Lucida Sans Unicode"/>
              </a:rPr>
              <a:t>E</a:t>
            </a:r>
            <a:r>
              <a:rPr sz="1000" spc="-30" dirty="0">
                <a:latin typeface="Lucida Sans Unicode"/>
                <a:cs typeface="Lucida Sans Unicode"/>
              </a:rPr>
              <a:t>S  </a:t>
            </a:r>
            <a:r>
              <a:rPr sz="1000" spc="-15" dirty="0">
                <a:latin typeface="Lucida Sans Unicode"/>
                <a:cs typeface="Lucida Sans Unicode"/>
              </a:rPr>
              <a:t>SALAS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FORMACIÓN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TEÓRICA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INTEGRADA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00" spc="-20" dirty="0">
                <a:latin typeface="Lucida Sans Unicode"/>
                <a:cs typeface="Lucida Sans Unicode"/>
              </a:rPr>
              <a:t>S</a:t>
            </a:r>
            <a:r>
              <a:rPr sz="1000" spc="20" dirty="0">
                <a:latin typeface="Lucida Sans Unicode"/>
                <a:cs typeface="Lucida Sans Unicode"/>
              </a:rPr>
              <a:t>A</a:t>
            </a:r>
            <a:r>
              <a:rPr sz="1000" spc="-55" dirty="0">
                <a:latin typeface="Lucida Sans Unicode"/>
                <a:cs typeface="Lucida Sans Unicode"/>
              </a:rPr>
              <a:t>L</a:t>
            </a:r>
            <a:r>
              <a:rPr sz="1000" spc="20" dirty="0">
                <a:latin typeface="Lucida Sans Unicode"/>
                <a:cs typeface="Lucida Sans Unicode"/>
              </a:rPr>
              <a:t>A</a:t>
            </a:r>
            <a:r>
              <a:rPr sz="1000" spc="-40" dirty="0">
                <a:latin typeface="Lucida Sans Unicode"/>
                <a:cs typeface="Lucida Sans Unicode"/>
              </a:rPr>
              <a:t>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</a:t>
            </a:r>
            <a:r>
              <a:rPr sz="1000" spc="-5" dirty="0">
                <a:latin typeface="Lucida Sans Unicode"/>
                <a:cs typeface="Lucida Sans Unicode"/>
              </a:rPr>
              <a:t>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F</a:t>
            </a:r>
            <a:r>
              <a:rPr sz="1000" spc="45" dirty="0">
                <a:latin typeface="Lucida Sans Unicode"/>
                <a:cs typeface="Lucida Sans Unicode"/>
              </a:rPr>
              <a:t>O</a:t>
            </a:r>
            <a:r>
              <a:rPr sz="1000" dirty="0">
                <a:latin typeface="Lucida Sans Unicode"/>
                <a:cs typeface="Lucida Sans Unicode"/>
              </a:rPr>
              <a:t>R</a:t>
            </a:r>
            <a:r>
              <a:rPr sz="1000" spc="25" dirty="0">
                <a:latin typeface="Lucida Sans Unicode"/>
                <a:cs typeface="Lucida Sans Unicode"/>
              </a:rPr>
              <a:t>M</a:t>
            </a:r>
            <a:r>
              <a:rPr sz="1000" spc="85" dirty="0">
                <a:latin typeface="Lucida Sans Unicode"/>
                <a:cs typeface="Lucida Sans Unicode"/>
              </a:rPr>
              <a:t>A</a:t>
            </a:r>
            <a:r>
              <a:rPr sz="1000" spc="60" dirty="0">
                <a:latin typeface="Lucida Sans Unicode"/>
                <a:cs typeface="Lucida Sans Unicode"/>
              </a:rPr>
              <a:t>C</a:t>
            </a:r>
            <a:r>
              <a:rPr sz="1000" spc="-15" dirty="0">
                <a:latin typeface="Lucida Sans Unicode"/>
                <a:cs typeface="Lucida Sans Unicode"/>
              </a:rPr>
              <a:t>I</a:t>
            </a:r>
            <a:r>
              <a:rPr sz="1000" spc="-10" dirty="0">
                <a:latin typeface="Lucida Sans Unicode"/>
                <a:cs typeface="Lucida Sans Unicode"/>
              </a:rPr>
              <a:t>Ó</a:t>
            </a:r>
            <a:r>
              <a:rPr sz="1000" dirty="0">
                <a:latin typeface="Lucida Sans Unicode"/>
                <a:cs typeface="Lucida Sans Unicode"/>
              </a:rPr>
              <a:t>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</a:t>
            </a:r>
            <a:r>
              <a:rPr sz="1000" spc="-30" dirty="0">
                <a:latin typeface="Lucida Sans Unicode"/>
                <a:cs typeface="Lucida Sans Unicode"/>
              </a:rPr>
              <a:t>R</a:t>
            </a:r>
            <a:r>
              <a:rPr sz="1000" spc="-95" dirty="0">
                <a:latin typeface="Lucida Sans Unicode"/>
                <a:cs typeface="Lucida Sans Unicode"/>
              </a:rPr>
              <a:t>TE</a:t>
            </a:r>
            <a:r>
              <a:rPr sz="1000" spc="-80" dirty="0">
                <a:latin typeface="Lucida Sans Unicode"/>
                <a:cs typeface="Lucida Sans Unicode"/>
              </a:rPr>
              <a:t>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E</a:t>
            </a:r>
            <a:r>
              <a:rPr sz="1000" spc="25" dirty="0">
                <a:latin typeface="Lucida Sans Unicode"/>
                <a:cs typeface="Lucida Sans Unicode"/>
              </a:rPr>
              <a:t>S</a:t>
            </a:r>
            <a:r>
              <a:rPr sz="1000" spc="60" dirty="0">
                <a:latin typeface="Lucida Sans Unicode"/>
                <a:cs typeface="Lucida Sans Unicode"/>
              </a:rPr>
              <a:t>C</a:t>
            </a:r>
            <a:r>
              <a:rPr sz="1000" spc="-35" dirty="0">
                <a:latin typeface="Lucida Sans Unicode"/>
                <a:cs typeface="Lucida Sans Unicode"/>
              </a:rPr>
              <a:t>ÉN</a:t>
            </a:r>
            <a:r>
              <a:rPr sz="1000" spc="45" dirty="0">
                <a:latin typeface="Lucida Sans Unicode"/>
                <a:cs typeface="Lucida Sans Unicode"/>
              </a:rPr>
              <a:t>I</a:t>
            </a:r>
            <a:r>
              <a:rPr sz="1000" spc="85" dirty="0">
                <a:latin typeface="Lucida Sans Unicode"/>
                <a:cs typeface="Lucida Sans Unicode"/>
              </a:rPr>
              <a:t>C</a:t>
            </a:r>
            <a:r>
              <a:rPr sz="1000" spc="20" dirty="0">
                <a:latin typeface="Lucida Sans Unicode"/>
                <a:cs typeface="Lucida Sans Unicode"/>
              </a:rPr>
              <a:t>A</a:t>
            </a:r>
            <a:r>
              <a:rPr sz="1000" spc="-40" dirty="0">
                <a:latin typeface="Lucida Sans Unicode"/>
                <a:cs typeface="Lucida Sans Unicode"/>
              </a:rPr>
              <a:t>S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15" dirty="0">
                <a:latin typeface="Lucida Sans Unicode"/>
                <a:cs typeface="Lucida Sans Unicode"/>
              </a:rPr>
              <a:t>SALAS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FORMACIÓN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INTENSIVA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ARTES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MUSICALES</a:t>
            </a:r>
            <a:endParaRPr sz="1000">
              <a:latin typeface="Lucida Sans Unicode"/>
              <a:cs typeface="Lucida Sans Unicode"/>
            </a:endParaRPr>
          </a:p>
          <a:p>
            <a:pPr marL="12700" marR="505459">
              <a:lnSpc>
                <a:spcPts val="1230"/>
              </a:lnSpc>
              <a:spcBef>
                <a:spcPts val="40"/>
              </a:spcBef>
            </a:pPr>
            <a:r>
              <a:rPr sz="1000" spc="-20" dirty="0">
                <a:latin typeface="Lucida Sans Unicode"/>
                <a:cs typeface="Lucida Sans Unicode"/>
              </a:rPr>
              <a:t>SALA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FORMACIÓN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Y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PROYECCIÓN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FOLKLÓRICA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COREO</a:t>
            </a:r>
            <a:r>
              <a:rPr sz="1000" spc="-20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GRÁFICO-MUSICAL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SALAS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ESPECIALIZADAS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TÉCNICAS</a:t>
            </a:r>
            <a:r>
              <a:rPr sz="1000" spc="-20" dirty="0">
                <a:latin typeface="Lucida Sans Unicode"/>
                <a:cs typeface="Lucida Sans Unicode"/>
              </a:rPr>
              <a:t> AUDIOVISUALES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Y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MANE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J</a:t>
            </a:r>
            <a:r>
              <a:rPr sz="1000" spc="-1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O </a:t>
            </a:r>
            <a:r>
              <a:rPr sz="1000" spc="5" dirty="0">
                <a:latin typeface="Lucida Sans Unicode"/>
                <a:cs typeface="Lucida Sans Unicode"/>
              </a:rPr>
              <a:t>ESCÉNIC</a:t>
            </a:r>
            <a:r>
              <a:rPr sz="1000" spc="-2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5620" y="6598458"/>
            <a:ext cx="3722370" cy="956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0" dirty="0">
                <a:latin typeface="Arial"/>
                <a:cs typeface="Arial"/>
              </a:rPr>
              <a:t>ESP</a:t>
            </a:r>
            <a:r>
              <a:rPr sz="1000" b="1" spc="-85" dirty="0">
                <a:latin typeface="Arial"/>
                <a:cs typeface="Arial"/>
              </a:rPr>
              <a:t>A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O</a:t>
            </a:r>
            <a:r>
              <a:rPr sz="1000" b="1" spc="-15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60" dirty="0">
                <a:latin typeface="Arial"/>
                <a:cs typeface="Arial"/>
              </a:rPr>
              <a:t>E</a:t>
            </a:r>
            <a:r>
              <a:rPr sz="1000" b="1" spc="5" dirty="0">
                <a:latin typeface="Arial"/>
                <a:cs typeface="Arial"/>
              </a:rPr>
              <a:t>X</a:t>
            </a:r>
            <a:r>
              <a:rPr sz="1000" b="1" spc="-75" dirty="0">
                <a:latin typeface="Arial"/>
                <a:cs typeface="Arial"/>
              </a:rPr>
              <a:t>HIBI</a:t>
            </a:r>
            <a:r>
              <a:rPr sz="1000" b="1" spc="-100" dirty="0">
                <a:latin typeface="Arial"/>
                <a:cs typeface="Arial"/>
              </a:rPr>
              <a:t>T</a:t>
            </a:r>
            <a:r>
              <a:rPr sz="1000" b="1" spc="15" dirty="0">
                <a:latin typeface="Arial"/>
                <a:cs typeface="Arial"/>
              </a:rPr>
              <a:t>I</a:t>
            </a:r>
            <a:r>
              <a:rPr sz="1000" b="1" spc="45" dirty="0">
                <a:latin typeface="Arial"/>
                <a:cs typeface="Arial"/>
              </a:rPr>
              <a:t>V</a:t>
            </a:r>
            <a:r>
              <a:rPr sz="1000" b="1" spc="30" dirty="0">
                <a:latin typeface="Arial"/>
                <a:cs typeface="Arial"/>
              </a:rPr>
              <a:t>O</a:t>
            </a:r>
            <a:r>
              <a:rPr sz="1000" b="1" spc="-150" dirty="0"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2499"/>
              </a:lnSpc>
            </a:pPr>
            <a:r>
              <a:rPr sz="1000" spc="10" dirty="0">
                <a:latin typeface="Lucida Sans Unicode"/>
                <a:cs typeface="Lucida Sans Unicode"/>
              </a:rPr>
              <a:t>ESPACIO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ACTIVO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MULTIDISCIPLINARIO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ARTÍSTIC</a:t>
            </a:r>
            <a:r>
              <a:rPr sz="1000" spc="-2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–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CULTURAL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SALAS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EXHIBICIÓN </a:t>
            </a:r>
            <a:r>
              <a:rPr sz="1000" spc="-55" dirty="0">
                <a:latin typeface="Lucida Sans Unicode"/>
                <a:cs typeface="Lucida Sans Unicode"/>
              </a:rPr>
              <a:t>ARTES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VISUALES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Y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PATRIMONIO</a:t>
            </a:r>
            <a:endParaRPr sz="1000">
              <a:latin typeface="Lucida Sans Unicode"/>
              <a:cs typeface="Lucida Sans Unicode"/>
            </a:endParaRPr>
          </a:p>
          <a:p>
            <a:pPr marL="15875" marR="2751455" indent="4445">
              <a:lnSpc>
                <a:spcPct val="102000"/>
              </a:lnSpc>
            </a:pPr>
            <a:r>
              <a:rPr sz="1000" spc="80" dirty="0">
                <a:latin typeface="Lucida Sans Unicode"/>
                <a:cs typeface="Lucida Sans Unicode"/>
              </a:rPr>
              <a:t>C</a:t>
            </a:r>
            <a:r>
              <a:rPr sz="1000" spc="20" dirty="0">
                <a:latin typeface="Lucida Sans Unicode"/>
                <a:cs typeface="Lucida Sans Unicode"/>
              </a:rPr>
              <a:t>A</a:t>
            </a:r>
            <a:r>
              <a:rPr sz="1000" spc="-35" dirty="0">
                <a:latin typeface="Lucida Sans Unicode"/>
                <a:cs typeface="Lucida Sans Unicode"/>
              </a:rPr>
              <a:t>F</a:t>
            </a:r>
            <a:r>
              <a:rPr sz="1000" spc="-30" dirty="0">
                <a:latin typeface="Lucida Sans Unicode"/>
                <a:cs typeface="Lucida Sans Unicode"/>
              </a:rPr>
              <a:t>É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95" dirty="0">
                <a:latin typeface="Lucida Sans Unicode"/>
                <a:cs typeface="Lucida Sans Unicode"/>
              </a:rPr>
              <a:t>L</a:t>
            </a:r>
            <a:r>
              <a:rPr sz="1000" spc="-45" dirty="0">
                <a:latin typeface="Lucida Sans Unicode"/>
                <a:cs typeface="Lucida Sans Unicode"/>
              </a:rPr>
              <a:t>I</a:t>
            </a:r>
            <a:r>
              <a:rPr sz="1000" spc="-85" dirty="0">
                <a:latin typeface="Lucida Sans Unicode"/>
                <a:cs typeface="Lucida Sans Unicode"/>
              </a:rPr>
              <a:t>TE</a:t>
            </a:r>
            <a:r>
              <a:rPr sz="1000" spc="-65" dirty="0">
                <a:latin typeface="Lucida Sans Unicode"/>
                <a:cs typeface="Lucida Sans Unicode"/>
              </a:rPr>
              <a:t>R</a:t>
            </a:r>
            <a:r>
              <a:rPr sz="1000" spc="-10" dirty="0">
                <a:latin typeface="Lucida Sans Unicode"/>
                <a:cs typeface="Lucida Sans Unicode"/>
              </a:rPr>
              <a:t>A</a:t>
            </a:r>
            <a:r>
              <a:rPr sz="1000" spc="-65" dirty="0">
                <a:latin typeface="Lucida Sans Unicode"/>
                <a:cs typeface="Lucida Sans Unicode"/>
              </a:rPr>
              <a:t>R</a:t>
            </a:r>
            <a:r>
              <a:rPr sz="1000" spc="20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O  </a:t>
            </a:r>
            <a:r>
              <a:rPr sz="1000" spc="-50" dirty="0">
                <a:latin typeface="Lucida Sans Unicode"/>
                <a:cs typeface="Lucida Sans Unicode"/>
              </a:rPr>
              <a:t>ANFITEATRO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44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21386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4018"/>
            <a:ext cx="5771515" cy="9631045"/>
            <a:chOff x="1543811" y="144018"/>
            <a:chExt cx="5771515" cy="9631045"/>
          </a:xfrm>
        </p:grpSpPr>
        <p:sp>
          <p:nvSpPr>
            <p:cNvPr id="6" name="object 6"/>
            <p:cNvSpPr/>
            <p:nvPr/>
          </p:nvSpPr>
          <p:spPr>
            <a:xfrm>
              <a:off x="1543812" y="421385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4018"/>
              <a:ext cx="5771515" cy="277495"/>
            </a:xfrm>
            <a:custGeom>
              <a:avLst/>
              <a:gdLst/>
              <a:ahLst/>
              <a:cxnLst/>
              <a:rect l="l" t="t" r="r" b="b"/>
              <a:pathLst>
                <a:path w="5771515" h="277495">
                  <a:moveTo>
                    <a:pt x="5771388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771388" y="277368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44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20" y="1584452"/>
            <a:ext cx="5242560" cy="6951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5" dirty="0">
                <a:latin typeface="Arial"/>
                <a:cs typeface="Arial"/>
              </a:rPr>
              <a:t>DESCRIPCIÓN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DE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OCUPACIÓN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ARQUITECTÓNICA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00" dirty="0">
                <a:latin typeface="Arial"/>
                <a:cs typeface="Arial"/>
              </a:rPr>
              <a:t>ESP</a:t>
            </a:r>
            <a:r>
              <a:rPr sz="1000" b="1" spc="-85" dirty="0">
                <a:latin typeface="Arial"/>
                <a:cs typeface="Arial"/>
              </a:rPr>
              <a:t>A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O</a:t>
            </a:r>
            <a:r>
              <a:rPr sz="1000" b="1" spc="-150" dirty="0">
                <a:latin typeface="Arial"/>
                <a:cs typeface="Arial"/>
              </a:rPr>
              <a:t>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10" dirty="0">
                <a:latin typeface="Arial"/>
                <a:cs typeface="Arial"/>
              </a:rPr>
              <a:t>F</a:t>
            </a:r>
            <a:r>
              <a:rPr sz="1000" b="1" spc="-5" dirty="0">
                <a:latin typeface="Arial"/>
                <a:cs typeface="Arial"/>
              </a:rPr>
              <a:t>O</a:t>
            </a:r>
            <a:r>
              <a:rPr sz="1000" b="1" spc="-114" dirty="0">
                <a:latin typeface="Arial"/>
                <a:cs typeface="Arial"/>
              </a:rPr>
              <a:t>R</a:t>
            </a:r>
            <a:r>
              <a:rPr sz="1000" b="1" spc="30" dirty="0">
                <a:latin typeface="Arial"/>
                <a:cs typeface="Arial"/>
              </a:rPr>
              <a:t>M</a:t>
            </a:r>
            <a:r>
              <a:rPr sz="1000" b="1" spc="-75" dirty="0">
                <a:latin typeface="Arial"/>
                <a:cs typeface="Arial"/>
              </a:rPr>
              <a:t>AT</a:t>
            </a:r>
            <a:r>
              <a:rPr sz="1000" b="1" spc="-15" dirty="0">
                <a:latin typeface="Arial"/>
                <a:cs typeface="Arial"/>
              </a:rPr>
              <a:t>I</a:t>
            </a:r>
            <a:r>
              <a:rPr sz="1000" b="1" spc="30" dirty="0">
                <a:latin typeface="Arial"/>
                <a:cs typeface="Arial"/>
              </a:rPr>
              <a:t>VO</a:t>
            </a:r>
            <a:r>
              <a:rPr sz="1000" b="1" spc="-150" dirty="0"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125" dirty="0">
                <a:latin typeface="Arial"/>
                <a:cs typeface="Arial"/>
              </a:rPr>
              <a:t>TA</a:t>
            </a:r>
            <a:r>
              <a:rPr sz="1000" b="1" spc="-120" dirty="0">
                <a:latin typeface="Arial"/>
                <a:cs typeface="Arial"/>
              </a:rPr>
              <a:t>L</a:t>
            </a:r>
            <a:r>
              <a:rPr sz="1000" b="1" spc="-175" dirty="0">
                <a:latin typeface="Arial"/>
                <a:cs typeface="Arial"/>
              </a:rPr>
              <a:t>L</a:t>
            </a:r>
            <a:r>
              <a:rPr sz="1000" b="1" spc="-150" dirty="0">
                <a:latin typeface="Arial"/>
                <a:cs typeface="Arial"/>
              </a:rPr>
              <a:t>E</a:t>
            </a:r>
            <a:r>
              <a:rPr sz="1000" b="1" spc="-145" dirty="0">
                <a:latin typeface="Arial"/>
                <a:cs typeface="Arial"/>
              </a:rPr>
              <a:t>RES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85" dirty="0">
                <a:latin typeface="Arial"/>
                <a:cs typeface="Arial"/>
              </a:rPr>
              <a:t>DE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100" dirty="0">
                <a:latin typeface="Arial"/>
                <a:cs typeface="Arial"/>
              </a:rPr>
              <a:t>F</a:t>
            </a:r>
            <a:r>
              <a:rPr sz="1000" b="1" spc="30" dirty="0">
                <a:latin typeface="Arial"/>
                <a:cs typeface="Arial"/>
              </a:rPr>
              <a:t>O</a:t>
            </a:r>
            <a:r>
              <a:rPr sz="1000" b="1" spc="-114" dirty="0">
                <a:latin typeface="Arial"/>
                <a:cs typeface="Arial"/>
              </a:rPr>
              <a:t>R</a:t>
            </a:r>
            <a:r>
              <a:rPr sz="1000" b="1" spc="30" dirty="0">
                <a:latin typeface="Arial"/>
                <a:cs typeface="Arial"/>
              </a:rPr>
              <a:t>M</a:t>
            </a:r>
            <a:r>
              <a:rPr sz="1000" b="1" spc="3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C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Ó</a:t>
            </a:r>
            <a:r>
              <a:rPr sz="1000" b="1" dirty="0">
                <a:latin typeface="Arial"/>
                <a:cs typeface="Arial"/>
              </a:rPr>
              <a:t>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120" dirty="0">
                <a:latin typeface="Arial"/>
                <a:cs typeface="Arial"/>
              </a:rPr>
              <a:t>P</a:t>
            </a:r>
            <a:r>
              <a:rPr sz="1000" b="1" spc="-140" dirty="0">
                <a:latin typeface="Arial"/>
                <a:cs typeface="Arial"/>
              </a:rPr>
              <a:t>R</a:t>
            </a:r>
            <a:r>
              <a:rPr sz="1000" b="1" spc="35" dirty="0">
                <a:latin typeface="Arial"/>
                <a:cs typeface="Arial"/>
              </a:rPr>
              <a:t>Á</a:t>
            </a:r>
            <a:r>
              <a:rPr sz="1000" b="1" spc="30" dirty="0">
                <a:latin typeface="Arial"/>
                <a:cs typeface="Arial"/>
              </a:rPr>
              <a:t>C</a:t>
            </a:r>
            <a:r>
              <a:rPr sz="1000" b="1" spc="-135" dirty="0">
                <a:latin typeface="Arial"/>
                <a:cs typeface="Arial"/>
              </a:rPr>
              <a:t>T</a:t>
            </a:r>
            <a:r>
              <a:rPr sz="1000" b="1" spc="-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C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10" dirty="0">
                <a:latin typeface="Arial"/>
                <a:cs typeface="Arial"/>
              </a:rPr>
              <a:t>AR</a:t>
            </a:r>
            <a:r>
              <a:rPr sz="1000" b="1" spc="-100" dirty="0">
                <a:latin typeface="Arial"/>
                <a:cs typeface="Arial"/>
              </a:rPr>
              <a:t>T</a:t>
            </a:r>
            <a:r>
              <a:rPr sz="1000" b="1" spc="-150" dirty="0">
                <a:latin typeface="Arial"/>
                <a:cs typeface="Arial"/>
              </a:rPr>
              <a:t>ES</a:t>
            </a:r>
            <a:r>
              <a:rPr sz="1000" b="1" spc="15" dirty="0">
                <a:latin typeface="Arial"/>
                <a:cs typeface="Arial"/>
              </a:rPr>
              <a:t> V</a:t>
            </a:r>
            <a:r>
              <a:rPr sz="1000" b="1" spc="-45" dirty="0">
                <a:latin typeface="Arial"/>
                <a:cs typeface="Arial"/>
              </a:rPr>
              <a:t>I</a:t>
            </a:r>
            <a:r>
              <a:rPr sz="1000" b="1" spc="-110" dirty="0">
                <a:latin typeface="Arial"/>
                <a:cs typeface="Arial"/>
              </a:rPr>
              <a:t>S</a:t>
            </a:r>
            <a:r>
              <a:rPr sz="1000" b="1" spc="-95" dirty="0">
                <a:latin typeface="Arial"/>
                <a:cs typeface="Arial"/>
              </a:rPr>
              <a:t>U</a:t>
            </a:r>
            <a:r>
              <a:rPr sz="1000" b="1" spc="-85" dirty="0">
                <a:latin typeface="Arial"/>
                <a:cs typeface="Arial"/>
              </a:rPr>
              <a:t>A</a:t>
            </a:r>
            <a:r>
              <a:rPr sz="1000" b="1" spc="-75" dirty="0">
                <a:latin typeface="Arial"/>
                <a:cs typeface="Arial"/>
              </a:rPr>
              <a:t>L</a:t>
            </a:r>
            <a:r>
              <a:rPr sz="1000" b="1" spc="-150" dirty="0">
                <a:latin typeface="Arial"/>
                <a:cs typeface="Arial"/>
              </a:rPr>
              <a:t>ES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2200"/>
              </a:lnSpc>
            </a:pPr>
            <a:r>
              <a:rPr sz="1100" b="1" spc="-155" dirty="0">
                <a:latin typeface="Arial"/>
                <a:cs typeface="Arial"/>
              </a:rPr>
              <a:t>TALLER</a:t>
            </a:r>
            <a:r>
              <a:rPr sz="1100" b="1" spc="-13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1</a:t>
            </a:r>
            <a:r>
              <a:rPr sz="1000" spc="-10" dirty="0">
                <a:latin typeface="Lucida Sans Unicode"/>
                <a:cs typeface="Lucida Sans Unicode"/>
              </a:rPr>
              <a:t>: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Esp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acio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85" dirty="0">
                <a:latin typeface="Lucida Sans Unicode"/>
                <a:cs typeface="Lucida Sans Unicode"/>
              </a:rPr>
              <a:t>100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m2,</a:t>
            </a:r>
            <a:r>
              <a:rPr sz="1000" spc="-15" dirty="0">
                <a:latin typeface="Lucida Sans Unicode"/>
                <a:cs typeface="Lucida Sans Unicode"/>
              </a:rPr>
              <a:t> destina</a:t>
            </a:r>
            <a:r>
              <a:rPr sz="1000" spc="-2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apre</a:t>
            </a:r>
            <a:r>
              <a:rPr sz="1000" spc="-18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ndizaje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las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bases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Artista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Visual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contexto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formación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Académica </a:t>
            </a:r>
            <a:r>
              <a:rPr sz="1000" spc="-5" dirty="0">
                <a:latin typeface="Lucida Sans Unicode"/>
                <a:cs typeface="Lucida Sans Unicode"/>
              </a:rPr>
              <a:t>tradicional: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100" b="1" spc="-10" dirty="0">
                <a:latin typeface="Arial"/>
                <a:cs typeface="Arial"/>
              </a:rPr>
              <a:t>Dibujo </a:t>
            </a:r>
            <a:r>
              <a:rPr sz="1100" b="1" spc="-300" dirty="0">
                <a:latin typeface="Arial"/>
                <a:cs typeface="Arial"/>
              </a:rPr>
              <a:t> </a:t>
            </a:r>
            <a:r>
              <a:rPr sz="1100" b="1" spc="45" dirty="0">
                <a:latin typeface="Arial"/>
                <a:cs typeface="Arial"/>
              </a:rPr>
              <a:t>Académico, </a:t>
            </a:r>
            <a:r>
              <a:rPr sz="1100" b="1" spc="-40" dirty="0">
                <a:latin typeface="Arial"/>
                <a:cs typeface="Arial"/>
              </a:rPr>
              <a:t>Escultura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y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40" dirty="0">
                <a:latin typeface="Arial"/>
                <a:cs typeface="Arial"/>
              </a:rPr>
              <a:t>Pintura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al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Óleo</a:t>
            </a:r>
            <a:r>
              <a:rPr sz="1000" spc="15" dirty="0">
                <a:latin typeface="Lucida Sans Unicode"/>
                <a:cs typeface="Lucida Sans Unicode"/>
              </a:rPr>
              <a:t>. </a:t>
            </a:r>
            <a:r>
              <a:rPr sz="1000" spc="5" dirty="0">
                <a:latin typeface="Lucida Sans Unicode"/>
                <a:cs typeface="Lucida Sans Unicode"/>
              </a:rPr>
              <a:t>Contará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spc="50" dirty="0">
                <a:latin typeface="Lucida Sans Unicode"/>
                <a:cs typeface="Lucida Sans Unicode"/>
              </a:rPr>
              <a:t>capacidad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20" dirty="0">
                <a:latin typeface="Lucida Sans Unicode"/>
                <a:cs typeface="Lucida Sans Unicode"/>
              </a:rPr>
              <a:t>al- </a:t>
            </a:r>
            <a:r>
              <a:rPr sz="1000" spc="-114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bergar una </a:t>
            </a:r>
            <a:r>
              <a:rPr sz="1000" dirty="0">
                <a:latin typeface="Lucida Sans Unicode"/>
                <a:cs typeface="Lucida Sans Unicode"/>
              </a:rPr>
              <a:t>cantid </a:t>
            </a:r>
            <a:r>
              <a:rPr sz="1000" spc="45" dirty="0">
                <a:latin typeface="Lucida Sans Unicode"/>
                <a:cs typeface="Lucida Sans Unicode"/>
              </a:rPr>
              <a:t>ad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entre </a:t>
            </a:r>
            <a:r>
              <a:rPr sz="1000" spc="-80" dirty="0">
                <a:latin typeface="Lucida Sans Unicode"/>
                <a:cs typeface="Lucida Sans Unicode"/>
              </a:rPr>
              <a:t>15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80" dirty="0">
                <a:latin typeface="Lucida Sans Unicode"/>
                <a:cs typeface="Lucida Sans Unicode"/>
              </a:rPr>
              <a:t>20 </a:t>
            </a:r>
            <a:r>
              <a:rPr sz="1000" spc="-30" dirty="0">
                <a:latin typeface="Lucida Sans Unicode"/>
                <a:cs typeface="Lucida Sans Unicode"/>
              </a:rPr>
              <a:t>alum </a:t>
            </a:r>
            <a:r>
              <a:rPr sz="1000" spc="-35" dirty="0">
                <a:latin typeface="Lucida Sans Unicode"/>
                <a:cs typeface="Lucida Sans Unicode"/>
              </a:rPr>
              <a:t>nos </a:t>
            </a:r>
            <a:r>
              <a:rPr sz="1000" spc="-20" dirty="0">
                <a:latin typeface="Lucida Sans Unicode"/>
                <a:cs typeface="Lucida Sans Unicode"/>
              </a:rPr>
              <a:t>por </a:t>
            </a:r>
            <a:r>
              <a:rPr sz="1000" spc="60" dirty="0">
                <a:latin typeface="Lucida Sans Unicode"/>
                <a:cs typeface="Lucida Sans Unicode"/>
              </a:rPr>
              <a:t>cada </a:t>
            </a:r>
            <a:r>
              <a:rPr sz="1000" spc="5" dirty="0">
                <a:latin typeface="Lucida Sans Unicode"/>
                <a:cs typeface="Lucida Sans Unicode"/>
              </a:rPr>
              <a:t>ramo </a:t>
            </a:r>
            <a:r>
              <a:rPr sz="1000" spc="20" dirty="0">
                <a:latin typeface="Lucida Sans Unicode"/>
                <a:cs typeface="Lucida Sans Unicode"/>
              </a:rPr>
              <a:t>dictado, </a:t>
            </a:r>
            <a:r>
              <a:rPr sz="1000" dirty="0">
                <a:latin typeface="Lucida Sans Unicode"/>
                <a:cs typeface="Lucida Sans Unicode"/>
              </a:rPr>
              <a:t>más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55" dirty="0">
                <a:latin typeface="Lucida Sans Unicode"/>
                <a:cs typeface="Lucida Sans Unicode"/>
              </a:rPr>
              <a:t>equi-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pamiento </a:t>
            </a:r>
            <a:r>
              <a:rPr sz="1000" spc="10" dirty="0">
                <a:latin typeface="Lucida Sans Unicode"/>
                <a:cs typeface="Lucida Sans Unicode"/>
              </a:rPr>
              <a:t>necesario </a:t>
            </a:r>
            <a:r>
              <a:rPr sz="1000" spc="5" dirty="0">
                <a:latin typeface="Lucida Sans Unicode"/>
                <a:cs typeface="Lucida Sans Unicode"/>
              </a:rPr>
              <a:t>para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asignatura,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estará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acondicionado</a:t>
            </a:r>
            <a:r>
              <a:rPr sz="1000" spc="30" dirty="0">
                <a:latin typeface="Lucida Sans Unicode"/>
                <a:cs typeface="Lucida Sans Unicode"/>
              </a:rPr>
              <a:t> con </a:t>
            </a:r>
            <a:r>
              <a:rPr sz="1000" spc="15" dirty="0">
                <a:latin typeface="Lucida Sans Unicode"/>
                <a:cs typeface="Lucida Sans Unicode"/>
              </a:rPr>
              <a:t>calefacción,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suministro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agua, </a:t>
            </a:r>
            <a:r>
              <a:rPr sz="1000" spc="-20" dirty="0">
                <a:latin typeface="Lucida Sans Unicode"/>
                <a:cs typeface="Lucida Sans Unicode"/>
              </a:rPr>
              <a:t>iluminación </a:t>
            </a:r>
            <a:r>
              <a:rPr sz="1000" spc="-5" dirty="0">
                <a:latin typeface="Lucida Sans Unicode"/>
                <a:cs typeface="Lucida Sans Unicode"/>
              </a:rPr>
              <a:t>natural </a:t>
            </a:r>
            <a:r>
              <a:rPr sz="1000" spc="-45" dirty="0">
                <a:latin typeface="Lucida Sans Unicode"/>
                <a:cs typeface="Lucida Sans Unicode"/>
              </a:rPr>
              <a:t>pr </a:t>
            </a:r>
            <a:r>
              <a:rPr sz="1000" spc="20" dirty="0">
                <a:latin typeface="Lucida Sans Unicode"/>
                <a:cs typeface="Lucida Sans Unicode"/>
              </a:rPr>
              <a:t>oporcionada </a:t>
            </a:r>
            <a:r>
              <a:rPr sz="1000" spc="-20" dirty="0">
                <a:latin typeface="Lucida Sans Unicode"/>
                <a:cs typeface="Lucida Sans Unicode"/>
              </a:rPr>
              <a:t>por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dirty="0">
                <a:latin typeface="Lucida Sans Unicode"/>
                <a:cs typeface="Lucida Sans Unicode"/>
              </a:rPr>
              <a:t>cobertura </a:t>
            </a:r>
            <a:r>
              <a:rPr sz="1000" spc="-30" dirty="0">
                <a:latin typeface="Lucida Sans Unicode"/>
                <a:cs typeface="Lucida Sans Unicode"/>
              </a:rPr>
              <a:t>traslúcid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favorecer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apreciación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cromátic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las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lecciones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pictóricas,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empalme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eléctrico </a:t>
            </a:r>
            <a:r>
              <a:rPr sz="1000" spc="-30" dirty="0">
                <a:latin typeface="Lucida Sans Unicode"/>
                <a:cs typeface="Lucida Sans Unicode"/>
              </a:rPr>
              <a:t>trifásico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40" dirty="0">
                <a:latin typeface="Lucida Sans Unicode"/>
                <a:cs typeface="Lucida Sans Unicode"/>
              </a:rPr>
              <a:t>uso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herramientas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soldadura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corte, </a:t>
            </a:r>
            <a:r>
              <a:rPr sz="1000" spc="-45" dirty="0">
                <a:latin typeface="Lucida Sans Unicode"/>
                <a:cs typeface="Lucida Sans Unicode"/>
              </a:rPr>
              <a:t>piso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resistente</a:t>
            </a:r>
            <a:r>
              <a:rPr sz="1000" spc="2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alto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tráfico,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superficie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mural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lavable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color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blanco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impedir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exceso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contaminación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visual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23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artificial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día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complementaria.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1329690" indent="3175">
              <a:lnSpc>
                <a:spcPct val="102000"/>
              </a:lnSpc>
              <a:spcBef>
                <a:spcPts val="5"/>
              </a:spcBef>
            </a:pPr>
            <a:r>
              <a:rPr sz="1000" spc="-55" dirty="0">
                <a:latin typeface="Lucida Sans Unicode"/>
                <a:cs typeface="Lucida Sans Unicode"/>
              </a:rPr>
              <a:t>Atriles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40" dirty="0">
                <a:latin typeface="Lucida Sans Unicode"/>
                <a:cs typeface="Lucida Sans Unicode"/>
              </a:rPr>
              <a:t>taller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5" dirty="0">
                <a:latin typeface="Lucida Sans Unicode"/>
                <a:cs typeface="Lucida Sans Unicode"/>
              </a:rPr>
              <a:t>enseñanza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Dibujo </a:t>
            </a:r>
            <a:r>
              <a:rPr sz="1000" spc="40" dirty="0">
                <a:latin typeface="Lucida Sans Unicode"/>
                <a:cs typeface="Lucida Sans Unicode"/>
              </a:rPr>
              <a:t>Académico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5" dirty="0">
                <a:latin typeface="Lucida Sans Unicode"/>
                <a:cs typeface="Lucida Sans Unicode"/>
              </a:rPr>
              <a:t>Pintura.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Tableros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madera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soporte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gráfico.</a:t>
            </a:r>
            <a:endParaRPr sz="1000">
              <a:latin typeface="Lucida Sans Unicode"/>
              <a:cs typeface="Lucida Sans Unicode"/>
            </a:endParaRPr>
          </a:p>
          <a:p>
            <a:pPr marL="12700" marR="67945" indent="3175">
              <a:lnSpc>
                <a:spcPct val="102000"/>
              </a:lnSpc>
              <a:spcBef>
                <a:spcPts val="5"/>
              </a:spcBef>
            </a:pPr>
            <a:r>
              <a:rPr sz="1000" spc="-15" dirty="0">
                <a:latin typeface="Lucida Sans Unicode"/>
                <a:cs typeface="Lucida Sans Unicode"/>
              </a:rPr>
              <a:t>Mesones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fierro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desarrollo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trabajo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escultórico,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comple-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mentaria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focalizada.</a:t>
            </a:r>
            <a:endParaRPr sz="1000">
              <a:latin typeface="Lucida Sans Unicode"/>
              <a:cs typeface="Lucida Sans Unicode"/>
            </a:endParaRPr>
          </a:p>
          <a:p>
            <a:pPr marL="12700" marR="76835" indent="3175">
              <a:lnSpc>
                <a:spcPts val="1230"/>
              </a:lnSpc>
              <a:spcBef>
                <a:spcPts val="40"/>
              </a:spcBef>
            </a:pPr>
            <a:r>
              <a:rPr sz="1000" spc="-40" dirty="0">
                <a:latin typeface="Lucida Sans Unicode"/>
                <a:cs typeface="Lucida Sans Unicode"/>
              </a:rPr>
              <a:t>Armarios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metálicos</a:t>
            </a:r>
            <a:r>
              <a:rPr sz="1000" dirty="0">
                <a:latin typeface="Lucida Sans Unicode"/>
                <a:cs typeface="Lucida Sans Unicode"/>
              </a:rPr>
              <a:t> asegurados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almac </a:t>
            </a:r>
            <a:r>
              <a:rPr sz="1000" spc="5" dirty="0">
                <a:latin typeface="Lucida Sans Unicode"/>
                <a:cs typeface="Lucida Sans Unicode"/>
              </a:rPr>
              <a:t>enamiento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herramientas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5" dirty="0">
                <a:latin typeface="Lucida Sans Unicode"/>
                <a:cs typeface="Lucida Sans Unicode"/>
              </a:rPr>
              <a:t>materia-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les.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ts val="1180"/>
              </a:lnSpc>
            </a:pPr>
            <a:r>
              <a:rPr sz="1000" spc="-15" dirty="0">
                <a:latin typeface="Lucida Sans Unicode"/>
                <a:cs typeface="Lucida Sans Unicode"/>
              </a:rPr>
              <a:t>L</a:t>
            </a:r>
            <a:r>
              <a:rPr sz="1000" spc="80" dirty="0">
                <a:latin typeface="Lucida Sans Unicode"/>
                <a:cs typeface="Lucida Sans Unicode"/>
              </a:rPr>
              <a:t>a</a:t>
            </a:r>
            <a:r>
              <a:rPr sz="1000" spc="70" dirty="0">
                <a:latin typeface="Lucida Sans Unicode"/>
                <a:cs typeface="Lucida Sans Unicode"/>
              </a:rPr>
              <a:t>v</a:t>
            </a:r>
            <a:r>
              <a:rPr sz="1000" spc="25" dirty="0">
                <a:latin typeface="Lucida Sans Unicode"/>
                <a:cs typeface="Lucida Sans Unicode"/>
              </a:rPr>
              <a:t>a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spc="-10" dirty="0">
                <a:latin typeface="Lucida Sans Unicode"/>
                <a:cs typeface="Lucida Sans Unicode"/>
              </a:rPr>
              <a:t>o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110" dirty="0">
                <a:latin typeface="Lucida Sans Unicode"/>
                <a:cs typeface="Lucida Sans Unicode"/>
              </a:rPr>
              <a:t>c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</a:t>
            </a:r>
            <a:r>
              <a:rPr sz="1000" spc="-55" dirty="0">
                <a:latin typeface="Lucida Sans Unicode"/>
                <a:cs typeface="Lucida Sans Unicode"/>
              </a:rPr>
              <a:t>n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160" dirty="0">
                <a:latin typeface="Lucida Sans Unicode"/>
                <a:cs typeface="Lucida Sans Unicode"/>
              </a:rPr>
              <a:t>x</a:t>
            </a:r>
            <a:r>
              <a:rPr sz="1000" spc="-50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a</a:t>
            </a:r>
            <a:r>
              <a:rPr sz="1000" spc="20" dirty="0">
                <a:latin typeface="Lucida Sans Unicode"/>
                <a:cs typeface="Lucida Sans Unicode"/>
              </a:rPr>
              <a:t>b</a:t>
            </a:r>
            <a:r>
              <a:rPr sz="1000" spc="-45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 marR="24765" algn="just">
              <a:lnSpc>
                <a:spcPct val="102200"/>
              </a:lnSpc>
              <a:spcBef>
                <a:spcPts val="5"/>
              </a:spcBef>
            </a:pPr>
            <a:r>
              <a:rPr sz="1100" b="1" spc="-155" dirty="0">
                <a:latin typeface="Arial"/>
                <a:cs typeface="Arial"/>
              </a:rPr>
              <a:t>TALLER</a:t>
            </a:r>
            <a:r>
              <a:rPr sz="1100" b="1" spc="-1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2</a:t>
            </a:r>
            <a:r>
              <a:rPr sz="1000" spc="-10" dirty="0">
                <a:latin typeface="Lucida Sans Unicode"/>
                <a:cs typeface="Lucida Sans Unicode"/>
              </a:rPr>
              <a:t>: </a:t>
            </a:r>
            <a:r>
              <a:rPr sz="1000" spc="5" dirty="0">
                <a:latin typeface="Lucida Sans Unicode"/>
                <a:cs typeface="Lucida Sans Unicode"/>
              </a:rPr>
              <a:t>Espacio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80" dirty="0">
                <a:latin typeface="Lucida Sans Unicode"/>
                <a:cs typeface="Lucida Sans Unicode"/>
              </a:rPr>
              <a:t>25 </a:t>
            </a:r>
            <a:r>
              <a:rPr sz="1000" spc="-40" dirty="0">
                <a:latin typeface="Lucida Sans Unicode"/>
                <a:cs typeface="Lucida Sans Unicode"/>
              </a:rPr>
              <a:t>m2, </a:t>
            </a:r>
            <a:r>
              <a:rPr sz="1000" spc="-20" dirty="0">
                <a:latin typeface="Lucida Sans Unicode"/>
                <a:cs typeface="Lucida Sans Unicode"/>
              </a:rPr>
              <a:t>destina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15" dirty="0">
                <a:latin typeface="Lucida Sans Unicode"/>
                <a:cs typeface="Lucida Sans Unicode"/>
              </a:rPr>
              <a:t>aprend </a:t>
            </a:r>
            <a:r>
              <a:rPr sz="1000" spc="-35" dirty="0">
                <a:latin typeface="Lucida Sans Unicode"/>
                <a:cs typeface="Lucida Sans Unicode"/>
              </a:rPr>
              <a:t>izaje </a:t>
            </a:r>
            <a:r>
              <a:rPr sz="1000" spc="15" dirty="0">
                <a:latin typeface="Lucida Sans Unicode"/>
                <a:cs typeface="Lucida Sans Unicode"/>
              </a:rPr>
              <a:t>de una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10" dirty="0">
                <a:latin typeface="Lucida Sans Unicode"/>
                <a:cs typeface="Lucida Sans Unicode"/>
              </a:rPr>
              <a:t>materias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10" dirty="0">
                <a:latin typeface="Lucida Sans Unicode"/>
                <a:cs typeface="Lucida Sans Unicode"/>
              </a:rPr>
              <a:t>es- </a:t>
            </a:r>
            <a:r>
              <a:rPr sz="1000" spc="-1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tudio </a:t>
            </a:r>
            <a:r>
              <a:rPr sz="1000" spc="15" dirty="0">
                <a:latin typeface="Lucida Sans Unicode"/>
                <a:cs typeface="Lucida Sans Unicode"/>
              </a:rPr>
              <a:t>base </a:t>
            </a:r>
            <a:r>
              <a:rPr sz="1000" spc="-15" dirty="0">
                <a:latin typeface="Lucida Sans Unicode"/>
                <a:cs typeface="Lucida Sans Unicode"/>
              </a:rPr>
              <a:t>dentro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-10" dirty="0">
                <a:latin typeface="Lucida Sans Unicode"/>
                <a:cs typeface="Lucida Sans Unicode"/>
              </a:rPr>
              <a:t>del </a:t>
            </a:r>
            <a:r>
              <a:rPr sz="1000" spc="-65" dirty="0">
                <a:latin typeface="Lucida Sans Unicode"/>
                <a:cs typeface="Lucida Sans Unicode"/>
              </a:rPr>
              <a:t>Artist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45" dirty="0">
                <a:latin typeface="Lucida Sans Unicode"/>
                <a:cs typeface="Lucida Sans Unicode"/>
              </a:rPr>
              <a:t>Visual </a:t>
            </a:r>
            <a:r>
              <a:rPr sz="1000" spc="-10" dirty="0">
                <a:latin typeface="Lucida Sans Unicode"/>
                <a:cs typeface="Lucida Sans Unicode"/>
              </a:rPr>
              <a:t>en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15" dirty="0">
                <a:latin typeface="Lucida Sans Unicode"/>
                <a:cs typeface="Lucida Sans Unicode"/>
              </a:rPr>
              <a:t>contexto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70" dirty="0">
                <a:latin typeface="Lucida Sans Unicode"/>
                <a:cs typeface="Lucida Sans Unicode"/>
              </a:rPr>
              <a:t>su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Académica </a:t>
            </a:r>
            <a:r>
              <a:rPr sz="1000" dirty="0">
                <a:latin typeface="Lucida Sans Unicode"/>
                <a:cs typeface="Lucida Sans Unicode"/>
              </a:rPr>
              <a:t>tradicional: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100" b="1" spc="-10" dirty="0">
                <a:latin typeface="Arial"/>
                <a:cs typeface="Arial"/>
              </a:rPr>
              <a:t>Dibujo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Anatómico</a:t>
            </a:r>
            <a:r>
              <a:rPr sz="1000" spc="15" dirty="0">
                <a:latin typeface="Lucida Sans Unicode"/>
                <a:cs typeface="Lucida Sans Unicode"/>
              </a:rPr>
              <a:t>. Contará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10" dirty="0">
                <a:latin typeface="Lucida Sans Unicode"/>
                <a:cs typeface="Lucida Sans Unicode"/>
              </a:rPr>
              <a:t>una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55" dirty="0">
                <a:latin typeface="Lucida Sans Unicode"/>
                <a:cs typeface="Lucida Sans Unicode"/>
              </a:rPr>
              <a:t>capacidad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albergar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entre </a:t>
            </a:r>
            <a:r>
              <a:rPr sz="1000" spc="-80" dirty="0">
                <a:latin typeface="Lucida Sans Unicode"/>
                <a:cs typeface="Lucida Sans Unicode"/>
              </a:rPr>
              <a:t>15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80" dirty="0">
                <a:latin typeface="Lucida Sans Unicode"/>
                <a:cs typeface="Lucida Sans Unicode"/>
              </a:rPr>
              <a:t>20 </a:t>
            </a:r>
            <a:r>
              <a:rPr sz="1000" spc="-25" dirty="0">
                <a:latin typeface="Lucida Sans Unicode"/>
                <a:cs typeface="Lucida Sans Unicode"/>
              </a:rPr>
              <a:t>alumnos, </a:t>
            </a:r>
            <a:r>
              <a:rPr sz="1000" dirty="0">
                <a:latin typeface="Lucida Sans Unicode"/>
                <a:cs typeface="Lucida Sans Unicode"/>
              </a:rPr>
              <a:t>más equip </a:t>
            </a:r>
            <a:r>
              <a:rPr sz="1000" spc="-5" dirty="0">
                <a:latin typeface="Lucida Sans Unicode"/>
                <a:cs typeface="Lucida Sans Unicode"/>
              </a:rPr>
              <a:t>amiento </a:t>
            </a:r>
            <a:r>
              <a:rPr sz="1000" spc="10" dirty="0">
                <a:latin typeface="Lucida Sans Unicode"/>
                <a:cs typeface="Lucida Sans Unicode"/>
              </a:rPr>
              <a:t>necesario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5" dirty="0">
                <a:latin typeface="Lucida Sans Unicode"/>
                <a:cs typeface="Lucida Sans Unicode"/>
              </a:rPr>
              <a:t>ramo, </a:t>
            </a:r>
            <a:r>
              <a:rPr sz="1000" spc="-25" dirty="0">
                <a:latin typeface="Lucida Sans Unicode"/>
                <a:cs typeface="Lucida Sans Unicode"/>
              </a:rPr>
              <a:t>acon- 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dicionado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20" dirty="0">
                <a:latin typeface="Lucida Sans Unicode"/>
                <a:cs typeface="Lucida Sans Unicode"/>
              </a:rPr>
              <a:t>iluminación </a:t>
            </a:r>
            <a:r>
              <a:rPr sz="1000" spc="-25" dirty="0">
                <a:latin typeface="Lucida Sans Unicode"/>
                <a:cs typeface="Lucida Sans Unicode"/>
              </a:rPr>
              <a:t>artificial </a:t>
            </a:r>
            <a:r>
              <a:rPr sz="1000" spc="-10" dirty="0">
                <a:latin typeface="Lucida Sans Unicode"/>
                <a:cs typeface="Lucida Sans Unicode"/>
              </a:rPr>
              <a:t>día, </a:t>
            </a:r>
            <a:r>
              <a:rPr sz="1000" spc="-45" dirty="0">
                <a:latin typeface="Lucida Sans Unicode"/>
                <a:cs typeface="Lucida Sans Unicode"/>
              </a:rPr>
              <a:t>piso</a:t>
            </a:r>
            <a:r>
              <a:rPr sz="1000" spc="22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resistente</a:t>
            </a:r>
            <a:r>
              <a:rPr sz="1000" spc="2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 alto </a:t>
            </a:r>
            <a:r>
              <a:rPr sz="1000" spc="-10" dirty="0">
                <a:latin typeface="Lucida Sans Unicode"/>
                <a:cs typeface="Lucida Sans Unicode"/>
              </a:rPr>
              <a:t>tráfico, </a:t>
            </a:r>
            <a:r>
              <a:rPr sz="1000" spc="-25" dirty="0">
                <a:latin typeface="Lucida Sans Unicode"/>
                <a:cs typeface="Lucida Sans Unicode"/>
              </a:rPr>
              <a:t>superficie </a:t>
            </a:r>
            <a:r>
              <a:rPr sz="1000" spc="-85" dirty="0">
                <a:latin typeface="Lucida Sans Unicode"/>
                <a:cs typeface="Lucida Sans Unicode"/>
              </a:rPr>
              <a:t>mu- </a:t>
            </a:r>
            <a:r>
              <a:rPr sz="1000" spc="-8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ral </a:t>
            </a:r>
            <a:r>
              <a:rPr sz="1000" spc="20" dirty="0">
                <a:latin typeface="Lucida Sans Unicode"/>
                <a:cs typeface="Lucida Sans Unicode"/>
              </a:rPr>
              <a:t>lavable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color </a:t>
            </a:r>
            <a:r>
              <a:rPr sz="1000" spc="35" dirty="0">
                <a:latin typeface="Lucida Sans Unicode"/>
                <a:cs typeface="Lucida Sans Unicode"/>
              </a:rPr>
              <a:t>blanco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15" dirty="0">
                <a:latin typeface="Lucida Sans Unicode"/>
                <a:cs typeface="Lucida Sans Unicode"/>
              </a:rPr>
              <a:t>impedir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5" dirty="0">
                <a:latin typeface="Lucida Sans Unicode"/>
                <a:cs typeface="Lucida Sans Unicode"/>
              </a:rPr>
              <a:t>exceso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5" dirty="0">
                <a:latin typeface="Lucida Sans Unicode"/>
                <a:cs typeface="Lucida Sans Unicode"/>
              </a:rPr>
              <a:t>contaminación </a:t>
            </a:r>
            <a:r>
              <a:rPr sz="1000" spc="-45" dirty="0">
                <a:latin typeface="Lucida Sans Unicode"/>
                <a:cs typeface="Lucida Sans Unicode"/>
              </a:rPr>
              <a:t>visual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0" dirty="0">
                <a:latin typeface="Lucida Sans Unicode"/>
                <a:cs typeface="Lucida Sans Unicode"/>
              </a:rPr>
              <a:t>ca- 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lefacción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trabajo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modelo</a:t>
            </a:r>
            <a:r>
              <a:rPr sz="1000" spc="15" dirty="0">
                <a:latin typeface="Lucida Sans Unicode"/>
                <a:cs typeface="Lucida Sans Unicode"/>
              </a:rPr>
              <a:t> anatómico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vivo.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5875">
              <a:lnSpc>
                <a:spcPct val="100000"/>
              </a:lnSpc>
            </a:pPr>
            <a:r>
              <a:rPr sz="1000" spc="20" dirty="0">
                <a:latin typeface="Lucida Sans Unicode"/>
                <a:cs typeface="Lucida Sans Unicode"/>
              </a:rPr>
              <a:t>A</a:t>
            </a:r>
            <a:r>
              <a:rPr sz="1000" spc="-30" dirty="0">
                <a:latin typeface="Lucida Sans Unicode"/>
                <a:cs typeface="Lucida Sans Unicode"/>
              </a:rPr>
              <a:t>t</a:t>
            </a:r>
            <a:r>
              <a:rPr sz="1000" spc="-110" dirty="0">
                <a:latin typeface="Lucida Sans Unicode"/>
                <a:cs typeface="Lucida Sans Unicode"/>
              </a:rPr>
              <a:t>ri</a:t>
            </a:r>
            <a:r>
              <a:rPr sz="1000" spc="-45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t</a:t>
            </a:r>
            <a:r>
              <a:rPr sz="1000" spc="-10" dirty="0">
                <a:latin typeface="Lucida Sans Unicode"/>
                <a:cs typeface="Lucida Sans Unicode"/>
              </a:rPr>
              <a:t>a</a:t>
            </a:r>
            <a:r>
              <a:rPr sz="1000" spc="-95" dirty="0">
                <a:latin typeface="Lucida Sans Unicode"/>
                <a:cs typeface="Lucida Sans Unicode"/>
              </a:rPr>
              <a:t>l</a:t>
            </a:r>
            <a:r>
              <a:rPr sz="1000" spc="-50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80" dirty="0">
                <a:latin typeface="Lucida Sans Unicode"/>
                <a:cs typeface="Lucida Sans Unicode"/>
              </a:rPr>
              <a:t>r.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30" dirty="0">
                <a:latin typeface="Lucida Sans Unicode"/>
                <a:cs typeface="Lucida Sans Unicode"/>
              </a:rPr>
              <a:t>Tableros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madera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soporte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gráfico.</a:t>
            </a:r>
            <a:endParaRPr sz="1000">
              <a:latin typeface="Lucida Sans Unicode"/>
              <a:cs typeface="Lucida Sans Unicode"/>
            </a:endParaRPr>
          </a:p>
          <a:p>
            <a:pPr marL="12700" marR="1038860">
              <a:lnSpc>
                <a:spcPts val="1230"/>
              </a:lnSpc>
              <a:spcBef>
                <a:spcPts val="40"/>
              </a:spcBef>
            </a:pPr>
            <a:r>
              <a:rPr sz="1000" spc="-35" dirty="0">
                <a:latin typeface="Lucida Sans Unicode"/>
                <a:cs typeface="Lucida Sans Unicode"/>
              </a:rPr>
              <a:t>Tarima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acolchonada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130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35" dirty="0">
                <a:latin typeface="Lucida Sans Unicode"/>
                <a:cs typeface="Lucida Sans Unicode"/>
              </a:rPr>
              <a:t>x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130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35" dirty="0">
                <a:latin typeface="Lucida Sans Unicode"/>
                <a:cs typeface="Lucida Sans Unicode"/>
              </a:rPr>
              <a:t>x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80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cm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uso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modelo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vivo.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Biombo</a:t>
            </a:r>
            <a:r>
              <a:rPr sz="1000" spc="-45" dirty="0">
                <a:latin typeface="Lucida Sans Unicode"/>
                <a:cs typeface="Lucida Sans Unicode"/>
              </a:rPr>
              <a:t> sólido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40" dirty="0">
                <a:latin typeface="Lucida Sans Unicode"/>
                <a:cs typeface="Lucida Sans Unicode"/>
              </a:rPr>
              <a:t>uso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del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modelo</a:t>
            </a:r>
            <a:r>
              <a:rPr sz="1000" spc="-25" dirty="0">
                <a:latin typeface="Lucida Sans Unicode"/>
                <a:cs typeface="Lucida Sans Unicode"/>
              </a:rPr>
              <a:t> vivo.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45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21386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4018"/>
            <a:ext cx="5771515" cy="9631045"/>
            <a:chOff x="1543811" y="144018"/>
            <a:chExt cx="5771515" cy="9631045"/>
          </a:xfrm>
        </p:grpSpPr>
        <p:sp>
          <p:nvSpPr>
            <p:cNvPr id="6" name="object 6"/>
            <p:cNvSpPr/>
            <p:nvPr/>
          </p:nvSpPr>
          <p:spPr>
            <a:xfrm>
              <a:off x="1543812" y="421385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4018"/>
              <a:ext cx="5771515" cy="277495"/>
            </a:xfrm>
            <a:custGeom>
              <a:avLst/>
              <a:gdLst/>
              <a:ahLst/>
              <a:cxnLst/>
              <a:rect l="l" t="t" r="r" b="b"/>
              <a:pathLst>
                <a:path w="5771515" h="277495">
                  <a:moveTo>
                    <a:pt x="5771388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771388" y="277368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45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15" y="1584452"/>
            <a:ext cx="5240020" cy="5690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5" dirty="0">
                <a:latin typeface="Arial"/>
                <a:cs typeface="Arial"/>
              </a:rPr>
              <a:t>DESCRIPCIÓN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DE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OCUPACIÓN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ARQUITECTÓNICA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00" dirty="0">
                <a:latin typeface="Arial"/>
                <a:cs typeface="Arial"/>
              </a:rPr>
              <a:t>ESP</a:t>
            </a:r>
            <a:r>
              <a:rPr sz="1000" b="1" spc="-85" dirty="0">
                <a:latin typeface="Arial"/>
                <a:cs typeface="Arial"/>
              </a:rPr>
              <a:t>A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O</a:t>
            </a:r>
            <a:r>
              <a:rPr sz="1000" b="1" spc="-150" dirty="0">
                <a:latin typeface="Arial"/>
                <a:cs typeface="Arial"/>
              </a:rPr>
              <a:t>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10" dirty="0">
                <a:latin typeface="Arial"/>
                <a:cs typeface="Arial"/>
              </a:rPr>
              <a:t>F</a:t>
            </a:r>
            <a:r>
              <a:rPr sz="1000" b="1" spc="-5" dirty="0">
                <a:latin typeface="Arial"/>
                <a:cs typeface="Arial"/>
              </a:rPr>
              <a:t>O</a:t>
            </a:r>
            <a:r>
              <a:rPr sz="1000" b="1" spc="-114" dirty="0">
                <a:latin typeface="Arial"/>
                <a:cs typeface="Arial"/>
              </a:rPr>
              <a:t>R</a:t>
            </a:r>
            <a:r>
              <a:rPr sz="1000" b="1" spc="30" dirty="0">
                <a:latin typeface="Arial"/>
                <a:cs typeface="Arial"/>
              </a:rPr>
              <a:t>M</a:t>
            </a:r>
            <a:r>
              <a:rPr sz="1000" b="1" spc="-75" dirty="0">
                <a:latin typeface="Arial"/>
                <a:cs typeface="Arial"/>
              </a:rPr>
              <a:t>AT</a:t>
            </a:r>
            <a:r>
              <a:rPr sz="1000" b="1" spc="-15" dirty="0">
                <a:latin typeface="Arial"/>
                <a:cs typeface="Arial"/>
              </a:rPr>
              <a:t>I</a:t>
            </a:r>
            <a:r>
              <a:rPr sz="1000" b="1" spc="30" dirty="0">
                <a:latin typeface="Arial"/>
                <a:cs typeface="Arial"/>
              </a:rPr>
              <a:t>VO</a:t>
            </a:r>
            <a:r>
              <a:rPr sz="1000" b="1" spc="-150" dirty="0"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125" dirty="0">
                <a:latin typeface="Arial"/>
                <a:cs typeface="Arial"/>
              </a:rPr>
              <a:t>TA</a:t>
            </a:r>
            <a:r>
              <a:rPr sz="1000" b="1" spc="-120" dirty="0">
                <a:latin typeface="Arial"/>
                <a:cs typeface="Arial"/>
              </a:rPr>
              <a:t>L</a:t>
            </a:r>
            <a:r>
              <a:rPr sz="1000" b="1" spc="-175" dirty="0">
                <a:latin typeface="Arial"/>
                <a:cs typeface="Arial"/>
              </a:rPr>
              <a:t>L</a:t>
            </a:r>
            <a:r>
              <a:rPr sz="1000" b="1" spc="-150" dirty="0">
                <a:latin typeface="Arial"/>
                <a:cs typeface="Arial"/>
              </a:rPr>
              <a:t>E</a:t>
            </a:r>
            <a:r>
              <a:rPr sz="1000" b="1" spc="-145" dirty="0">
                <a:latin typeface="Arial"/>
                <a:cs typeface="Arial"/>
              </a:rPr>
              <a:t>RES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85" dirty="0">
                <a:latin typeface="Arial"/>
                <a:cs typeface="Arial"/>
              </a:rPr>
              <a:t>DE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100" dirty="0">
                <a:latin typeface="Arial"/>
                <a:cs typeface="Arial"/>
              </a:rPr>
              <a:t>F</a:t>
            </a:r>
            <a:r>
              <a:rPr sz="1000" b="1" spc="30" dirty="0">
                <a:latin typeface="Arial"/>
                <a:cs typeface="Arial"/>
              </a:rPr>
              <a:t>O</a:t>
            </a:r>
            <a:r>
              <a:rPr sz="1000" b="1" spc="-114" dirty="0">
                <a:latin typeface="Arial"/>
                <a:cs typeface="Arial"/>
              </a:rPr>
              <a:t>R</a:t>
            </a:r>
            <a:r>
              <a:rPr sz="1000" b="1" spc="30" dirty="0">
                <a:latin typeface="Arial"/>
                <a:cs typeface="Arial"/>
              </a:rPr>
              <a:t>M</a:t>
            </a:r>
            <a:r>
              <a:rPr sz="1000" b="1" spc="3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C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Ó</a:t>
            </a:r>
            <a:r>
              <a:rPr sz="1000" b="1" dirty="0">
                <a:latin typeface="Arial"/>
                <a:cs typeface="Arial"/>
              </a:rPr>
              <a:t>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120" dirty="0">
                <a:latin typeface="Arial"/>
                <a:cs typeface="Arial"/>
              </a:rPr>
              <a:t>P</a:t>
            </a:r>
            <a:r>
              <a:rPr sz="1000" b="1" spc="-140" dirty="0">
                <a:latin typeface="Arial"/>
                <a:cs typeface="Arial"/>
              </a:rPr>
              <a:t>R</a:t>
            </a:r>
            <a:r>
              <a:rPr sz="1000" b="1" spc="35" dirty="0">
                <a:latin typeface="Arial"/>
                <a:cs typeface="Arial"/>
              </a:rPr>
              <a:t>Á</a:t>
            </a:r>
            <a:r>
              <a:rPr sz="1000" b="1" spc="30" dirty="0">
                <a:latin typeface="Arial"/>
                <a:cs typeface="Arial"/>
              </a:rPr>
              <a:t>C</a:t>
            </a:r>
            <a:r>
              <a:rPr sz="1000" b="1" spc="-135" dirty="0">
                <a:latin typeface="Arial"/>
                <a:cs typeface="Arial"/>
              </a:rPr>
              <a:t>T</a:t>
            </a:r>
            <a:r>
              <a:rPr sz="1000" b="1" spc="-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C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10" dirty="0">
                <a:latin typeface="Arial"/>
                <a:cs typeface="Arial"/>
              </a:rPr>
              <a:t>AR</a:t>
            </a:r>
            <a:r>
              <a:rPr sz="1000" b="1" spc="-100" dirty="0">
                <a:latin typeface="Arial"/>
                <a:cs typeface="Arial"/>
              </a:rPr>
              <a:t>T</a:t>
            </a:r>
            <a:r>
              <a:rPr sz="1000" b="1" spc="-150" dirty="0">
                <a:latin typeface="Arial"/>
                <a:cs typeface="Arial"/>
              </a:rPr>
              <a:t>ES</a:t>
            </a:r>
            <a:r>
              <a:rPr sz="1000" b="1" spc="15" dirty="0">
                <a:latin typeface="Arial"/>
                <a:cs typeface="Arial"/>
              </a:rPr>
              <a:t> V</a:t>
            </a:r>
            <a:r>
              <a:rPr sz="1000" b="1" spc="-45" dirty="0">
                <a:latin typeface="Arial"/>
                <a:cs typeface="Arial"/>
              </a:rPr>
              <a:t>I</a:t>
            </a:r>
            <a:r>
              <a:rPr sz="1000" b="1" spc="-110" dirty="0">
                <a:latin typeface="Arial"/>
                <a:cs typeface="Arial"/>
              </a:rPr>
              <a:t>S</a:t>
            </a:r>
            <a:r>
              <a:rPr sz="1000" b="1" spc="-95" dirty="0">
                <a:latin typeface="Arial"/>
                <a:cs typeface="Arial"/>
              </a:rPr>
              <a:t>U</a:t>
            </a:r>
            <a:r>
              <a:rPr sz="1000" b="1" spc="-85" dirty="0">
                <a:latin typeface="Arial"/>
                <a:cs typeface="Arial"/>
              </a:rPr>
              <a:t>A</a:t>
            </a:r>
            <a:r>
              <a:rPr sz="1000" b="1" spc="-75" dirty="0">
                <a:latin typeface="Arial"/>
                <a:cs typeface="Arial"/>
              </a:rPr>
              <a:t>L</a:t>
            </a:r>
            <a:r>
              <a:rPr sz="1000" b="1" spc="-150" dirty="0">
                <a:latin typeface="Arial"/>
                <a:cs typeface="Arial"/>
              </a:rPr>
              <a:t>ES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Arial"/>
              <a:cs typeface="Arial"/>
            </a:endParaRPr>
          </a:p>
          <a:p>
            <a:pPr marL="12700" marR="10795" algn="just">
              <a:lnSpc>
                <a:spcPct val="102200"/>
              </a:lnSpc>
            </a:pPr>
            <a:r>
              <a:rPr sz="1100" b="1" spc="-155" dirty="0">
                <a:latin typeface="Arial"/>
                <a:cs typeface="Arial"/>
              </a:rPr>
              <a:t>TALLER</a:t>
            </a:r>
            <a:r>
              <a:rPr sz="1100" b="1" spc="-150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3: </a:t>
            </a:r>
            <a:r>
              <a:rPr sz="1000" spc="-35" dirty="0">
                <a:latin typeface="Lucida Sans Unicode"/>
                <a:cs typeface="Lucida Sans Unicode"/>
              </a:rPr>
              <a:t>Esp </a:t>
            </a:r>
            <a:r>
              <a:rPr sz="1000" spc="10" dirty="0">
                <a:latin typeface="Lucida Sans Unicode"/>
                <a:cs typeface="Lucida Sans Unicode"/>
              </a:rPr>
              <a:t>acio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80" dirty="0">
                <a:latin typeface="Lucida Sans Unicode"/>
                <a:cs typeface="Lucida Sans Unicode"/>
              </a:rPr>
              <a:t>18 </a:t>
            </a:r>
            <a:r>
              <a:rPr sz="1000" spc="-40" dirty="0">
                <a:latin typeface="Lucida Sans Unicode"/>
                <a:cs typeface="Lucida Sans Unicode"/>
              </a:rPr>
              <a:t>m2, </a:t>
            </a:r>
            <a:r>
              <a:rPr sz="1000" spc="-25" dirty="0">
                <a:latin typeface="Lucida Sans Unicode"/>
                <a:cs typeface="Lucida Sans Unicode"/>
              </a:rPr>
              <a:t>orient </a:t>
            </a:r>
            <a:r>
              <a:rPr sz="1000" spc="10" dirty="0">
                <a:latin typeface="Lucida Sans Unicode"/>
                <a:cs typeface="Lucida Sans Unicode"/>
              </a:rPr>
              <a:t>ado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-5" dirty="0">
                <a:latin typeface="Lucida Sans Unicode"/>
                <a:cs typeface="Lucida Sans Unicode"/>
              </a:rPr>
              <a:t>aprendizaje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100" b="1" spc="-10" dirty="0">
                <a:latin typeface="Arial"/>
                <a:cs typeface="Arial"/>
              </a:rPr>
              <a:t>Técnicas </a:t>
            </a:r>
            <a:r>
              <a:rPr sz="1100" b="1" spc="30" dirty="0">
                <a:latin typeface="Arial"/>
                <a:cs typeface="Arial"/>
              </a:rPr>
              <a:t>de </a:t>
            </a:r>
            <a:r>
              <a:rPr sz="1100" b="1" spc="-10" dirty="0">
                <a:latin typeface="Arial"/>
                <a:cs typeface="Arial"/>
              </a:rPr>
              <a:t>Esmaltado 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sobre </a:t>
            </a:r>
            <a:r>
              <a:rPr sz="1100" b="1" spc="15" dirty="0">
                <a:latin typeface="Arial"/>
                <a:cs typeface="Arial"/>
              </a:rPr>
              <a:t>Metal</a:t>
            </a:r>
            <a:r>
              <a:rPr sz="1000" spc="15" dirty="0">
                <a:latin typeface="Lucida Sans Unicode"/>
                <a:cs typeface="Lucida Sans Unicode"/>
              </a:rPr>
              <a:t>, </a:t>
            </a:r>
            <a:r>
              <a:rPr sz="1000" spc="-15" dirty="0">
                <a:latin typeface="Lucida Sans Unicode"/>
                <a:cs typeface="Lucida Sans Unicode"/>
              </a:rPr>
              <a:t>otra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las </a:t>
            </a:r>
            <a:r>
              <a:rPr sz="1000" spc="-15" dirty="0">
                <a:latin typeface="Lucida Sans Unicode"/>
                <a:cs typeface="Lucida Sans Unicode"/>
              </a:rPr>
              <a:t>asignaturas </a:t>
            </a:r>
            <a:r>
              <a:rPr sz="1000" spc="-20" dirty="0">
                <a:latin typeface="Lucida Sans Unicode"/>
                <a:cs typeface="Lucida Sans Unicode"/>
              </a:rPr>
              <a:t>especializ </a:t>
            </a:r>
            <a:r>
              <a:rPr sz="1000" spc="30" dirty="0">
                <a:latin typeface="Lucida Sans Unicode"/>
                <a:cs typeface="Lucida Sans Unicode"/>
              </a:rPr>
              <a:t>adas </a:t>
            </a:r>
            <a:r>
              <a:rPr sz="1000" dirty="0">
                <a:latin typeface="Lucida Sans Unicode"/>
                <a:cs typeface="Lucida Sans Unicode"/>
              </a:rPr>
              <a:t>pertenecient </a:t>
            </a:r>
            <a:r>
              <a:rPr sz="1000" spc="-60" dirty="0">
                <a:latin typeface="Lucida Sans Unicode"/>
                <a:cs typeface="Lucida Sans Unicode"/>
              </a:rPr>
              <a:t>es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30" dirty="0">
                <a:latin typeface="Lucida Sans Unicode"/>
                <a:cs typeface="Lucida Sans Unicode"/>
              </a:rPr>
              <a:t>planifica- 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ción </a:t>
            </a:r>
            <a:r>
              <a:rPr sz="1000" spc="40" dirty="0">
                <a:latin typeface="Lucida Sans Unicode"/>
                <a:cs typeface="Lucida Sans Unicode"/>
              </a:rPr>
              <a:t>académica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Escuela Municip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Bellas </a:t>
            </a:r>
            <a:r>
              <a:rPr sz="1000" spc="-35" dirty="0">
                <a:latin typeface="Lucida Sans Unicode"/>
                <a:cs typeface="Lucida Sans Unicode"/>
              </a:rPr>
              <a:t>Artes. Esp </a:t>
            </a:r>
            <a:r>
              <a:rPr sz="1000" spc="10" dirty="0">
                <a:latin typeface="Lucida Sans Unicode"/>
                <a:cs typeface="Lucida Sans Unicode"/>
              </a:rPr>
              <a:t>acio </a:t>
            </a:r>
            <a:r>
              <a:rPr sz="1000" spc="20" dirty="0">
                <a:latin typeface="Lucida Sans Unicode"/>
                <a:cs typeface="Lucida Sans Unicode"/>
              </a:rPr>
              <a:t>que </a:t>
            </a:r>
            <a:r>
              <a:rPr sz="1000" spc="15" dirty="0">
                <a:latin typeface="Lucida Sans Unicode"/>
                <a:cs typeface="Lucida Sans Unicode"/>
              </a:rPr>
              <a:t>contará </a:t>
            </a:r>
            <a:r>
              <a:rPr sz="1000" spc="20" dirty="0">
                <a:latin typeface="Lucida Sans Unicode"/>
                <a:cs typeface="Lucida Sans Unicode"/>
              </a:rPr>
              <a:t>con 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spc="-20" dirty="0">
                <a:latin typeface="Lucida Sans Unicode"/>
                <a:cs typeface="Lucida Sans Unicode"/>
              </a:rPr>
              <a:t>superficie </a:t>
            </a:r>
            <a:r>
              <a:rPr sz="1000" spc="55" dirty="0">
                <a:latin typeface="Lucida Sans Unicode"/>
                <a:cs typeface="Lucida Sans Unicode"/>
              </a:rPr>
              <a:t>adecuada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5" dirty="0">
                <a:latin typeface="Lucida Sans Unicode"/>
                <a:cs typeface="Lucida Sans Unicode"/>
              </a:rPr>
              <a:t>albergar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entre </a:t>
            </a:r>
            <a:r>
              <a:rPr sz="1000" spc="-80" dirty="0">
                <a:latin typeface="Lucida Sans Unicode"/>
                <a:cs typeface="Lucida Sans Unicode"/>
              </a:rPr>
              <a:t>10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80" dirty="0">
                <a:latin typeface="Lucida Sans Unicode"/>
                <a:cs typeface="Lucida Sans Unicode"/>
              </a:rPr>
              <a:t>15 </a:t>
            </a:r>
            <a:r>
              <a:rPr sz="1000" spc="-25" dirty="0">
                <a:latin typeface="Lucida Sans Unicode"/>
                <a:cs typeface="Lucida Sans Unicode"/>
              </a:rPr>
              <a:t>alumnos, </a:t>
            </a:r>
            <a:r>
              <a:rPr sz="1000" spc="30" dirty="0">
                <a:latin typeface="Lucida Sans Unicode"/>
                <a:cs typeface="Lucida Sans Unicode"/>
              </a:rPr>
              <a:t>acondicionado 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20" dirty="0">
                <a:latin typeface="Lucida Sans Unicode"/>
                <a:cs typeface="Lucida Sans Unicode"/>
              </a:rPr>
              <a:t>iluminación </a:t>
            </a:r>
            <a:r>
              <a:rPr sz="1000" spc="-25" dirty="0">
                <a:latin typeface="Lucida Sans Unicode"/>
                <a:cs typeface="Lucida Sans Unicode"/>
              </a:rPr>
              <a:t>artificial </a:t>
            </a:r>
            <a:r>
              <a:rPr sz="1000" spc="5" dirty="0">
                <a:latin typeface="Lucida Sans Unicode"/>
                <a:cs typeface="Lucida Sans Unicode"/>
              </a:rPr>
              <a:t>día, </a:t>
            </a:r>
            <a:r>
              <a:rPr sz="1000" spc="-60" dirty="0">
                <a:latin typeface="Lucida Sans Unicode"/>
                <a:cs typeface="Lucida Sans Unicode"/>
              </a:rPr>
              <a:t>suministro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40" dirty="0">
                <a:latin typeface="Lucida Sans Unicode"/>
                <a:cs typeface="Lucida Sans Unicode"/>
              </a:rPr>
              <a:t>ag </a:t>
            </a:r>
            <a:r>
              <a:rPr sz="1000" dirty="0">
                <a:latin typeface="Lucida Sans Unicode"/>
                <a:cs typeface="Lucida Sans Unicode"/>
              </a:rPr>
              <a:t>ua, </a:t>
            </a:r>
            <a:r>
              <a:rPr sz="1000" spc="-45" dirty="0">
                <a:latin typeface="Lucida Sans Unicode"/>
                <a:cs typeface="Lucida Sans Unicode"/>
              </a:rPr>
              <a:t>piso </a:t>
            </a:r>
            <a:r>
              <a:rPr sz="1000" spc="-40" dirty="0">
                <a:latin typeface="Lucida Sans Unicode"/>
                <a:cs typeface="Lucida Sans Unicode"/>
              </a:rPr>
              <a:t>resistente </a:t>
            </a:r>
            <a:r>
              <a:rPr sz="1000" spc="-15" dirty="0">
                <a:latin typeface="Lucida Sans Unicode"/>
                <a:cs typeface="Lucida Sans Unicode"/>
              </a:rPr>
              <a:t>al alto </a:t>
            </a:r>
            <a:r>
              <a:rPr sz="1000" spc="-5" dirty="0">
                <a:latin typeface="Lucida Sans Unicode"/>
                <a:cs typeface="Lucida Sans Unicode"/>
              </a:rPr>
              <a:t>tráfico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0" dirty="0">
                <a:latin typeface="Lucida Sans Unicode"/>
                <a:cs typeface="Lucida Sans Unicode"/>
              </a:rPr>
              <a:t>lava- 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ble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empalme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eléctrico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trifásico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35" dirty="0">
                <a:latin typeface="Lucida Sans Unicode"/>
                <a:cs typeface="Lucida Sans Unicode"/>
              </a:rPr>
              <a:t>fu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ncionamiento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horno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esmalta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Arial"/>
              <a:cs typeface="Arial"/>
            </a:endParaRPr>
          </a:p>
          <a:p>
            <a:pPr marL="12700" marR="1426210" indent="3175">
              <a:lnSpc>
                <a:spcPct val="102499"/>
              </a:lnSpc>
            </a:pPr>
            <a:r>
              <a:rPr sz="1000" spc="-15" dirty="0">
                <a:latin typeface="Lucida Sans Unicode"/>
                <a:cs typeface="Lucida Sans Unicode"/>
              </a:rPr>
              <a:t>Mesones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madera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focalizada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incorpora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da.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Lavadero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25" dirty="0">
                <a:latin typeface="Lucida Sans Unicode"/>
                <a:cs typeface="Lucida Sans Unicode"/>
              </a:rPr>
              <a:t> acero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inoxid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able.</a:t>
            </a:r>
            <a:endParaRPr sz="1000">
              <a:latin typeface="Lucida Sans Unicode"/>
              <a:cs typeface="Lucida Sans Unicode"/>
            </a:endParaRPr>
          </a:p>
          <a:p>
            <a:pPr marL="15875">
              <a:lnSpc>
                <a:spcPct val="100000"/>
              </a:lnSpc>
              <a:spcBef>
                <a:spcPts val="25"/>
              </a:spcBef>
            </a:pPr>
            <a:r>
              <a:rPr sz="1000" spc="-25" dirty="0">
                <a:latin typeface="Lucida Sans Unicode"/>
                <a:cs typeface="Lucida Sans Unicode"/>
              </a:rPr>
              <a:t>Armario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metálico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asegura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almac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1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namiento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herramientas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materiales.</a:t>
            </a:r>
            <a:endParaRPr sz="1000"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02200"/>
              </a:lnSpc>
              <a:spcBef>
                <a:spcPts val="1220"/>
              </a:spcBef>
            </a:pPr>
            <a:r>
              <a:rPr sz="1100" b="1" spc="-155" dirty="0">
                <a:latin typeface="Arial"/>
                <a:cs typeface="Arial"/>
              </a:rPr>
              <a:t>TALLER</a:t>
            </a:r>
            <a:r>
              <a:rPr sz="1100" b="1" spc="-1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4</a:t>
            </a:r>
            <a:r>
              <a:rPr sz="1000" spc="-10" dirty="0">
                <a:latin typeface="Lucida Sans Unicode"/>
                <a:cs typeface="Lucida Sans Unicode"/>
              </a:rPr>
              <a:t>: </a:t>
            </a:r>
            <a:r>
              <a:rPr sz="1000" spc="5" dirty="0">
                <a:latin typeface="Lucida Sans Unicode"/>
                <a:cs typeface="Lucida Sans Unicode"/>
              </a:rPr>
              <a:t>Espacio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80" dirty="0">
                <a:latin typeface="Lucida Sans Unicode"/>
                <a:cs typeface="Lucida Sans Unicode"/>
              </a:rPr>
              <a:t>25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m2,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orient </a:t>
            </a:r>
            <a:r>
              <a:rPr sz="1000" spc="35" dirty="0">
                <a:latin typeface="Lucida Sans Unicode"/>
                <a:cs typeface="Lucida Sans Unicode"/>
              </a:rPr>
              <a:t>ado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enseñanza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100" b="1" spc="-10" dirty="0">
                <a:latin typeface="Arial"/>
                <a:cs typeface="Arial"/>
              </a:rPr>
              <a:t>Técnicas Alfareras 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spc="20" dirty="0">
                <a:latin typeface="Arial"/>
                <a:cs typeface="Arial"/>
              </a:rPr>
              <a:t>Avanzadas </a:t>
            </a:r>
            <a:r>
              <a:rPr sz="1100" b="1" spc="-5" dirty="0">
                <a:latin typeface="Arial"/>
                <a:cs typeface="Arial"/>
              </a:rPr>
              <a:t>nivel </a:t>
            </a:r>
            <a:r>
              <a:rPr sz="1100" b="1" spc="5" dirty="0">
                <a:latin typeface="Arial"/>
                <a:cs typeface="Arial"/>
              </a:rPr>
              <a:t>adulto,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-35" dirty="0">
                <a:latin typeface="Lucida Sans Unicode"/>
                <a:cs typeface="Lucida Sans Unicode"/>
              </a:rPr>
              <a:t>lo </a:t>
            </a:r>
            <a:r>
              <a:rPr sz="1000" spc="-40" dirty="0">
                <a:latin typeface="Lucida Sans Unicode"/>
                <a:cs typeface="Lucida Sans Unicode"/>
              </a:rPr>
              <a:t>es </a:t>
            </a:r>
            <a:r>
              <a:rPr sz="1000" spc="-50" dirty="0">
                <a:latin typeface="Lucida Sans Unicode"/>
                <a:cs typeface="Lucida Sans Unicode"/>
              </a:rPr>
              <a:t>el </a:t>
            </a:r>
            <a:r>
              <a:rPr sz="1000" spc="10" dirty="0">
                <a:latin typeface="Lucida Sans Unicode"/>
                <a:cs typeface="Lucida Sans Unicode"/>
              </a:rPr>
              <a:t>torneado </a:t>
            </a:r>
            <a:r>
              <a:rPr sz="1000" dirty="0">
                <a:latin typeface="Lucida Sans Unicode"/>
                <a:cs typeface="Lucida Sans Unicode"/>
              </a:rPr>
              <a:t>trad icional y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25" dirty="0">
                <a:latin typeface="Lucida Sans Unicode"/>
                <a:cs typeface="Lucida Sans Unicode"/>
              </a:rPr>
              <a:t>decoración </a:t>
            </a:r>
            <a:r>
              <a:rPr sz="1000" spc="-15" dirty="0">
                <a:latin typeface="Lucida Sans Unicode"/>
                <a:cs typeface="Lucida Sans Unicode"/>
              </a:rPr>
              <a:t>cerá- 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mica </a:t>
            </a:r>
            <a:r>
              <a:rPr sz="1000" spc="-15" dirty="0">
                <a:latin typeface="Lucida Sans Unicode"/>
                <a:cs typeface="Lucida Sans Unicode"/>
              </a:rPr>
              <a:t>nivel </a:t>
            </a:r>
            <a:r>
              <a:rPr sz="1000" spc="-20" dirty="0">
                <a:latin typeface="Lucida Sans Unicode"/>
                <a:cs typeface="Lucida Sans Unicode"/>
              </a:rPr>
              <a:t>adulto, </a:t>
            </a:r>
            <a:r>
              <a:rPr sz="1000" spc="10" dirty="0">
                <a:latin typeface="Lucida Sans Unicode"/>
                <a:cs typeface="Lucida Sans Unicode"/>
              </a:rPr>
              <a:t>fundamental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5" dirty="0">
                <a:latin typeface="Lucida Sans Unicode"/>
                <a:cs typeface="Lucida Sans Unicode"/>
              </a:rPr>
              <a:t>plan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académico </a:t>
            </a:r>
            <a:r>
              <a:rPr sz="1000" dirty="0">
                <a:latin typeface="Lucida Sans Unicode"/>
                <a:cs typeface="Lucida Sans Unicode"/>
              </a:rPr>
              <a:t>no tradicional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5" dirty="0">
                <a:latin typeface="Lucida Sans Unicode"/>
                <a:cs typeface="Lucida Sans Unicode"/>
              </a:rPr>
              <a:t>Escuela 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Municipal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5" dirty="0">
                <a:latin typeface="Lucida Sans Unicode"/>
                <a:cs typeface="Lucida Sans Unicode"/>
              </a:rPr>
              <a:t>Bellas </a:t>
            </a:r>
            <a:r>
              <a:rPr sz="1000" spc="-45" dirty="0">
                <a:latin typeface="Lucida Sans Unicode"/>
                <a:cs typeface="Lucida Sans Unicode"/>
              </a:rPr>
              <a:t>Artes. </a:t>
            </a:r>
            <a:r>
              <a:rPr sz="1000" spc="-30" dirty="0">
                <a:latin typeface="Lucida Sans Unicode"/>
                <a:cs typeface="Lucida Sans Unicode"/>
              </a:rPr>
              <a:t>Este </a:t>
            </a:r>
            <a:r>
              <a:rPr sz="1000" spc="-10" dirty="0">
                <a:latin typeface="Lucida Sans Unicode"/>
                <a:cs typeface="Lucida Sans Unicode"/>
              </a:rPr>
              <a:t>espacio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contará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spc="-20" dirty="0">
                <a:latin typeface="Lucida Sans Unicode"/>
                <a:cs typeface="Lucida Sans Unicode"/>
              </a:rPr>
              <a:t>superficie </a:t>
            </a:r>
            <a:r>
              <a:rPr sz="1000" spc="70" dirty="0">
                <a:latin typeface="Lucida Sans Unicode"/>
                <a:cs typeface="Lucida Sans Unicode"/>
              </a:rPr>
              <a:t>adecuada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albergar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entre </a:t>
            </a:r>
            <a:r>
              <a:rPr sz="1000" spc="-80" dirty="0">
                <a:latin typeface="Lucida Sans Unicode"/>
                <a:cs typeface="Lucida Sans Unicode"/>
              </a:rPr>
              <a:t>10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80" dirty="0">
                <a:latin typeface="Lucida Sans Unicode"/>
                <a:cs typeface="Lucida Sans Unicode"/>
              </a:rPr>
              <a:t>15 </a:t>
            </a:r>
            <a:r>
              <a:rPr sz="1000" spc="-25" dirty="0">
                <a:latin typeface="Lucida Sans Unicode"/>
                <a:cs typeface="Lucida Sans Unicode"/>
              </a:rPr>
              <a:t>alumnos,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45" dirty="0">
                <a:latin typeface="Lucida Sans Unicode"/>
                <a:cs typeface="Lucida Sans Unicode"/>
              </a:rPr>
              <a:t>piso </a:t>
            </a:r>
            <a:r>
              <a:rPr sz="1000" spc="-30" dirty="0">
                <a:latin typeface="Lucida Sans Unicode"/>
                <a:cs typeface="Lucida Sans Unicode"/>
              </a:rPr>
              <a:t>resistente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0" dirty="0">
                <a:latin typeface="Lucida Sans Unicode"/>
                <a:cs typeface="Lucida Sans Unicode"/>
              </a:rPr>
              <a:t>alto </a:t>
            </a:r>
            <a:r>
              <a:rPr sz="1000" dirty="0">
                <a:latin typeface="Lucida Sans Unicode"/>
                <a:cs typeface="Lucida Sans Unicode"/>
              </a:rPr>
              <a:t>tráfico y </a:t>
            </a:r>
            <a:r>
              <a:rPr sz="1000" spc="15" dirty="0">
                <a:latin typeface="Lucida Sans Unicode"/>
                <a:cs typeface="Lucida Sans Unicode"/>
              </a:rPr>
              <a:t>lavable, </a:t>
            </a:r>
            <a:r>
              <a:rPr sz="1000" spc="-45" dirty="0">
                <a:latin typeface="Lucida Sans Unicode"/>
                <a:cs typeface="Lucida Sans Unicode"/>
              </a:rPr>
              <a:t>reves- 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timiento </a:t>
            </a:r>
            <a:r>
              <a:rPr sz="1000" spc="-35" dirty="0">
                <a:latin typeface="Lucida Sans Unicode"/>
                <a:cs typeface="Lucida Sans Unicode"/>
              </a:rPr>
              <a:t>mural </a:t>
            </a:r>
            <a:r>
              <a:rPr sz="1000" spc="5" dirty="0">
                <a:latin typeface="Lucida Sans Unicode"/>
                <a:cs typeface="Lucida Sans Unicode"/>
              </a:rPr>
              <a:t>lavable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35" dirty="0">
                <a:latin typeface="Lucida Sans Unicode"/>
                <a:cs typeface="Lucida Sans Unicode"/>
              </a:rPr>
              <a:t>color </a:t>
            </a:r>
            <a:r>
              <a:rPr sz="1000" spc="-5" dirty="0">
                <a:latin typeface="Lucida Sans Unicode"/>
                <a:cs typeface="Lucida Sans Unicode"/>
              </a:rPr>
              <a:t>blanco,</a:t>
            </a:r>
            <a:r>
              <a:rPr sz="1000" spc="31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suministro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35" dirty="0">
                <a:latin typeface="Lucida Sans Unicode"/>
                <a:cs typeface="Lucida Sans Unicode"/>
              </a:rPr>
              <a:t>agua, </a:t>
            </a:r>
            <a:r>
              <a:rPr sz="1000" spc="10" dirty="0">
                <a:latin typeface="Lucida Sans Unicode"/>
                <a:cs typeface="Lucida Sans Unicode"/>
              </a:rPr>
              <a:t>calefacción, </a:t>
            </a:r>
            <a:r>
              <a:rPr sz="1000" spc="-55" dirty="0">
                <a:latin typeface="Lucida Sans Unicode"/>
                <a:cs typeface="Lucida Sans Unicode"/>
              </a:rPr>
              <a:t>ilumina- 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ción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artificial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día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5" dirty="0">
                <a:latin typeface="Lucida Sans Unicode"/>
                <a:cs typeface="Lucida Sans Unicode"/>
              </a:rPr>
              <a:t> punto </a:t>
            </a:r>
            <a:r>
              <a:rPr sz="1000" spc="-10" dirty="0">
                <a:latin typeface="Lucida Sans Unicode"/>
                <a:cs typeface="Lucida Sans Unicode"/>
              </a:rPr>
              <a:t>eléctrico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tr</a:t>
            </a:r>
            <a:r>
              <a:rPr sz="1000" spc="-1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ifásico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uso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torno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eléctrico.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Arial"/>
              <a:cs typeface="Arial"/>
            </a:endParaRPr>
          </a:p>
          <a:p>
            <a:pPr marL="12700" marR="1426210" indent="3175">
              <a:lnSpc>
                <a:spcPct val="102499"/>
              </a:lnSpc>
            </a:pPr>
            <a:r>
              <a:rPr sz="1000" spc="-15" dirty="0">
                <a:latin typeface="Lucida Sans Unicode"/>
                <a:cs typeface="Lucida Sans Unicode"/>
              </a:rPr>
              <a:t>Mesones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madera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focalizada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incorpora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da.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195" dirty="0">
                <a:latin typeface="Lucida Sans Unicode"/>
                <a:cs typeface="Lucida Sans Unicode"/>
              </a:rPr>
              <a:t>T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55" dirty="0">
                <a:latin typeface="Lucida Sans Unicode"/>
                <a:cs typeface="Lucida Sans Unicode"/>
              </a:rPr>
              <a:t>r</a:t>
            </a:r>
            <a:r>
              <a:rPr sz="1000" spc="-30" dirty="0">
                <a:latin typeface="Lucida Sans Unicode"/>
                <a:cs typeface="Lucida Sans Unicode"/>
              </a:rPr>
              <a:t>n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25" dirty="0">
                <a:latin typeface="Lucida Sans Unicode"/>
                <a:cs typeface="Lucida Sans Unicode"/>
              </a:rPr>
              <a:t>t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p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5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spc="110" dirty="0">
                <a:latin typeface="Lucida Sans Unicode"/>
                <a:cs typeface="Lucida Sans Unicode"/>
              </a:rPr>
              <a:t>e</a:t>
            </a:r>
            <a:r>
              <a:rPr sz="1000" spc="85" dirty="0">
                <a:latin typeface="Lucida Sans Unicode"/>
                <a:cs typeface="Lucida Sans Unicode"/>
              </a:rPr>
              <a:t>c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50" dirty="0">
                <a:latin typeface="Lucida Sans Unicode"/>
                <a:cs typeface="Lucida Sans Unicode"/>
              </a:rPr>
              <a:t>r</a:t>
            </a:r>
            <a:r>
              <a:rPr sz="1000" spc="60" dirty="0">
                <a:latin typeface="Lucida Sans Unicode"/>
                <a:cs typeface="Lucida Sans Unicode"/>
              </a:rPr>
              <a:t>ac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ó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85" dirty="0">
                <a:latin typeface="Lucida Sans Unicode"/>
                <a:cs typeface="Lucida Sans Unicode"/>
              </a:rPr>
              <a:t>c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114" dirty="0">
                <a:latin typeface="Lucida Sans Unicode"/>
                <a:cs typeface="Lucida Sans Unicode"/>
              </a:rPr>
              <a:t>r</a:t>
            </a:r>
            <a:r>
              <a:rPr sz="1000" spc="-6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spc="65" dirty="0">
                <a:latin typeface="Lucida Sans Unicode"/>
                <a:cs typeface="Lucida Sans Unicode"/>
              </a:rPr>
              <a:t>cc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ó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</a:t>
            </a:r>
            <a:r>
              <a:rPr sz="1000" spc="-45" dirty="0">
                <a:latin typeface="Lucida Sans Unicode"/>
                <a:cs typeface="Lucida Sans Unicode"/>
              </a:rPr>
              <a:t>i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90" dirty="0">
                <a:latin typeface="Lucida Sans Unicode"/>
                <a:cs typeface="Lucida Sans Unicode"/>
              </a:rPr>
              <a:t>z</a:t>
            </a:r>
            <a:r>
              <a:rPr sz="1000" spc="-10" dirty="0">
                <a:latin typeface="Lucida Sans Unicode"/>
                <a:cs typeface="Lucida Sans Unicode"/>
              </a:rPr>
              <a:t>a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15" dirty="0">
                <a:latin typeface="Lucida Sans Unicode"/>
                <a:cs typeface="Lucida Sans Unicode"/>
              </a:rPr>
              <a:t>L</a:t>
            </a:r>
            <a:r>
              <a:rPr sz="1000" spc="10" dirty="0">
                <a:latin typeface="Lucida Sans Unicode"/>
                <a:cs typeface="Lucida Sans Unicode"/>
              </a:rPr>
              <a:t>a</a:t>
            </a:r>
            <a:r>
              <a:rPr sz="1000" spc="70" dirty="0">
                <a:latin typeface="Lucida Sans Unicode"/>
                <a:cs typeface="Lucida Sans Unicode"/>
              </a:rPr>
              <a:t>v</a:t>
            </a:r>
            <a:r>
              <a:rPr sz="1000" spc="25" dirty="0">
                <a:latin typeface="Lucida Sans Unicode"/>
                <a:cs typeface="Lucida Sans Unicode"/>
              </a:rPr>
              <a:t>a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110" dirty="0">
                <a:latin typeface="Lucida Sans Unicode"/>
                <a:cs typeface="Lucida Sans Unicode"/>
              </a:rPr>
              <a:t>c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</a:t>
            </a:r>
            <a:r>
              <a:rPr sz="1000" spc="-55" dirty="0">
                <a:latin typeface="Lucida Sans Unicode"/>
                <a:cs typeface="Lucida Sans Unicode"/>
              </a:rPr>
              <a:t>n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160" dirty="0">
                <a:latin typeface="Lucida Sans Unicode"/>
                <a:cs typeface="Lucida Sans Unicode"/>
              </a:rPr>
              <a:t>x</a:t>
            </a:r>
            <a:r>
              <a:rPr sz="1000" spc="-50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a</a:t>
            </a:r>
            <a:r>
              <a:rPr sz="1000" spc="25" dirty="0">
                <a:latin typeface="Lucida Sans Unicode"/>
                <a:cs typeface="Lucida Sans Unicode"/>
              </a:rPr>
              <a:t>b</a:t>
            </a:r>
            <a:r>
              <a:rPr sz="1000" spc="-45" dirty="0">
                <a:latin typeface="Lucida Sans Unicode"/>
                <a:cs typeface="Lucida Sans Unicode"/>
              </a:rPr>
              <a:t>l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 marL="15875">
              <a:lnSpc>
                <a:spcPct val="100000"/>
              </a:lnSpc>
              <a:spcBef>
                <a:spcPts val="20"/>
              </a:spcBef>
            </a:pPr>
            <a:r>
              <a:rPr sz="1000" spc="-25" dirty="0">
                <a:latin typeface="Lucida Sans Unicode"/>
                <a:cs typeface="Lucida Sans Unicode"/>
              </a:rPr>
              <a:t>Armario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metálico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asegura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almac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1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namiento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herramientas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materiales.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46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21386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4018"/>
            <a:ext cx="5771515" cy="9631045"/>
            <a:chOff x="1543811" y="144018"/>
            <a:chExt cx="5771515" cy="9631045"/>
          </a:xfrm>
        </p:grpSpPr>
        <p:sp>
          <p:nvSpPr>
            <p:cNvPr id="6" name="object 6"/>
            <p:cNvSpPr/>
            <p:nvPr/>
          </p:nvSpPr>
          <p:spPr>
            <a:xfrm>
              <a:off x="1543812" y="421385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4018"/>
              <a:ext cx="5771515" cy="277495"/>
            </a:xfrm>
            <a:custGeom>
              <a:avLst/>
              <a:gdLst/>
              <a:ahLst/>
              <a:cxnLst/>
              <a:rect l="l" t="t" r="r" b="b"/>
              <a:pathLst>
                <a:path w="5771515" h="277495">
                  <a:moveTo>
                    <a:pt x="5771388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771388" y="277368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46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20" y="1584452"/>
            <a:ext cx="5241290" cy="7854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5" dirty="0">
                <a:latin typeface="Arial"/>
                <a:cs typeface="Arial"/>
              </a:rPr>
              <a:t>DESCRIPCIÓN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DE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OCUPACIÓN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ARQUITECTÓNICA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00" dirty="0">
                <a:latin typeface="Arial"/>
                <a:cs typeface="Arial"/>
              </a:rPr>
              <a:t>ESP</a:t>
            </a:r>
            <a:r>
              <a:rPr sz="1000" b="1" spc="-85" dirty="0">
                <a:latin typeface="Arial"/>
                <a:cs typeface="Arial"/>
              </a:rPr>
              <a:t>A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O</a:t>
            </a:r>
            <a:r>
              <a:rPr sz="1000" b="1" spc="-150" dirty="0">
                <a:latin typeface="Arial"/>
                <a:cs typeface="Arial"/>
              </a:rPr>
              <a:t>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10" dirty="0">
                <a:latin typeface="Arial"/>
                <a:cs typeface="Arial"/>
              </a:rPr>
              <a:t>F</a:t>
            </a:r>
            <a:r>
              <a:rPr sz="1000" b="1" spc="-5" dirty="0">
                <a:latin typeface="Arial"/>
                <a:cs typeface="Arial"/>
              </a:rPr>
              <a:t>O</a:t>
            </a:r>
            <a:r>
              <a:rPr sz="1000" b="1" spc="-114" dirty="0">
                <a:latin typeface="Arial"/>
                <a:cs typeface="Arial"/>
              </a:rPr>
              <a:t>R</a:t>
            </a:r>
            <a:r>
              <a:rPr sz="1000" b="1" spc="30" dirty="0">
                <a:latin typeface="Arial"/>
                <a:cs typeface="Arial"/>
              </a:rPr>
              <a:t>M</a:t>
            </a:r>
            <a:r>
              <a:rPr sz="1000" b="1" spc="-75" dirty="0">
                <a:latin typeface="Arial"/>
                <a:cs typeface="Arial"/>
              </a:rPr>
              <a:t>AT</a:t>
            </a:r>
            <a:r>
              <a:rPr sz="1000" b="1" spc="-15" dirty="0">
                <a:latin typeface="Arial"/>
                <a:cs typeface="Arial"/>
              </a:rPr>
              <a:t>I</a:t>
            </a:r>
            <a:r>
              <a:rPr sz="1000" b="1" spc="30" dirty="0">
                <a:latin typeface="Arial"/>
                <a:cs typeface="Arial"/>
              </a:rPr>
              <a:t>VO</a:t>
            </a:r>
            <a:r>
              <a:rPr sz="1000" b="1" spc="-150" dirty="0"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125" dirty="0">
                <a:latin typeface="Arial"/>
                <a:cs typeface="Arial"/>
              </a:rPr>
              <a:t>TA</a:t>
            </a:r>
            <a:r>
              <a:rPr sz="1000" b="1" spc="-120" dirty="0">
                <a:latin typeface="Arial"/>
                <a:cs typeface="Arial"/>
              </a:rPr>
              <a:t>L</a:t>
            </a:r>
            <a:r>
              <a:rPr sz="1000" b="1" spc="-175" dirty="0">
                <a:latin typeface="Arial"/>
                <a:cs typeface="Arial"/>
              </a:rPr>
              <a:t>L</a:t>
            </a:r>
            <a:r>
              <a:rPr sz="1000" b="1" spc="-150" dirty="0">
                <a:latin typeface="Arial"/>
                <a:cs typeface="Arial"/>
              </a:rPr>
              <a:t>E</a:t>
            </a:r>
            <a:r>
              <a:rPr sz="1000" b="1" spc="-145" dirty="0">
                <a:latin typeface="Arial"/>
                <a:cs typeface="Arial"/>
              </a:rPr>
              <a:t>RES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85" dirty="0">
                <a:latin typeface="Arial"/>
                <a:cs typeface="Arial"/>
              </a:rPr>
              <a:t>DE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100" dirty="0">
                <a:latin typeface="Arial"/>
                <a:cs typeface="Arial"/>
              </a:rPr>
              <a:t>F</a:t>
            </a:r>
            <a:r>
              <a:rPr sz="1000" b="1" spc="30" dirty="0">
                <a:latin typeface="Arial"/>
                <a:cs typeface="Arial"/>
              </a:rPr>
              <a:t>O</a:t>
            </a:r>
            <a:r>
              <a:rPr sz="1000" b="1" spc="-114" dirty="0">
                <a:latin typeface="Arial"/>
                <a:cs typeface="Arial"/>
              </a:rPr>
              <a:t>R</a:t>
            </a:r>
            <a:r>
              <a:rPr sz="1000" b="1" spc="30" dirty="0">
                <a:latin typeface="Arial"/>
                <a:cs typeface="Arial"/>
              </a:rPr>
              <a:t>M</a:t>
            </a:r>
            <a:r>
              <a:rPr sz="1000" b="1" spc="3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C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Ó</a:t>
            </a:r>
            <a:r>
              <a:rPr sz="1000" b="1" dirty="0">
                <a:latin typeface="Arial"/>
                <a:cs typeface="Arial"/>
              </a:rPr>
              <a:t>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120" dirty="0">
                <a:latin typeface="Arial"/>
                <a:cs typeface="Arial"/>
              </a:rPr>
              <a:t>P</a:t>
            </a:r>
            <a:r>
              <a:rPr sz="1000" b="1" spc="-140" dirty="0">
                <a:latin typeface="Arial"/>
                <a:cs typeface="Arial"/>
              </a:rPr>
              <a:t>R</a:t>
            </a:r>
            <a:r>
              <a:rPr sz="1000" b="1" spc="35" dirty="0">
                <a:latin typeface="Arial"/>
                <a:cs typeface="Arial"/>
              </a:rPr>
              <a:t>Á</a:t>
            </a:r>
            <a:r>
              <a:rPr sz="1000" b="1" spc="30" dirty="0">
                <a:latin typeface="Arial"/>
                <a:cs typeface="Arial"/>
              </a:rPr>
              <a:t>C</a:t>
            </a:r>
            <a:r>
              <a:rPr sz="1000" b="1" spc="-135" dirty="0">
                <a:latin typeface="Arial"/>
                <a:cs typeface="Arial"/>
              </a:rPr>
              <a:t>T</a:t>
            </a:r>
            <a:r>
              <a:rPr sz="1000" b="1" spc="-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C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10" dirty="0">
                <a:latin typeface="Arial"/>
                <a:cs typeface="Arial"/>
              </a:rPr>
              <a:t>AR</a:t>
            </a:r>
            <a:r>
              <a:rPr sz="1000" b="1" spc="-100" dirty="0">
                <a:latin typeface="Arial"/>
                <a:cs typeface="Arial"/>
              </a:rPr>
              <a:t>T</a:t>
            </a:r>
            <a:r>
              <a:rPr sz="1000" b="1" spc="-150" dirty="0">
                <a:latin typeface="Arial"/>
                <a:cs typeface="Arial"/>
              </a:rPr>
              <a:t>ES</a:t>
            </a:r>
            <a:r>
              <a:rPr sz="1000" b="1" spc="15" dirty="0">
                <a:latin typeface="Arial"/>
                <a:cs typeface="Arial"/>
              </a:rPr>
              <a:t> V</a:t>
            </a:r>
            <a:r>
              <a:rPr sz="1000" b="1" spc="-45" dirty="0">
                <a:latin typeface="Arial"/>
                <a:cs typeface="Arial"/>
              </a:rPr>
              <a:t>I</a:t>
            </a:r>
            <a:r>
              <a:rPr sz="1000" b="1" spc="-110" dirty="0">
                <a:latin typeface="Arial"/>
                <a:cs typeface="Arial"/>
              </a:rPr>
              <a:t>S</a:t>
            </a:r>
            <a:r>
              <a:rPr sz="1000" b="1" spc="-95" dirty="0">
                <a:latin typeface="Arial"/>
                <a:cs typeface="Arial"/>
              </a:rPr>
              <a:t>U</a:t>
            </a:r>
            <a:r>
              <a:rPr sz="1000" b="1" spc="-85" dirty="0">
                <a:latin typeface="Arial"/>
                <a:cs typeface="Arial"/>
              </a:rPr>
              <a:t>A</a:t>
            </a:r>
            <a:r>
              <a:rPr sz="1000" b="1" spc="-75" dirty="0">
                <a:latin typeface="Arial"/>
                <a:cs typeface="Arial"/>
              </a:rPr>
              <a:t>L</a:t>
            </a:r>
            <a:r>
              <a:rPr sz="1000" b="1" spc="-150" dirty="0">
                <a:latin typeface="Arial"/>
                <a:cs typeface="Arial"/>
              </a:rPr>
              <a:t>ES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Arial"/>
              <a:cs typeface="Arial"/>
            </a:endParaRPr>
          </a:p>
          <a:p>
            <a:pPr marL="12700" marR="13970" algn="just">
              <a:lnSpc>
                <a:spcPct val="102200"/>
              </a:lnSpc>
            </a:pPr>
            <a:r>
              <a:rPr sz="1100" b="1" spc="-155" dirty="0">
                <a:latin typeface="Arial"/>
                <a:cs typeface="Arial"/>
              </a:rPr>
              <a:t>TALLER</a:t>
            </a:r>
            <a:r>
              <a:rPr sz="1100" b="1" spc="-1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5</a:t>
            </a:r>
            <a:r>
              <a:rPr sz="1000" spc="-10" dirty="0">
                <a:latin typeface="Lucida Sans Unicode"/>
                <a:cs typeface="Lucida Sans Unicode"/>
              </a:rPr>
              <a:t>: </a:t>
            </a:r>
            <a:r>
              <a:rPr sz="1000" spc="5" dirty="0">
                <a:latin typeface="Lucida Sans Unicode"/>
                <a:cs typeface="Lucida Sans Unicode"/>
              </a:rPr>
              <a:t>Espacio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80" dirty="0">
                <a:latin typeface="Lucida Sans Unicode"/>
                <a:cs typeface="Lucida Sans Unicode"/>
              </a:rPr>
              <a:t>30 </a:t>
            </a:r>
            <a:r>
              <a:rPr sz="1000" spc="-40" dirty="0">
                <a:latin typeface="Lucida Sans Unicode"/>
                <a:cs typeface="Lucida Sans Unicode"/>
              </a:rPr>
              <a:t>m2, dirigido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enseñanza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100" b="1" spc="-10" dirty="0">
                <a:latin typeface="Arial"/>
                <a:cs typeface="Arial"/>
              </a:rPr>
              <a:t>Técnicas </a:t>
            </a:r>
            <a:r>
              <a:rPr sz="1100" b="1" dirty="0">
                <a:latin typeface="Arial"/>
                <a:cs typeface="Arial"/>
              </a:rPr>
              <a:t>Gráficas </a:t>
            </a:r>
            <a:r>
              <a:rPr sz="1100" b="1" spc="-35" dirty="0">
                <a:latin typeface="Arial"/>
                <a:cs typeface="Arial"/>
              </a:rPr>
              <a:t>Esen- 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ciales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5" dirty="0">
                <a:latin typeface="Lucida Sans Unicode"/>
                <a:cs typeface="Lucida Sans Unicode"/>
              </a:rPr>
              <a:t>contexto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35" dirty="0">
                <a:latin typeface="Lucida Sans Unicode"/>
                <a:cs typeface="Lucida Sans Unicode"/>
              </a:rPr>
              <a:t>académic </a:t>
            </a:r>
            <a:r>
              <a:rPr sz="1000" dirty="0">
                <a:latin typeface="Lucida Sans Unicode"/>
                <a:cs typeface="Lucida Sans Unicode"/>
              </a:rPr>
              <a:t>a e </a:t>
            </a:r>
            <a:r>
              <a:rPr sz="1000" spc="-20" dirty="0">
                <a:latin typeface="Lucida Sans Unicode"/>
                <a:cs typeface="Lucida Sans Unicode"/>
              </a:rPr>
              <a:t>integral </a:t>
            </a:r>
            <a:r>
              <a:rPr sz="1000" spc="5" dirty="0">
                <a:latin typeface="Lucida Sans Unicode"/>
                <a:cs typeface="Lucida Sans Unicode"/>
              </a:rPr>
              <a:t>del </a:t>
            </a:r>
            <a:r>
              <a:rPr sz="1000" spc="-45" dirty="0">
                <a:latin typeface="Lucida Sans Unicode"/>
                <a:cs typeface="Lucida Sans Unicode"/>
              </a:rPr>
              <a:t>Artista </a:t>
            </a:r>
            <a:r>
              <a:rPr sz="1000" spc="-50" dirty="0">
                <a:latin typeface="Lucida Sans Unicode"/>
                <a:cs typeface="Lucida Sans Unicode"/>
              </a:rPr>
              <a:t>Visual: </a:t>
            </a:r>
            <a:r>
              <a:rPr sz="1000" spc="-60" dirty="0">
                <a:latin typeface="Lucida Sans Unicode"/>
                <a:cs typeface="Lucida Sans Unicode"/>
              </a:rPr>
              <a:t>Princi- 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pios </a:t>
            </a:r>
            <a:r>
              <a:rPr sz="1000" spc="5" dirty="0">
                <a:latin typeface="Lucida Sans Unicode"/>
                <a:cs typeface="Lucida Sans Unicode"/>
              </a:rPr>
              <a:t>del </a:t>
            </a:r>
            <a:r>
              <a:rPr sz="1000" spc="-30" dirty="0">
                <a:latin typeface="Lucida Sans Unicode"/>
                <a:cs typeface="Lucida Sans Unicode"/>
              </a:rPr>
              <a:t>Diseño, </a:t>
            </a:r>
            <a:r>
              <a:rPr sz="1000" spc="-10" dirty="0">
                <a:latin typeface="Lucida Sans Unicode"/>
                <a:cs typeface="Lucida Sans Unicode"/>
              </a:rPr>
              <a:t>Construcción </a:t>
            </a:r>
            <a:r>
              <a:rPr sz="1000" spc="10" dirty="0">
                <a:latin typeface="Lucida Sans Unicode"/>
                <a:cs typeface="Lucida Sans Unicode"/>
              </a:rPr>
              <a:t>Gráfica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80" dirty="0">
                <a:latin typeface="Lucida Sans Unicode"/>
                <a:cs typeface="Lucida Sans Unicode"/>
              </a:rPr>
              <a:t>Te </a:t>
            </a:r>
            <a:r>
              <a:rPr sz="1000" dirty="0">
                <a:latin typeface="Lucida Sans Unicode"/>
                <a:cs typeface="Lucida Sans Unicode"/>
              </a:rPr>
              <a:t>cnología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65" dirty="0">
                <a:latin typeface="Lucida Sans Unicode"/>
                <a:cs typeface="Lucida Sans Unicode"/>
              </a:rPr>
              <a:t>los </a:t>
            </a:r>
            <a:r>
              <a:rPr sz="1000" spc="-10" dirty="0">
                <a:latin typeface="Lucida Sans Unicode"/>
                <a:cs typeface="Lucida Sans Unicode"/>
              </a:rPr>
              <a:t>Materiales. </a:t>
            </a:r>
            <a:r>
              <a:rPr sz="1000" spc="15" dirty="0">
                <a:latin typeface="Lucida Sans Unicode"/>
                <a:cs typeface="Lucida Sans Unicode"/>
              </a:rPr>
              <a:t>Contará </a:t>
            </a:r>
            <a:r>
              <a:rPr sz="1000" spc="20" dirty="0">
                <a:latin typeface="Lucida Sans Unicode"/>
                <a:cs typeface="Lucida Sans Unicode"/>
              </a:rPr>
              <a:t>con 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spc="50" dirty="0">
                <a:latin typeface="Lucida Sans Unicode"/>
                <a:cs typeface="Lucida Sans Unicode"/>
              </a:rPr>
              <a:t>capacidad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5" dirty="0">
                <a:latin typeface="Lucida Sans Unicode"/>
                <a:cs typeface="Lucida Sans Unicode"/>
              </a:rPr>
              <a:t>albergar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entre </a:t>
            </a:r>
            <a:r>
              <a:rPr sz="1000" spc="-80" dirty="0">
                <a:latin typeface="Lucida Sans Unicode"/>
                <a:cs typeface="Lucida Sans Unicode"/>
              </a:rPr>
              <a:t>10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80" dirty="0">
                <a:latin typeface="Lucida Sans Unicode"/>
                <a:cs typeface="Lucida Sans Unicode"/>
              </a:rPr>
              <a:t>15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alumnos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60" dirty="0">
                <a:latin typeface="Lucida Sans Unicode"/>
                <a:cs typeface="Lucida Sans Unicode"/>
              </a:rPr>
              <a:t>cada </a:t>
            </a:r>
            <a:r>
              <a:rPr sz="1000" spc="-20" dirty="0">
                <a:latin typeface="Lucida Sans Unicode"/>
                <a:cs typeface="Lucida Sans Unicode"/>
              </a:rPr>
              <a:t>asignatura, </a:t>
            </a:r>
            <a:r>
              <a:rPr sz="1000" dirty="0">
                <a:latin typeface="Lucida Sans Unicode"/>
                <a:cs typeface="Lucida Sans Unicode"/>
              </a:rPr>
              <a:t>más </a:t>
            </a:r>
            <a:r>
              <a:rPr sz="1000" spc="5" dirty="0">
                <a:latin typeface="Lucida Sans Unicode"/>
                <a:cs typeface="Lucida Sans Unicode"/>
              </a:rPr>
              <a:t> implementación </a:t>
            </a:r>
            <a:r>
              <a:rPr sz="1000" spc="10" dirty="0">
                <a:latin typeface="Lucida Sans Unicode"/>
                <a:cs typeface="Lucida Sans Unicode"/>
              </a:rPr>
              <a:t>necesaria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60" dirty="0">
                <a:latin typeface="Lucida Sans Unicode"/>
                <a:cs typeface="Lucida Sans Unicode"/>
              </a:rPr>
              <a:t>cada </a:t>
            </a:r>
            <a:r>
              <a:rPr sz="1000" spc="-25" dirty="0">
                <a:latin typeface="Lucida Sans Unicode"/>
                <a:cs typeface="Lucida Sans Unicode"/>
              </a:rPr>
              <a:t>ra </a:t>
            </a:r>
            <a:r>
              <a:rPr sz="1000" spc="-5" dirty="0">
                <a:latin typeface="Lucida Sans Unicode"/>
                <a:cs typeface="Lucida Sans Unicode"/>
              </a:rPr>
              <a:t>mo,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0" dirty="0">
                <a:latin typeface="Lucida Sans Unicode"/>
                <a:cs typeface="Lucida Sans Unicode"/>
              </a:rPr>
              <a:t>estará </a:t>
            </a:r>
            <a:r>
              <a:rPr sz="1000" spc="30" dirty="0">
                <a:latin typeface="Lucida Sans Unicode"/>
                <a:cs typeface="Lucida Sans Unicode"/>
              </a:rPr>
              <a:t>acondicionada </a:t>
            </a:r>
            <a:r>
              <a:rPr sz="1000" dirty="0">
                <a:latin typeface="Lucida Sans Unicode"/>
                <a:cs typeface="Lucida Sans Unicode"/>
              </a:rPr>
              <a:t>con </a:t>
            </a:r>
            <a:r>
              <a:rPr sz="1000" spc="-55" dirty="0">
                <a:latin typeface="Lucida Sans Unicode"/>
                <a:cs typeface="Lucida Sans Unicode"/>
              </a:rPr>
              <a:t>ilumina- 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ción </a:t>
            </a:r>
            <a:r>
              <a:rPr sz="1000" spc="-25" dirty="0">
                <a:latin typeface="Lucida Sans Unicode"/>
                <a:cs typeface="Lucida Sans Unicode"/>
              </a:rPr>
              <a:t>artificial </a:t>
            </a:r>
            <a:r>
              <a:rPr sz="1000" spc="5" dirty="0">
                <a:latin typeface="Lucida Sans Unicode"/>
                <a:cs typeface="Lucida Sans Unicode"/>
              </a:rPr>
              <a:t>día, </a:t>
            </a:r>
            <a:r>
              <a:rPr sz="1000" spc="-45" dirty="0">
                <a:latin typeface="Lucida Sans Unicode"/>
                <a:cs typeface="Lucida Sans Unicode"/>
              </a:rPr>
              <a:t>piso </a:t>
            </a:r>
            <a:r>
              <a:rPr sz="1000" spc="-40" dirty="0">
                <a:latin typeface="Lucida Sans Unicode"/>
                <a:cs typeface="Lucida Sans Unicode"/>
              </a:rPr>
              <a:t>resistente </a:t>
            </a:r>
            <a:r>
              <a:rPr sz="1000" spc="-15" dirty="0">
                <a:latin typeface="Lucida Sans Unicode"/>
                <a:cs typeface="Lucida Sans Unicode"/>
              </a:rPr>
              <a:t>al alto </a:t>
            </a:r>
            <a:r>
              <a:rPr sz="1000" spc="-5" dirty="0">
                <a:latin typeface="Lucida Sans Unicode"/>
                <a:cs typeface="Lucida Sans Unicode"/>
              </a:rPr>
              <a:t>tráfico, </a:t>
            </a:r>
            <a:r>
              <a:rPr sz="1000" spc="-60" dirty="0">
                <a:latin typeface="Lucida Sans Unicode"/>
                <a:cs typeface="Lucida Sans Unicode"/>
              </a:rPr>
              <a:t>suministro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25" dirty="0">
                <a:latin typeface="Lucida Sans Unicode"/>
                <a:cs typeface="Lucida Sans Unicode"/>
              </a:rPr>
              <a:t>agua, </a:t>
            </a:r>
            <a:r>
              <a:rPr sz="1000" spc="-20" dirty="0">
                <a:latin typeface="Lucida Sans Unicode"/>
                <a:cs typeface="Lucida Sans Unicode"/>
              </a:rPr>
              <a:t>superficie mural 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lavable, </a:t>
            </a:r>
            <a:r>
              <a:rPr sz="1000" spc="-20" dirty="0">
                <a:latin typeface="Lucida Sans Unicode"/>
                <a:cs typeface="Lucida Sans Unicode"/>
              </a:rPr>
              <a:t>puntos </a:t>
            </a:r>
            <a:r>
              <a:rPr sz="1000" spc="-5" dirty="0">
                <a:latin typeface="Lucida Sans Unicode"/>
                <a:cs typeface="Lucida Sans Unicode"/>
              </a:rPr>
              <a:t>eléctricos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20" dirty="0">
                <a:latin typeface="Lucida Sans Unicode"/>
                <a:cs typeface="Lucida Sans Unicode"/>
              </a:rPr>
              <a:t>conexi </a:t>
            </a:r>
            <a:r>
              <a:rPr sz="1000" dirty="0">
                <a:latin typeface="Lucida Sans Unicode"/>
                <a:cs typeface="Lucida Sans Unicode"/>
              </a:rPr>
              <a:t>ón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equipos </a:t>
            </a:r>
            <a:r>
              <a:rPr sz="1000" spc="10" dirty="0">
                <a:latin typeface="Lucida Sans Unicode"/>
                <a:cs typeface="Lucida Sans Unicode"/>
              </a:rPr>
              <a:t>computacionales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" dirty="0">
                <a:latin typeface="Lucida Sans Unicode"/>
                <a:cs typeface="Lucida Sans Unicode"/>
              </a:rPr>
              <a:t>calefac- 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ción.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5875">
              <a:lnSpc>
                <a:spcPct val="100000"/>
              </a:lnSpc>
            </a:pPr>
            <a:r>
              <a:rPr sz="1000" spc="20" dirty="0">
                <a:latin typeface="Lucida Sans Unicode"/>
                <a:cs typeface="Lucida Sans Unicode"/>
              </a:rPr>
              <a:t>A</a:t>
            </a:r>
            <a:r>
              <a:rPr sz="1000" spc="-30" dirty="0">
                <a:latin typeface="Lucida Sans Unicode"/>
                <a:cs typeface="Lucida Sans Unicode"/>
              </a:rPr>
              <a:t>t</a:t>
            </a:r>
            <a:r>
              <a:rPr sz="1000" spc="-110" dirty="0">
                <a:latin typeface="Lucida Sans Unicode"/>
                <a:cs typeface="Lucida Sans Unicode"/>
              </a:rPr>
              <a:t>ri</a:t>
            </a:r>
            <a:r>
              <a:rPr sz="1000" spc="-45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t</a:t>
            </a:r>
            <a:r>
              <a:rPr sz="1000" spc="-10" dirty="0">
                <a:latin typeface="Lucida Sans Unicode"/>
                <a:cs typeface="Lucida Sans Unicode"/>
              </a:rPr>
              <a:t>a</a:t>
            </a:r>
            <a:r>
              <a:rPr sz="1000" spc="-95" dirty="0">
                <a:latin typeface="Lucida Sans Unicode"/>
                <a:cs typeface="Lucida Sans Unicode"/>
              </a:rPr>
              <a:t>l</a:t>
            </a:r>
            <a:r>
              <a:rPr sz="1000" spc="-50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80" dirty="0">
                <a:latin typeface="Lucida Sans Unicode"/>
                <a:cs typeface="Lucida Sans Unicode"/>
              </a:rPr>
              <a:t>r.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30" dirty="0">
                <a:latin typeface="Lucida Sans Unicode"/>
                <a:cs typeface="Lucida Sans Unicode"/>
              </a:rPr>
              <a:t>Tableros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madera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soporte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gráfico.</a:t>
            </a:r>
            <a:endParaRPr sz="1000">
              <a:latin typeface="Lucida Sans Unicode"/>
              <a:cs typeface="Lucida Sans Unicode"/>
            </a:endParaRPr>
          </a:p>
          <a:p>
            <a:pPr marL="15875">
              <a:lnSpc>
                <a:spcPct val="100000"/>
              </a:lnSpc>
              <a:spcBef>
                <a:spcPts val="25"/>
              </a:spcBef>
            </a:pPr>
            <a:r>
              <a:rPr sz="1000" spc="-15" dirty="0">
                <a:latin typeface="Lucida Sans Unicode"/>
                <a:cs typeface="Lucida Sans Unicode"/>
              </a:rPr>
              <a:t>Mesones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madera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complementaria</a:t>
            </a:r>
            <a:r>
              <a:rPr sz="1000" spc="10" dirty="0">
                <a:latin typeface="Lucida Sans Unicode"/>
                <a:cs typeface="Lucida Sans Unicode"/>
              </a:rPr>
              <a:t> focalizada.</a:t>
            </a:r>
            <a:endParaRPr sz="1000">
              <a:latin typeface="Lucida Sans Unicode"/>
              <a:cs typeface="Lucida Sans Unicode"/>
            </a:endParaRPr>
          </a:p>
          <a:p>
            <a:pPr marL="12700" marR="75565" indent="3175">
              <a:lnSpc>
                <a:spcPct val="102000"/>
              </a:lnSpc>
              <a:spcBef>
                <a:spcPts val="5"/>
              </a:spcBef>
            </a:pPr>
            <a:r>
              <a:rPr sz="1000" spc="-40" dirty="0">
                <a:latin typeface="Lucida Sans Unicode"/>
                <a:cs typeface="Lucida Sans Unicode"/>
              </a:rPr>
              <a:t>Armarios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metálicos</a:t>
            </a:r>
            <a:r>
              <a:rPr sz="1000" dirty="0">
                <a:latin typeface="Lucida Sans Unicode"/>
                <a:cs typeface="Lucida Sans Unicode"/>
              </a:rPr>
              <a:t> asegurados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almac </a:t>
            </a:r>
            <a:r>
              <a:rPr sz="1000" spc="5" dirty="0">
                <a:latin typeface="Lucida Sans Unicode"/>
                <a:cs typeface="Lucida Sans Unicode"/>
              </a:rPr>
              <a:t>enamiento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herramientas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5" dirty="0">
                <a:latin typeface="Lucida Sans Unicode"/>
                <a:cs typeface="Lucida Sans Unicode"/>
              </a:rPr>
              <a:t>materia-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les.</a:t>
            </a:r>
            <a:endParaRPr sz="1000">
              <a:latin typeface="Lucida Sans Unicode"/>
              <a:cs typeface="Lucida Sans Unicode"/>
            </a:endParaRPr>
          </a:p>
          <a:p>
            <a:pPr marL="15875" marR="1440815" indent="-3810">
              <a:lnSpc>
                <a:spcPts val="1230"/>
              </a:lnSpc>
              <a:spcBef>
                <a:spcPts val="40"/>
              </a:spcBef>
            </a:pPr>
            <a:r>
              <a:rPr sz="1000" spc="-20" dirty="0">
                <a:latin typeface="Lucida Sans Unicode"/>
                <a:cs typeface="Lucida Sans Unicode"/>
              </a:rPr>
              <a:t>Equipos </a:t>
            </a:r>
            <a:r>
              <a:rPr sz="1000" dirty="0">
                <a:latin typeface="Lucida Sans Unicode"/>
                <a:cs typeface="Lucida Sans Unicode"/>
              </a:rPr>
              <a:t>computacionales estacion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arios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10" dirty="0">
                <a:latin typeface="Lucida Sans Unicode"/>
                <a:cs typeface="Lucida Sans Unicode"/>
              </a:rPr>
              <a:t>trabajo </a:t>
            </a:r>
            <a:r>
              <a:rPr sz="1000" dirty="0">
                <a:latin typeface="Lucida Sans Unicode"/>
                <a:cs typeface="Lucida Sans Unicode"/>
              </a:rPr>
              <a:t>gráfico.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Mobiliario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equipos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computacionales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estacionarios.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ts val="1180"/>
              </a:lnSpc>
            </a:pPr>
            <a:r>
              <a:rPr sz="1000" spc="-15" dirty="0">
                <a:latin typeface="Lucida Sans Unicode"/>
                <a:cs typeface="Lucida Sans Unicode"/>
              </a:rPr>
              <a:t>L</a:t>
            </a:r>
            <a:r>
              <a:rPr sz="1000" spc="10" dirty="0">
                <a:latin typeface="Lucida Sans Unicode"/>
                <a:cs typeface="Lucida Sans Unicode"/>
              </a:rPr>
              <a:t>a</a:t>
            </a:r>
            <a:r>
              <a:rPr sz="1000" spc="70" dirty="0">
                <a:latin typeface="Lucida Sans Unicode"/>
                <a:cs typeface="Lucida Sans Unicode"/>
              </a:rPr>
              <a:t>v</a:t>
            </a:r>
            <a:r>
              <a:rPr sz="1000" spc="25" dirty="0">
                <a:latin typeface="Lucida Sans Unicode"/>
                <a:cs typeface="Lucida Sans Unicode"/>
              </a:rPr>
              <a:t>a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110" dirty="0">
                <a:latin typeface="Lucida Sans Unicode"/>
                <a:cs typeface="Lucida Sans Unicode"/>
              </a:rPr>
              <a:t>c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</a:t>
            </a:r>
            <a:r>
              <a:rPr sz="1000" spc="-55" dirty="0">
                <a:latin typeface="Lucida Sans Unicode"/>
                <a:cs typeface="Lucida Sans Unicode"/>
              </a:rPr>
              <a:t>n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160" dirty="0">
                <a:latin typeface="Lucida Sans Unicode"/>
                <a:cs typeface="Lucida Sans Unicode"/>
              </a:rPr>
              <a:t>x</a:t>
            </a:r>
            <a:r>
              <a:rPr sz="1000" spc="-50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a</a:t>
            </a:r>
            <a:r>
              <a:rPr sz="1000" spc="25" dirty="0">
                <a:latin typeface="Lucida Sans Unicode"/>
                <a:cs typeface="Lucida Sans Unicode"/>
              </a:rPr>
              <a:t>b</a:t>
            </a:r>
            <a:r>
              <a:rPr sz="1000" spc="-45" dirty="0">
                <a:latin typeface="Lucida Sans Unicode"/>
                <a:cs typeface="Lucida Sans Unicode"/>
              </a:rPr>
              <a:t>l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 marR="5080">
              <a:lnSpc>
                <a:spcPct val="102200"/>
              </a:lnSpc>
            </a:pPr>
            <a:r>
              <a:rPr sz="1100" b="1" spc="-155" dirty="0">
                <a:latin typeface="Arial"/>
                <a:cs typeface="Arial"/>
              </a:rPr>
              <a:t>TALLER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6</a:t>
            </a:r>
            <a:r>
              <a:rPr sz="1000" spc="-10" dirty="0">
                <a:latin typeface="Lucida Sans Unicode"/>
                <a:cs typeface="Lucida Sans Unicode"/>
              </a:rPr>
              <a:t>: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Esp</a:t>
            </a:r>
            <a:r>
              <a:rPr sz="1000" spc="-2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acio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40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m2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uso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integrado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TALLER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4,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orienta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tanto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desa-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rrollo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b="1" spc="-15" dirty="0">
                <a:latin typeface="Arial"/>
                <a:cs typeface="Arial"/>
              </a:rPr>
              <a:t>Técnicas </a:t>
            </a:r>
            <a:r>
              <a:rPr sz="1000" b="1" spc="-5" dirty="0">
                <a:latin typeface="Arial"/>
                <a:cs typeface="Arial"/>
              </a:rPr>
              <a:t>Alfareras </a:t>
            </a:r>
            <a:r>
              <a:rPr sz="1000" b="1" spc="-15" dirty="0">
                <a:latin typeface="Arial"/>
                <a:cs typeface="Arial"/>
              </a:rPr>
              <a:t>Originarias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del </a:t>
            </a:r>
            <a:r>
              <a:rPr sz="1000" spc="-20" dirty="0">
                <a:latin typeface="Lucida Sans Unicode"/>
                <a:cs typeface="Lucida Sans Unicode"/>
              </a:rPr>
              <a:t>Valle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Quillota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nivel </a:t>
            </a:r>
            <a:r>
              <a:rPr sz="1000" spc="-35" dirty="0">
                <a:latin typeface="Lucida Sans Unicode"/>
                <a:cs typeface="Lucida Sans Unicode"/>
              </a:rPr>
              <a:t>infantil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adulto, 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ramo </a:t>
            </a:r>
            <a:r>
              <a:rPr sz="1000" spc="-15" dirty="0">
                <a:latin typeface="Lucida Sans Unicode"/>
                <a:cs typeface="Lucida Sans Unicode"/>
              </a:rPr>
              <a:t>fund </a:t>
            </a:r>
            <a:r>
              <a:rPr sz="1000" spc="10" dirty="0">
                <a:latin typeface="Lucida Sans Unicode"/>
                <a:cs typeface="Lucida Sans Unicode"/>
              </a:rPr>
              <a:t>amental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spc="-45" dirty="0">
                <a:latin typeface="Lucida Sans Unicode"/>
                <a:cs typeface="Lucida Sans Unicode"/>
              </a:rPr>
              <a:t>el </a:t>
            </a:r>
            <a:r>
              <a:rPr sz="1000" spc="10" dirty="0">
                <a:latin typeface="Lucida Sans Unicode"/>
                <a:cs typeface="Lucida Sans Unicode"/>
              </a:rPr>
              <a:t>plan </a:t>
            </a:r>
            <a:r>
              <a:rPr sz="1000" spc="40" dirty="0">
                <a:latin typeface="Lucida Sans Unicode"/>
                <a:cs typeface="Lucida Sans Unicode"/>
              </a:rPr>
              <a:t>académico </a:t>
            </a:r>
            <a:r>
              <a:rPr sz="1000" dirty="0">
                <a:latin typeface="Lucida Sans Unicode"/>
                <a:cs typeface="Lucida Sans Unicode"/>
              </a:rPr>
              <a:t>no </a:t>
            </a:r>
            <a:r>
              <a:rPr sz="1000" spc="-30" dirty="0">
                <a:latin typeface="Lucida Sans Unicode"/>
                <a:cs typeface="Lucida Sans Unicode"/>
              </a:rPr>
              <a:t>tra </a:t>
            </a:r>
            <a:r>
              <a:rPr sz="1000" dirty="0">
                <a:latin typeface="Lucida Sans Unicode"/>
                <a:cs typeface="Lucida Sans Unicode"/>
              </a:rPr>
              <a:t>dicional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5" dirty="0">
                <a:latin typeface="Lucida Sans Unicode"/>
                <a:cs typeface="Lucida Sans Unicode"/>
              </a:rPr>
              <a:t>Escuela </a:t>
            </a:r>
            <a:r>
              <a:rPr sz="1000" spc="-10" dirty="0">
                <a:latin typeface="Lucida Sans Unicode"/>
                <a:cs typeface="Lucida Sans Unicode"/>
              </a:rPr>
              <a:t>Municip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Bellas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Artes,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-50" dirty="0">
                <a:latin typeface="Lucida Sans Unicode"/>
                <a:cs typeface="Lucida Sans Unicode"/>
              </a:rPr>
              <a:t>al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estudio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b="1" spc="-15" dirty="0">
                <a:latin typeface="Arial"/>
                <a:cs typeface="Arial"/>
              </a:rPr>
              <a:t>Técnic </a:t>
            </a:r>
            <a:r>
              <a:rPr sz="1000" b="1" spc="-35" dirty="0">
                <a:latin typeface="Arial"/>
                <a:cs typeface="Arial"/>
              </a:rPr>
              <a:t>as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Gráfic </a:t>
            </a:r>
            <a:r>
              <a:rPr sz="1000" b="1" spc="-35" dirty="0">
                <a:latin typeface="Arial"/>
                <a:cs typeface="Arial"/>
              </a:rPr>
              <a:t>as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Esenciales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académica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integral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del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Artista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plástico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Artista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Escénico: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b="1" spc="-30" dirty="0">
                <a:latin typeface="Arial"/>
                <a:cs typeface="Arial"/>
              </a:rPr>
              <a:t>Plástic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Infantil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Plás- 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tic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Integrada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Formación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Complementaria </a:t>
            </a:r>
            <a:r>
              <a:rPr sz="1000" b="1" spc="-30" dirty="0">
                <a:latin typeface="Arial"/>
                <a:cs typeface="Arial"/>
              </a:rPr>
              <a:t>Transversal</a:t>
            </a:r>
            <a:r>
              <a:rPr sz="1000" spc="-30" dirty="0">
                <a:latin typeface="Lucida Sans Unicode"/>
                <a:cs typeface="Lucida Sans Unicode"/>
              </a:rPr>
              <a:t>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60" dirty="0">
                <a:latin typeface="Lucida Sans Unicode"/>
                <a:cs typeface="Lucida Sans Unicode"/>
              </a:rPr>
              <a:t>Taller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10" dirty="0">
                <a:latin typeface="Lucida Sans Unicode"/>
                <a:cs typeface="Lucida Sans Unicode"/>
              </a:rPr>
              <a:t>In-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ventores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Juguetes </a:t>
            </a:r>
            <a:r>
              <a:rPr sz="1000" spc="-10" dirty="0">
                <a:latin typeface="Lucida Sans Unicode"/>
                <a:cs typeface="Lucida Sans Unicode"/>
              </a:rPr>
              <a:t>Locos. </a:t>
            </a:r>
            <a:r>
              <a:rPr sz="1000" spc="5" dirty="0">
                <a:latin typeface="Lucida Sans Unicode"/>
                <a:cs typeface="Lucida Sans Unicode"/>
              </a:rPr>
              <a:t>Espacio qu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contará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10" dirty="0">
                <a:latin typeface="Lucida Sans Unicode"/>
                <a:cs typeface="Lucida Sans Unicode"/>
              </a:rPr>
              <a:t>una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capacidad </a:t>
            </a:r>
            <a:r>
              <a:rPr sz="1000" spc="25" dirty="0">
                <a:latin typeface="Lucida Sans Unicode"/>
                <a:cs typeface="Lucida Sans Unicode"/>
              </a:rPr>
              <a:t>para  </a:t>
            </a:r>
            <a:r>
              <a:rPr sz="1000" spc="-70" dirty="0">
                <a:latin typeface="Lucida Sans Unicode"/>
                <a:cs typeface="Lucida Sans Unicode"/>
              </a:rPr>
              <a:t>alber- 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gar </a:t>
            </a:r>
            <a:r>
              <a:rPr sz="1000" spc="-20" dirty="0">
                <a:latin typeface="Lucida Sans Unicode"/>
                <a:cs typeface="Lucida Sans Unicode"/>
              </a:rPr>
              <a:t>entre </a:t>
            </a:r>
            <a:r>
              <a:rPr sz="1000" spc="-80" dirty="0">
                <a:latin typeface="Lucida Sans Unicode"/>
                <a:cs typeface="Lucida Sans Unicode"/>
              </a:rPr>
              <a:t>15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80" dirty="0">
                <a:latin typeface="Lucida Sans Unicode"/>
                <a:cs typeface="Lucida Sans Unicode"/>
              </a:rPr>
              <a:t>20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alumnos </a:t>
            </a:r>
            <a:r>
              <a:rPr sz="1000" spc="-20" dirty="0">
                <a:latin typeface="Lucida Sans Unicode"/>
                <a:cs typeface="Lucida Sans Unicode"/>
              </a:rPr>
              <a:t>por asignatura, </a:t>
            </a:r>
            <a:r>
              <a:rPr sz="1000" dirty="0">
                <a:latin typeface="Lucida Sans Unicode"/>
                <a:cs typeface="Lucida Sans Unicode"/>
              </a:rPr>
              <a:t>más </a:t>
            </a:r>
            <a:r>
              <a:rPr sz="1000" spc="-60" dirty="0">
                <a:latin typeface="Lucida Sans Unicode"/>
                <a:cs typeface="Lucida Sans Unicode"/>
              </a:rPr>
              <a:t>los </a:t>
            </a:r>
            <a:r>
              <a:rPr sz="1000" spc="-15" dirty="0">
                <a:latin typeface="Lucida Sans Unicode"/>
                <a:cs typeface="Lucida Sans Unicode"/>
              </a:rPr>
              <a:t>implementos necesarios </a:t>
            </a:r>
            <a:r>
              <a:rPr sz="1000" spc="-60" dirty="0">
                <a:latin typeface="Lucida Sans Unicode"/>
                <a:cs typeface="Lucida Sans Unicode"/>
              </a:rPr>
              <a:t>utiliza </a:t>
            </a:r>
            <a:r>
              <a:rPr sz="1000" spc="-30" dirty="0">
                <a:latin typeface="Lucida Sans Unicode"/>
                <a:cs typeface="Lucida Sans Unicode"/>
              </a:rPr>
              <a:t>dos, 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5" dirty="0">
                <a:latin typeface="Lucida Sans Unicode"/>
                <a:cs typeface="Lucida Sans Unicode"/>
              </a:rPr>
              <a:t>estará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acondicionado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artific </a:t>
            </a:r>
            <a:r>
              <a:rPr sz="1000" spc="-20" dirty="0">
                <a:latin typeface="Lucida Sans Unicode"/>
                <a:cs typeface="Lucida Sans Unicode"/>
              </a:rPr>
              <a:t>ial </a:t>
            </a:r>
            <a:r>
              <a:rPr sz="1000" spc="-10" dirty="0">
                <a:latin typeface="Lucida Sans Unicode"/>
                <a:cs typeface="Lucida Sans Unicode"/>
              </a:rPr>
              <a:t>día, </a:t>
            </a:r>
            <a:r>
              <a:rPr sz="1000" spc="-60" dirty="0">
                <a:latin typeface="Lucida Sans Unicode"/>
                <a:cs typeface="Lucida Sans Unicode"/>
              </a:rPr>
              <a:t>suministro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15" dirty="0">
                <a:latin typeface="Lucida Sans Unicode"/>
                <a:cs typeface="Lucida Sans Unicode"/>
              </a:rPr>
              <a:t>agua, </a:t>
            </a:r>
            <a:r>
              <a:rPr sz="1000" spc="-45" dirty="0">
                <a:latin typeface="Lucida Sans Unicode"/>
                <a:cs typeface="Lucida Sans Unicode"/>
              </a:rPr>
              <a:t>piso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10" dirty="0">
                <a:latin typeface="Lucida Sans Unicode"/>
                <a:cs typeface="Lucida Sans Unicode"/>
              </a:rPr>
              <a:t>resis- </a:t>
            </a:r>
            <a:r>
              <a:rPr sz="1000" spc="-10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tente </a:t>
            </a:r>
            <a:r>
              <a:rPr sz="1000" spc="-50" dirty="0">
                <a:latin typeface="Lucida Sans Unicode"/>
                <a:cs typeface="Lucida Sans Unicode"/>
              </a:rPr>
              <a:t>al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alto </a:t>
            </a:r>
            <a:r>
              <a:rPr sz="1000" spc="-15" dirty="0">
                <a:latin typeface="Lucida Sans Unicode"/>
                <a:cs typeface="Lucida Sans Unicode"/>
              </a:rPr>
              <a:t>tráfico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15" dirty="0">
                <a:latin typeface="Lucida Sans Unicode"/>
                <a:cs typeface="Lucida Sans Unicode"/>
              </a:rPr>
              <a:t>lavable, </a:t>
            </a:r>
            <a:r>
              <a:rPr sz="1000" spc="-20" dirty="0">
                <a:latin typeface="Lucida Sans Unicode"/>
                <a:cs typeface="Lucida Sans Unicode"/>
              </a:rPr>
              <a:t>revestimiento </a:t>
            </a:r>
            <a:r>
              <a:rPr sz="1000" spc="-30" dirty="0">
                <a:latin typeface="Lucida Sans Unicode"/>
                <a:cs typeface="Lucida Sans Unicode"/>
              </a:rPr>
              <a:t>mural </a:t>
            </a:r>
            <a:r>
              <a:rPr sz="1000" spc="5" dirty="0">
                <a:latin typeface="Lucida Sans Unicode"/>
                <a:cs typeface="Lucida Sans Unicode"/>
              </a:rPr>
              <a:t>lavable,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10" dirty="0">
                <a:latin typeface="Lucida Sans Unicode"/>
                <a:cs typeface="Lucida Sans Unicode"/>
              </a:rPr>
              <a:t>empalme </a:t>
            </a:r>
            <a:r>
              <a:rPr sz="1000" spc="-35" dirty="0">
                <a:latin typeface="Lucida Sans Unicode"/>
                <a:cs typeface="Lucida Sans Unicode"/>
              </a:rPr>
              <a:t>trifásico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uso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horno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alfarero.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1428115" indent="3175">
              <a:lnSpc>
                <a:spcPct val="102000"/>
              </a:lnSpc>
            </a:pPr>
            <a:r>
              <a:rPr sz="1000" spc="-15" dirty="0">
                <a:latin typeface="Lucida Sans Unicode"/>
                <a:cs typeface="Lucida Sans Unicode"/>
              </a:rPr>
              <a:t>Mesones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madera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focalizada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incorpora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da.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195" dirty="0">
                <a:latin typeface="Lucida Sans Unicode"/>
                <a:cs typeface="Lucida Sans Unicode"/>
              </a:rPr>
              <a:t>T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55" dirty="0">
                <a:latin typeface="Lucida Sans Unicode"/>
                <a:cs typeface="Lucida Sans Unicode"/>
              </a:rPr>
              <a:t>r</a:t>
            </a:r>
            <a:r>
              <a:rPr sz="1000" spc="-30" dirty="0">
                <a:latin typeface="Lucida Sans Unicode"/>
                <a:cs typeface="Lucida Sans Unicode"/>
              </a:rPr>
              <a:t>n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25" dirty="0">
                <a:latin typeface="Lucida Sans Unicode"/>
                <a:cs typeface="Lucida Sans Unicode"/>
              </a:rPr>
              <a:t>t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p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5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spc="110" dirty="0">
                <a:latin typeface="Lucida Sans Unicode"/>
                <a:cs typeface="Lucida Sans Unicode"/>
              </a:rPr>
              <a:t>e</a:t>
            </a:r>
            <a:r>
              <a:rPr sz="1000" spc="85" dirty="0">
                <a:latin typeface="Lucida Sans Unicode"/>
                <a:cs typeface="Lucida Sans Unicode"/>
              </a:rPr>
              <a:t>c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50" dirty="0">
                <a:latin typeface="Lucida Sans Unicode"/>
                <a:cs typeface="Lucida Sans Unicode"/>
              </a:rPr>
              <a:t>r</a:t>
            </a:r>
            <a:r>
              <a:rPr sz="1000" spc="60" dirty="0">
                <a:latin typeface="Lucida Sans Unicode"/>
                <a:cs typeface="Lucida Sans Unicode"/>
              </a:rPr>
              <a:t>ac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ó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85" dirty="0">
                <a:latin typeface="Lucida Sans Unicode"/>
                <a:cs typeface="Lucida Sans Unicode"/>
              </a:rPr>
              <a:t>c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114" dirty="0">
                <a:latin typeface="Lucida Sans Unicode"/>
                <a:cs typeface="Lucida Sans Unicode"/>
              </a:rPr>
              <a:t>r</a:t>
            </a:r>
            <a:r>
              <a:rPr sz="1000" spc="-6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spc="65" dirty="0">
                <a:latin typeface="Lucida Sans Unicode"/>
                <a:cs typeface="Lucida Sans Unicode"/>
              </a:rPr>
              <a:t>cc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ó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</a:t>
            </a:r>
            <a:r>
              <a:rPr sz="1000" spc="-45" dirty="0">
                <a:latin typeface="Lucida Sans Unicode"/>
                <a:cs typeface="Lucida Sans Unicode"/>
              </a:rPr>
              <a:t>i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90" dirty="0">
                <a:latin typeface="Lucida Sans Unicode"/>
                <a:cs typeface="Lucida Sans Unicode"/>
              </a:rPr>
              <a:t>z</a:t>
            </a:r>
            <a:r>
              <a:rPr sz="1000" spc="-10" dirty="0">
                <a:latin typeface="Lucida Sans Unicode"/>
                <a:cs typeface="Lucida Sans Unicode"/>
              </a:rPr>
              <a:t>a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15" dirty="0">
                <a:latin typeface="Lucida Sans Unicode"/>
                <a:cs typeface="Lucida Sans Unicode"/>
              </a:rPr>
              <a:t>L</a:t>
            </a:r>
            <a:r>
              <a:rPr sz="1000" spc="80" dirty="0">
                <a:latin typeface="Lucida Sans Unicode"/>
                <a:cs typeface="Lucida Sans Unicode"/>
              </a:rPr>
              <a:t>a</a:t>
            </a:r>
            <a:r>
              <a:rPr sz="1000" spc="70" dirty="0">
                <a:latin typeface="Lucida Sans Unicode"/>
                <a:cs typeface="Lucida Sans Unicode"/>
              </a:rPr>
              <a:t>v</a:t>
            </a:r>
            <a:r>
              <a:rPr sz="1000" spc="25" dirty="0">
                <a:latin typeface="Lucida Sans Unicode"/>
                <a:cs typeface="Lucida Sans Unicode"/>
              </a:rPr>
              <a:t>a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spc="-10" dirty="0">
                <a:latin typeface="Lucida Sans Unicode"/>
                <a:cs typeface="Lucida Sans Unicode"/>
              </a:rPr>
              <a:t>o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105" dirty="0">
                <a:latin typeface="Lucida Sans Unicode"/>
                <a:cs typeface="Lucida Sans Unicode"/>
              </a:rPr>
              <a:t>c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</a:t>
            </a:r>
            <a:r>
              <a:rPr sz="1000" spc="-55" dirty="0">
                <a:latin typeface="Lucida Sans Unicode"/>
                <a:cs typeface="Lucida Sans Unicode"/>
              </a:rPr>
              <a:t>n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160" dirty="0">
                <a:latin typeface="Lucida Sans Unicode"/>
                <a:cs typeface="Lucida Sans Unicode"/>
              </a:rPr>
              <a:t>x</a:t>
            </a:r>
            <a:r>
              <a:rPr sz="1000" spc="-50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85" dirty="0">
                <a:latin typeface="Lucida Sans Unicode"/>
                <a:cs typeface="Lucida Sans Unicode"/>
              </a:rPr>
              <a:t>a</a:t>
            </a:r>
            <a:r>
              <a:rPr sz="1000" spc="20" dirty="0">
                <a:latin typeface="Lucida Sans Unicode"/>
                <a:cs typeface="Lucida Sans Unicode"/>
              </a:rPr>
              <a:t>b</a:t>
            </a:r>
            <a:r>
              <a:rPr sz="1000" spc="-45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 marL="12700" marR="75565" indent="3175">
              <a:lnSpc>
                <a:spcPct val="102000"/>
              </a:lnSpc>
              <a:spcBef>
                <a:spcPts val="5"/>
              </a:spcBef>
            </a:pPr>
            <a:r>
              <a:rPr sz="1000" spc="-40" dirty="0">
                <a:latin typeface="Lucida Sans Unicode"/>
                <a:cs typeface="Lucida Sans Unicode"/>
              </a:rPr>
              <a:t>Armarios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metálicos</a:t>
            </a:r>
            <a:r>
              <a:rPr sz="1000" dirty="0">
                <a:latin typeface="Lucida Sans Unicode"/>
                <a:cs typeface="Lucida Sans Unicode"/>
              </a:rPr>
              <a:t> asegurados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almac </a:t>
            </a:r>
            <a:r>
              <a:rPr sz="1000" spc="5" dirty="0">
                <a:latin typeface="Lucida Sans Unicode"/>
                <a:cs typeface="Lucida Sans Unicode"/>
              </a:rPr>
              <a:t>enamiento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herramientas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5" dirty="0">
                <a:latin typeface="Lucida Sans Unicode"/>
                <a:cs typeface="Lucida Sans Unicode"/>
              </a:rPr>
              <a:t>materia-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les.</a:t>
            </a:r>
            <a:endParaRPr sz="1000">
              <a:latin typeface="Lucida Sans Unicode"/>
              <a:cs typeface="Lucida Sans Unicode"/>
            </a:endParaRPr>
          </a:p>
          <a:p>
            <a:pPr marL="15875">
              <a:lnSpc>
                <a:spcPct val="100000"/>
              </a:lnSpc>
              <a:spcBef>
                <a:spcPts val="30"/>
              </a:spcBef>
            </a:pPr>
            <a:r>
              <a:rPr sz="1000" spc="20" dirty="0">
                <a:latin typeface="Lucida Sans Unicode"/>
                <a:cs typeface="Lucida Sans Unicode"/>
              </a:rPr>
              <a:t>A</a:t>
            </a:r>
            <a:r>
              <a:rPr sz="1000" spc="-30" dirty="0">
                <a:latin typeface="Lucida Sans Unicode"/>
                <a:cs typeface="Lucida Sans Unicode"/>
              </a:rPr>
              <a:t>t</a:t>
            </a:r>
            <a:r>
              <a:rPr sz="1000" spc="-110" dirty="0">
                <a:latin typeface="Lucida Sans Unicode"/>
                <a:cs typeface="Lucida Sans Unicode"/>
              </a:rPr>
              <a:t>ri</a:t>
            </a:r>
            <a:r>
              <a:rPr sz="1000" spc="-45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t</a:t>
            </a:r>
            <a:r>
              <a:rPr sz="1000" spc="-10" dirty="0">
                <a:latin typeface="Lucida Sans Unicode"/>
                <a:cs typeface="Lucida Sans Unicode"/>
              </a:rPr>
              <a:t>a</a:t>
            </a:r>
            <a:r>
              <a:rPr sz="1000" spc="-95" dirty="0">
                <a:latin typeface="Lucida Sans Unicode"/>
                <a:cs typeface="Lucida Sans Unicode"/>
              </a:rPr>
              <a:t>l</a:t>
            </a:r>
            <a:r>
              <a:rPr sz="1000" spc="-50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80" dirty="0">
                <a:latin typeface="Lucida Sans Unicode"/>
                <a:cs typeface="Lucida Sans Unicode"/>
              </a:rPr>
              <a:t>r.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30" dirty="0">
                <a:latin typeface="Lucida Sans Unicode"/>
                <a:cs typeface="Lucida Sans Unicode"/>
              </a:rPr>
              <a:t>Tableros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madera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soporte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gráfico.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47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21386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4018"/>
            <a:ext cx="5771515" cy="9631045"/>
            <a:chOff x="1543811" y="144018"/>
            <a:chExt cx="5771515" cy="9631045"/>
          </a:xfrm>
        </p:grpSpPr>
        <p:sp>
          <p:nvSpPr>
            <p:cNvPr id="6" name="object 6"/>
            <p:cNvSpPr/>
            <p:nvPr/>
          </p:nvSpPr>
          <p:spPr>
            <a:xfrm>
              <a:off x="1543812" y="421385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4018"/>
              <a:ext cx="5771515" cy="277495"/>
            </a:xfrm>
            <a:custGeom>
              <a:avLst/>
              <a:gdLst/>
              <a:ahLst/>
              <a:cxnLst/>
              <a:rect l="l" t="t" r="r" b="b"/>
              <a:pathLst>
                <a:path w="5771515" h="277495">
                  <a:moveTo>
                    <a:pt x="5771388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771388" y="277368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47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14" y="1584452"/>
            <a:ext cx="5245100" cy="6453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5" dirty="0">
                <a:latin typeface="Arial"/>
                <a:cs typeface="Arial"/>
              </a:rPr>
              <a:t>DESCRIPCIÓN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DE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OCUPACIÓN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ARQUITECTÓNICA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10" dirty="0">
                <a:latin typeface="Arial"/>
                <a:cs typeface="Arial"/>
              </a:rPr>
              <a:t>SA</a:t>
            </a:r>
            <a:r>
              <a:rPr sz="1000" b="1" spc="-105" dirty="0">
                <a:latin typeface="Arial"/>
                <a:cs typeface="Arial"/>
              </a:rPr>
              <a:t>L</a:t>
            </a:r>
            <a:r>
              <a:rPr sz="1000" b="1" spc="5" dirty="0">
                <a:latin typeface="Arial"/>
                <a:cs typeface="Arial"/>
              </a:rPr>
              <a:t>A</a:t>
            </a:r>
            <a:r>
              <a:rPr sz="1000" b="1" spc="-150" dirty="0">
                <a:latin typeface="Arial"/>
                <a:cs typeface="Arial"/>
              </a:rPr>
              <a:t>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D</a:t>
            </a:r>
            <a:r>
              <a:rPr sz="1000" b="1" spc="-150" dirty="0">
                <a:latin typeface="Arial"/>
                <a:cs typeface="Arial"/>
              </a:rPr>
              <a:t>E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00" dirty="0">
                <a:latin typeface="Arial"/>
                <a:cs typeface="Arial"/>
              </a:rPr>
              <a:t>F</a:t>
            </a:r>
            <a:r>
              <a:rPr sz="1000" b="1" spc="-10" dirty="0">
                <a:latin typeface="Arial"/>
                <a:cs typeface="Arial"/>
              </a:rPr>
              <a:t>O</a:t>
            </a:r>
            <a:r>
              <a:rPr sz="1000" b="1" spc="-114" dirty="0">
                <a:latin typeface="Arial"/>
                <a:cs typeface="Arial"/>
              </a:rPr>
              <a:t>R</a:t>
            </a:r>
            <a:r>
              <a:rPr sz="1000" b="1" spc="30" dirty="0">
                <a:latin typeface="Arial"/>
                <a:cs typeface="Arial"/>
              </a:rPr>
              <a:t>M</a:t>
            </a:r>
            <a:r>
              <a:rPr sz="1000" b="1" spc="35" dirty="0">
                <a:latin typeface="Arial"/>
                <a:cs typeface="Arial"/>
              </a:rPr>
              <a:t>A</a:t>
            </a:r>
            <a:r>
              <a:rPr sz="1000" b="1" spc="25" dirty="0">
                <a:latin typeface="Arial"/>
                <a:cs typeface="Arial"/>
              </a:rPr>
              <a:t>CI</a:t>
            </a:r>
            <a:r>
              <a:rPr sz="1000" b="1" spc="-5" dirty="0">
                <a:latin typeface="Arial"/>
                <a:cs typeface="Arial"/>
              </a:rPr>
              <a:t>Ó</a:t>
            </a:r>
            <a:r>
              <a:rPr sz="1000" b="1" dirty="0">
                <a:latin typeface="Arial"/>
                <a:cs typeface="Arial"/>
              </a:rPr>
              <a:t>N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65" dirty="0">
                <a:latin typeface="Arial"/>
                <a:cs typeface="Arial"/>
              </a:rPr>
              <a:t>T</a:t>
            </a:r>
            <a:r>
              <a:rPr sz="1000" b="1" spc="-155" dirty="0">
                <a:latin typeface="Arial"/>
                <a:cs typeface="Arial"/>
              </a:rPr>
              <a:t>E</a:t>
            </a:r>
            <a:r>
              <a:rPr sz="1000" b="1" spc="30" dirty="0">
                <a:latin typeface="Arial"/>
                <a:cs typeface="Arial"/>
              </a:rPr>
              <a:t>Ó</a:t>
            </a:r>
            <a:r>
              <a:rPr sz="1000" b="1" spc="-105" dirty="0">
                <a:latin typeface="Arial"/>
                <a:cs typeface="Arial"/>
              </a:rPr>
              <a:t>R</a:t>
            </a:r>
            <a:r>
              <a:rPr sz="1000" b="1" spc="-15" dirty="0">
                <a:latin typeface="Arial"/>
                <a:cs typeface="Arial"/>
              </a:rPr>
              <a:t>I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</a:t>
            </a:r>
            <a:r>
              <a:rPr sz="1000" b="1" spc="10" dirty="0">
                <a:latin typeface="Arial"/>
                <a:cs typeface="Arial"/>
              </a:rPr>
              <a:t>N</a:t>
            </a:r>
            <a:r>
              <a:rPr sz="1000" b="1" spc="-165" dirty="0">
                <a:latin typeface="Arial"/>
                <a:cs typeface="Arial"/>
              </a:rPr>
              <a:t>T</a:t>
            </a:r>
            <a:r>
              <a:rPr sz="1000" b="1" spc="-155" dirty="0">
                <a:latin typeface="Arial"/>
                <a:cs typeface="Arial"/>
              </a:rPr>
              <a:t>E</a:t>
            </a:r>
            <a:r>
              <a:rPr sz="1000" b="1" spc="30" dirty="0">
                <a:latin typeface="Arial"/>
                <a:cs typeface="Arial"/>
              </a:rPr>
              <a:t>G</a:t>
            </a:r>
            <a:r>
              <a:rPr sz="1000" b="1" spc="-55" dirty="0">
                <a:latin typeface="Arial"/>
                <a:cs typeface="Arial"/>
              </a:rPr>
              <a:t>RA</a:t>
            </a:r>
            <a:r>
              <a:rPr sz="1000" b="1" spc="-65" dirty="0">
                <a:latin typeface="Arial"/>
                <a:cs typeface="Arial"/>
              </a:rPr>
              <a:t>D</a:t>
            </a:r>
            <a:r>
              <a:rPr sz="1000" b="1" dirty="0"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12700">
              <a:lnSpc>
                <a:spcPct val="102099"/>
              </a:lnSpc>
            </a:pPr>
            <a:r>
              <a:rPr sz="1100" b="1" spc="-95" dirty="0">
                <a:latin typeface="Arial"/>
                <a:cs typeface="Arial"/>
              </a:rPr>
              <a:t>SALA</a:t>
            </a:r>
            <a:r>
              <a:rPr sz="1100" b="1" spc="-9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</a:t>
            </a:r>
            <a:r>
              <a:rPr sz="1000" dirty="0">
                <a:latin typeface="Lucida Sans Unicode"/>
                <a:cs typeface="Lucida Sans Unicode"/>
              </a:rPr>
              <a:t>: </a:t>
            </a:r>
            <a:r>
              <a:rPr sz="1000" spc="-35" dirty="0">
                <a:latin typeface="Lucida Sans Unicode"/>
                <a:cs typeface="Lucida Sans Unicode"/>
              </a:rPr>
              <a:t>Esp </a:t>
            </a:r>
            <a:r>
              <a:rPr sz="1000" spc="10" dirty="0">
                <a:latin typeface="Lucida Sans Unicode"/>
                <a:cs typeface="Lucida Sans Unicode"/>
              </a:rPr>
              <a:t>acio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80" dirty="0">
                <a:latin typeface="Lucida Sans Unicode"/>
                <a:cs typeface="Lucida Sans Unicode"/>
              </a:rPr>
              <a:t>20 </a:t>
            </a:r>
            <a:r>
              <a:rPr sz="1000" spc="-40" dirty="0">
                <a:latin typeface="Lucida Sans Unicode"/>
                <a:cs typeface="Lucida Sans Unicode"/>
              </a:rPr>
              <a:t>m2, </a:t>
            </a:r>
            <a:r>
              <a:rPr sz="1000" spc="-15" dirty="0">
                <a:latin typeface="Lucida Sans Unicode"/>
                <a:cs typeface="Lucida Sans Unicode"/>
              </a:rPr>
              <a:t>orienta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dirty="0">
                <a:latin typeface="Lucida Sans Unicode"/>
                <a:cs typeface="Lucida Sans Unicode"/>
              </a:rPr>
              <a:t>entreg a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100" b="1" spc="5" dirty="0">
                <a:latin typeface="Arial"/>
                <a:cs typeface="Arial"/>
              </a:rPr>
              <a:t>conocimientos </a:t>
            </a:r>
            <a:r>
              <a:rPr sz="1100" b="1" spc="-10" dirty="0">
                <a:latin typeface="Arial"/>
                <a:cs typeface="Arial"/>
              </a:rPr>
              <a:t>teóricos </a:t>
            </a:r>
            <a:r>
              <a:rPr sz="1100" b="1" spc="-5" dirty="0">
                <a:latin typeface="Arial"/>
                <a:cs typeface="Arial"/>
              </a:rPr>
              <a:t>in-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tegrados </a:t>
            </a:r>
            <a:r>
              <a:rPr sz="1000" spc="5" dirty="0">
                <a:latin typeface="Lucida Sans Unicode"/>
                <a:cs typeface="Lucida Sans Unicode"/>
              </a:rPr>
              <a:t>esenciales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40" dirty="0">
                <a:latin typeface="Lucida Sans Unicode"/>
                <a:cs typeface="Lucida Sans Unicode"/>
              </a:rPr>
              <a:t>académica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del </a:t>
            </a:r>
            <a:r>
              <a:rPr sz="1000" spc="-45" dirty="0">
                <a:latin typeface="Lucida Sans Unicode"/>
                <a:cs typeface="Lucida Sans Unicode"/>
              </a:rPr>
              <a:t>Artista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Visual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Artista</a:t>
            </a:r>
            <a:r>
              <a:rPr sz="1000" spc="-40" dirty="0">
                <a:latin typeface="Lucida Sans Unicode"/>
                <a:cs typeface="Lucida Sans Unicode"/>
              </a:rPr>
              <a:t> Escé-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nico, </a:t>
            </a:r>
            <a:r>
              <a:rPr sz="1000" spc="25" dirty="0">
                <a:latin typeface="Lucida Sans Unicode"/>
                <a:cs typeface="Lucida Sans Unicode"/>
              </a:rPr>
              <a:t>además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línea </a:t>
            </a:r>
            <a:r>
              <a:rPr sz="1000" dirty="0">
                <a:latin typeface="Lucida Sans Unicode"/>
                <a:cs typeface="Lucida Sans Unicode"/>
              </a:rPr>
              <a:t>patr </a:t>
            </a:r>
            <a:r>
              <a:rPr sz="1000" spc="-25" dirty="0">
                <a:latin typeface="Lucida Sans Unicode"/>
                <a:cs typeface="Lucida Sans Unicode"/>
              </a:rPr>
              <a:t>imonial </a:t>
            </a:r>
            <a:r>
              <a:rPr sz="1000" dirty="0">
                <a:latin typeface="Lucida Sans Unicode"/>
                <a:cs typeface="Lucida Sans Unicode"/>
              </a:rPr>
              <a:t>e </a:t>
            </a:r>
            <a:r>
              <a:rPr sz="1000" spc="-25" dirty="0">
                <a:latin typeface="Lucida Sans Unicode"/>
                <a:cs typeface="Lucida Sans Unicode"/>
              </a:rPr>
              <a:t>identitaria </a:t>
            </a:r>
            <a:r>
              <a:rPr sz="1000" spc="-20" dirty="0">
                <a:latin typeface="Lucida Sans Unicode"/>
                <a:cs typeface="Lucida Sans Unicode"/>
              </a:rPr>
              <a:t>orienta </a:t>
            </a:r>
            <a:r>
              <a:rPr sz="1000" spc="45" dirty="0">
                <a:latin typeface="Lucida Sans Unicode"/>
                <a:cs typeface="Lucida Sans Unicode"/>
              </a:rPr>
              <a:t>da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dirty="0">
                <a:latin typeface="Lucida Sans Unicode"/>
                <a:cs typeface="Lucida Sans Unicode"/>
              </a:rPr>
              <a:t>público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interesa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15" dirty="0">
                <a:latin typeface="Lucida Sans Unicode"/>
                <a:cs typeface="Lucida Sans Unicode"/>
              </a:rPr>
              <a:t>la investigación: </a:t>
            </a:r>
            <a:r>
              <a:rPr sz="1000" spc="-55" dirty="0">
                <a:latin typeface="Lucida Sans Unicode"/>
                <a:cs typeface="Lucida Sans Unicode"/>
              </a:rPr>
              <a:t>Historia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90" dirty="0">
                <a:latin typeface="Lucida Sans Unicode"/>
                <a:cs typeface="Lucida Sans Unicode"/>
              </a:rPr>
              <a:t>l </a:t>
            </a:r>
            <a:r>
              <a:rPr sz="1000" spc="-30" dirty="0">
                <a:latin typeface="Lucida Sans Unicode"/>
                <a:cs typeface="Lucida Sans Unicode"/>
              </a:rPr>
              <a:t>Arte, </a:t>
            </a:r>
            <a:r>
              <a:rPr sz="1000" spc="-55" dirty="0">
                <a:latin typeface="Lucida Sans Unicode"/>
                <a:cs typeface="Lucida Sans Unicode"/>
              </a:rPr>
              <a:t>Historia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10" dirty="0">
                <a:latin typeface="Lucida Sans Unicode"/>
                <a:cs typeface="Lucida Sans Unicode"/>
              </a:rPr>
              <a:t>Danza, Anatomía, </a:t>
            </a:r>
            <a:r>
              <a:rPr sz="1000" spc="-60" dirty="0">
                <a:latin typeface="Lucida Sans Unicode"/>
                <a:cs typeface="Lucida Sans Unicode"/>
              </a:rPr>
              <a:t>Len-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guaje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Audiovisual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el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Taller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Histórico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Literario.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Este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espacio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contará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una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capaci- 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dad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albergar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entre </a:t>
            </a:r>
            <a:r>
              <a:rPr sz="1000" spc="-80" dirty="0">
                <a:latin typeface="Lucida Sans Unicode"/>
                <a:cs typeface="Lucida Sans Unicode"/>
              </a:rPr>
              <a:t>20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25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personas,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además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5" dirty="0">
                <a:latin typeface="Lucida Sans Unicode"/>
                <a:cs typeface="Lucida Sans Unicode"/>
              </a:rPr>
              <a:t>estar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acondicionado</a:t>
            </a:r>
            <a:r>
              <a:rPr sz="1000" spc="30" dirty="0">
                <a:latin typeface="Lucida Sans Unicode"/>
                <a:cs typeface="Lucida Sans Unicode"/>
              </a:rPr>
              <a:t> con 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artificial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día,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supe</a:t>
            </a:r>
            <a:r>
              <a:rPr sz="1000" spc="-19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rficie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mural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blanca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varios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puntos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eléctricos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co- 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nexión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equipos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computacionales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otros.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5"/>
              </a:spcBef>
            </a:pPr>
            <a:r>
              <a:rPr sz="1000" spc="15" dirty="0">
                <a:latin typeface="Lucida Sans Unicode"/>
                <a:cs typeface="Lucida Sans Unicode"/>
              </a:rPr>
              <a:t>P</a:t>
            </a:r>
            <a:r>
              <a:rPr sz="1000" spc="10" dirty="0">
                <a:latin typeface="Lucida Sans Unicode"/>
                <a:cs typeface="Lucida Sans Unicode"/>
              </a:rPr>
              <a:t>u</a:t>
            </a:r>
            <a:r>
              <a:rPr sz="1000" spc="25" dirty="0">
                <a:latin typeface="Lucida Sans Unicode"/>
                <a:cs typeface="Lucida Sans Unicode"/>
              </a:rPr>
              <a:t>p</a:t>
            </a:r>
            <a:r>
              <a:rPr sz="1000" spc="-100" dirty="0">
                <a:latin typeface="Lucida Sans Unicode"/>
                <a:cs typeface="Lucida Sans Unicode"/>
              </a:rPr>
              <a:t>i</a:t>
            </a:r>
            <a:r>
              <a:rPr sz="1000" spc="-30" dirty="0">
                <a:latin typeface="Lucida Sans Unicode"/>
                <a:cs typeface="Lucida Sans Unicode"/>
              </a:rPr>
              <a:t>t</a:t>
            </a:r>
            <a:r>
              <a:rPr sz="1000" spc="-75" dirty="0">
                <a:latin typeface="Lucida Sans Unicode"/>
                <a:cs typeface="Lucida Sans Unicode"/>
              </a:rPr>
              <a:t>r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85" dirty="0">
                <a:latin typeface="Lucida Sans Unicode"/>
                <a:cs typeface="Lucida Sans Unicode"/>
              </a:rPr>
              <a:t>c</a:t>
            </a:r>
            <a:r>
              <a:rPr sz="1000" spc="-10" dirty="0">
                <a:latin typeface="Lucida Sans Unicode"/>
                <a:cs typeface="Lucida Sans Unicode"/>
              </a:rPr>
              <a:t>on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me</a:t>
            </a:r>
            <a:r>
              <a:rPr sz="1000" spc="-60" dirty="0">
                <a:latin typeface="Lucida Sans Unicode"/>
                <a:cs typeface="Lucida Sans Unicode"/>
              </a:rPr>
              <a:t>s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</a:t>
            </a:r>
            <a:r>
              <a:rPr sz="1000" spc="-80" dirty="0">
                <a:latin typeface="Lucida Sans Unicode"/>
                <a:cs typeface="Lucida Sans Unicode"/>
              </a:rPr>
              <a:t>n</a:t>
            </a:r>
            <a:r>
              <a:rPr sz="1000" spc="10" dirty="0">
                <a:latin typeface="Lucida Sans Unicode"/>
                <a:cs typeface="Lucida Sans Unicode"/>
              </a:rPr>
              <a:t>t</a:t>
            </a:r>
            <a:r>
              <a:rPr sz="1000" spc="70" dirty="0">
                <a:latin typeface="Lucida Sans Unicode"/>
                <a:cs typeface="Lucida Sans Unicode"/>
              </a:rPr>
              <a:t>e</a:t>
            </a:r>
            <a:r>
              <a:rPr sz="1000" spc="20" dirty="0">
                <a:latin typeface="Lucida Sans Unicode"/>
                <a:cs typeface="Lucida Sans Unicode"/>
              </a:rPr>
              <a:t>g</a:t>
            </a:r>
            <a:r>
              <a:rPr sz="1000" spc="-4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d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 marL="14604" marR="1881505" indent="-2540">
              <a:lnSpc>
                <a:spcPts val="1230"/>
              </a:lnSpc>
              <a:spcBef>
                <a:spcPts val="40"/>
              </a:spcBef>
            </a:pPr>
            <a:r>
              <a:rPr sz="1000" spc="-50" dirty="0">
                <a:latin typeface="Lucida Sans Unicode"/>
                <a:cs typeface="Lucida Sans Unicode"/>
              </a:rPr>
              <a:t>Telón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10" dirty="0">
                <a:latin typeface="Lucida Sans Unicode"/>
                <a:cs typeface="Lucida Sans Unicode"/>
              </a:rPr>
              <a:t>proyección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dimensiones </a:t>
            </a:r>
            <a:r>
              <a:rPr sz="1000" spc="-20" dirty="0">
                <a:latin typeface="Lucida Sans Unicode"/>
                <a:cs typeface="Lucida Sans Unicode"/>
              </a:rPr>
              <a:t>correspondientes.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Pizarra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acrílica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dime</a:t>
            </a:r>
            <a:r>
              <a:rPr sz="1000" spc="-14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nsiones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correspondientes.</a:t>
            </a:r>
            <a:endParaRPr sz="1000">
              <a:latin typeface="Lucida Sans Unicode"/>
              <a:cs typeface="Lucida Sans Unicode"/>
            </a:endParaRPr>
          </a:p>
          <a:p>
            <a:pPr marL="14604" marR="3940810" indent="635">
              <a:lnSpc>
                <a:spcPts val="1220"/>
              </a:lnSpc>
            </a:pPr>
            <a:r>
              <a:rPr sz="1000" spc="-35" dirty="0">
                <a:latin typeface="Lucida Sans Unicode"/>
                <a:cs typeface="Lucida Sans Unicode"/>
              </a:rPr>
              <a:t>Aire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Acondicionado.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Proyector.</a:t>
            </a:r>
            <a:endParaRPr sz="1000">
              <a:latin typeface="Lucida Sans Unicode"/>
              <a:cs typeface="Lucida Sans Unicode"/>
            </a:endParaRPr>
          </a:p>
          <a:p>
            <a:pPr marL="20320">
              <a:lnSpc>
                <a:spcPts val="1190"/>
              </a:lnSpc>
            </a:pPr>
            <a:r>
              <a:rPr sz="1000" spc="-15" dirty="0">
                <a:latin typeface="Lucida Sans Unicode"/>
                <a:cs typeface="Lucida Sans Unicode"/>
              </a:rPr>
              <a:t>Cortinaje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Blackout.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02200"/>
              </a:lnSpc>
              <a:spcBef>
                <a:spcPts val="5"/>
              </a:spcBef>
            </a:pPr>
            <a:r>
              <a:rPr sz="1100" b="1" spc="-95" dirty="0">
                <a:latin typeface="Arial"/>
                <a:cs typeface="Arial"/>
              </a:rPr>
              <a:t>SALA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40" dirty="0">
                <a:latin typeface="Arial"/>
                <a:cs typeface="Arial"/>
              </a:rPr>
              <a:t>2</a:t>
            </a:r>
            <a:r>
              <a:rPr sz="1000" spc="-40" dirty="0">
                <a:latin typeface="Lucida Sans Unicode"/>
                <a:cs typeface="Lucida Sans Unicode"/>
              </a:rPr>
              <a:t>: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E</a:t>
            </a:r>
            <a:r>
              <a:rPr sz="1000" spc="-40" dirty="0">
                <a:latin typeface="Lucida Sans Unicode"/>
                <a:cs typeface="Lucida Sans Unicode"/>
              </a:rPr>
              <a:t>s</a:t>
            </a:r>
            <a:r>
              <a:rPr sz="1000" dirty="0">
                <a:latin typeface="Lucida Sans Unicode"/>
                <a:cs typeface="Lucida Sans Unicode"/>
              </a:rPr>
              <a:t>p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ac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8</a:t>
            </a:r>
            <a:r>
              <a:rPr sz="1000" spc="-45" dirty="0">
                <a:latin typeface="Lucida Sans Unicode"/>
                <a:cs typeface="Lucida Sans Unicode"/>
              </a:rPr>
              <a:t> m</a:t>
            </a:r>
            <a:r>
              <a:rPr sz="1000" spc="-25" dirty="0">
                <a:latin typeface="Lucida Sans Unicode"/>
                <a:cs typeface="Lucida Sans Unicode"/>
              </a:rPr>
              <a:t>2</a:t>
            </a:r>
            <a:r>
              <a:rPr sz="1000" spc="-40" dirty="0">
                <a:latin typeface="Lucida Sans Unicode"/>
                <a:cs typeface="Lucida Sans Unicode"/>
              </a:rPr>
              <a:t>,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120" dirty="0">
                <a:latin typeface="Lucida Sans Unicode"/>
                <a:cs typeface="Lucida Sans Unicode"/>
              </a:rPr>
              <a:t>r</a:t>
            </a:r>
            <a:r>
              <a:rPr sz="1000" spc="-40" dirty="0">
                <a:latin typeface="Lucida Sans Unicode"/>
                <a:cs typeface="Lucida Sans Unicode"/>
              </a:rPr>
              <a:t>i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35" dirty="0">
                <a:latin typeface="Lucida Sans Unicode"/>
                <a:cs typeface="Lucida Sans Unicode"/>
              </a:rPr>
              <a:t>n</a:t>
            </a:r>
            <a:r>
              <a:rPr sz="1000" spc="50" dirty="0">
                <a:latin typeface="Lucida Sans Unicode"/>
                <a:cs typeface="Lucida Sans Unicode"/>
              </a:rPr>
              <a:t>t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100" b="1" spc="-45" dirty="0">
                <a:latin typeface="Arial"/>
                <a:cs typeface="Arial"/>
              </a:rPr>
              <a:t>f</a:t>
            </a:r>
            <a:r>
              <a:rPr sz="1100" b="1" spc="10" dirty="0">
                <a:latin typeface="Arial"/>
                <a:cs typeface="Arial"/>
              </a:rPr>
              <a:t>o</a:t>
            </a:r>
            <a:r>
              <a:rPr sz="1100" b="1" spc="-55" dirty="0">
                <a:latin typeface="Arial"/>
                <a:cs typeface="Arial"/>
              </a:rPr>
              <a:t>r</a:t>
            </a:r>
            <a:r>
              <a:rPr sz="1100" b="1" spc="80" dirty="0">
                <a:latin typeface="Arial"/>
                <a:cs typeface="Arial"/>
              </a:rPr>
              <a:t>m</a:t>
            </a:r>
            <a:r>
              <a:rPr sz="1100" b="1" spc="35" dirty="0">
                <a:latin typeface="Arial"/>
                <a:cs typeface="Arial"/>
              </a:rPr>
              <a:t>a</a:t>
            </a:r>
            <a:r>
              <a:rPr sz="1100" b="1" spc="-10" dirty="0">
                <a:latin typeface="Arial"/>
                <a:cs typeface="Arial"/>
              </a:rPr>
              <a:t>c</a:t>
            </a:r>
            <a:r>
              <a:rPr sz="1100" b="1" spc="-30" dirty="0">
                <a:latin typeface="Arial"/>
                <a:cs typeface="Arial"/>
              </a:rPr>
              <a:t>i</a:t>
            </a:r>
            <a:r>
              <a:rPr sz="1100" b="1" spc="10" dirty="0">
                <a:latin typeface="Arial"/>
                <a:cs typeface="Arial"/>
              </a:rPr>
              <a:t>ó</a:t>
            </a:r>
            <a:r>
              <a:rPr sz="1100" b="1" spc="-15" dirty="0">
                <a:latin typeface="Arial"/>
                <a:cs typeface="Arial"/>
              </a:rPr>
              <a:t>n</a:t>
            </a:r>
            <a:r>
              <a:rPr sz="1100" b="1" spc="5" dirty="0">
                <a:latin typeface="Arial"/>
                <a:cs typeface="Arial"/>
              </a:rPr>
              <a:t> t</a:t>
            </a:r>
            <a:r>
              <a:rPr sz="1100" b="1" spc="55" dirty="0">
                <a:latin typeface="Arial"/>
                <a:cs typeface="Arial"/>
              </a:rPr>
              <a:t>e</a:t>
            </a:r>
            <a:r>
              <a:rPr sz="1100" b="1" spc="10" dirty="0">
                <a:latin typeface="Arial"/>
                <a:cs typeface="Arial"/>
              </a:rPr>
              <a:t>ó</a:t>
            </a:r>
            <a:r>
              <a:rPr sz="1100" b="1" spc="-70" dirty="0">
                <a:latin typeface="Arial"/>
                <a:cs typeface="Arial"/>
              </a:rPr>
              <a:t>r</a:t>
            </a:r>
            <a:r>
              <a:rPr sz="1100" b="1" spc="-5" dirty="0">
                <a:latin typeface="Arial"/>
                <a:cs typeface="Arial"/>
              </a:rPr>
              <a:t>i</a:t>
            </a:r>
            <a:r>
              <a:rPr sz="1100" b="1" spc="95" dirty="0">
                <a:latin typeface="Arial"/>
                <a:cs typeface="Arial"/>
              </a:rPr>
              <a:t>c</a:t>
            </a:r>
            <a:r>
              <a:rPr sz="1100" b="1" spc="-5" dirty="0">
                <a:latin typeface="Arial"/>
                <a:cs typeface="Arial"/>
              </a:rPr>
              <a:t>a</a:t>
            </a:r>
            <a:r>
              <a:rPr sz="1100" b="1" spc="60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in</a:t>
            </a:r>
            <a:r>
              <a:rPr sz="1100" b="1" spc="15" dirty="0">
                <a:latin typeface="Arial"/>
                <a:cs typeface="Arial"/>
              </a:rPr>
              <a:t>t</a:t>
            </a:r>
            <a:r>
              <a:rPr sz="1100" b="1" spc="65" dirty="0">
                <a:latin typeface="Arial"/>
                <a:cs typeface="Arial"/>
              </a:rPr>
              <a:t>e</a:t>
            </a:r>
            <a:r>
              <a:rPr sz="1100" b="1" spc="20" dirty="0">
                <a:latin typeface="Arial"/>
                <a:cs typeface="Arial"/>
              </a:rPr>
              <a:t>g</a:t>
            </a:r>
            <a:r>
              <a:rPr sz="1100" b="1" spc="-25" dirty="0">
                <a:latin typeface="Arial"/>
                <a:cs typeface="Arial"/>
              </a:rPr>
              <a:t>r</a:t>
            </a:r>
            <a:r>
              <a:rPr sz="1100" b="1" spc="75" dirty="0">
                <a:latin typeface="Arial"/>
                <a:cs typeface="Arial"/>
              </a:rPr>
              <a:t>ad</a:t>
            </a:r>
            <a:r>
              <a:rPr sz="1100" b="1" spc="-5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114" dirty="0">
                <a:latin typeface="Arial"/>
                <a:cs typeface="Arial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</a:t>
            </a:r>
            <a:r>
              <a:rPr sz="1000" spc="25" dirty="0">
                <a:latin typeface="Lucida Sans Unicode"/>
                <a:cs typeface="Lucida Sans Unicode"/>
              </a:rPr>
              <a:t>u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i</a:t>
            </a:r>
            <a:r>
              <a:rPr sz="1000" spc="-50" dirty="0">
                <a:latin typeface="Lucida Sans Unicode"/>
                <a:cs typeface="Lucida Sans Unicode"/>
              </a:rPr>
              <a:t>m</a:t>
            </a:r>
            <a:r>
              <a:rPr sz="1000" spc="20" dirty="0">
                <a:latin typeface="Lucida Sans Unicode"/>
                <a:cs typeface="Lucida Sans Unicode"/>
              </a:rPr>
              <a:t>p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-25" dirty="0">
                <a:latin typeface="Lucida Sans Unicode"/>
                <a:cs typeface="Lucida Sans Unicode"/>
              </a:rPr>
              <a:t>i</a:t>
            </a:r>
            <a:r>
              <a:rPr sz="1000" spc="65" dirty="0">
                <a:latin typeface="Lucida Sans Unicode"/>
                <a:cs typeface="Lucida Sans Unicode"/>
              </a:rPr>
              <a:t>ca  </a:t>
            </a:r>
            <a:r>
              <a:rPr sz="1000" spc="-10" dirty="0">
                <a:latin typeface="Lucida Sans Unicode"/>
                <a:cs typeface="Lucida Sans Unicode"/>
              </a:rPr>
              <a:t>materias </a:t>
            </a:r>
            <a:r>
              <a:rPr sz="1000" spc="-30" dirty="0">
                <a:latin typeface="Lucida Sans Unicode"/>
                <a:cs typeface="Lucida Sans Unicode"/>
              </a:rPr>
              <a:t>indispensa </a:t>
            </a:r>
            <a:r>
              <a:rPr sz="1000" spc="-25" dirty="0">
                <a:latin typeface="Lucida Sans Unicode"/>
                <a:cs typeface="Lucida Sans Unicode"/>
              </a:rPr>
              <a:t>bles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formació </a:t>
            </a:r>
            <a:r>
              <a:rPr sz="1000" spc="-10" dirty="0">
                <a:latin typeface="Lucida Sans Unicode"/>
                <a:cs typeface="Lucida Sans Unicode"/>
              </a:rPr>
              <a:t>n </a:t>
            </a:r>
            <a:r>
              <a:rPr sz="1000" spc="40" dirty="0">
                <a:latin typeface="Lucida Sans Unicode"/>
                <a:cs typeface="Lucida Sans Unicode"/>
              </a:rPr>
              <a:t>académica </a:t>
            </a:r>
            <a:r>
              <a:rPr sz="1000" spc="20" dirty="0">
                <a:latin typeface="Lucida Sans Unicode"/>
                <a:cs typeface="Lucida Sans Unicode"/>
              </a:rPr>
              <a:t>contemporáne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5" dirty="0">
                <a:latin typeface="Lucida Sans Unicode"/>
                <a:cs typeface="Lucida Sans Unicode"/>
              </a:rPr>
              <a:t>del </a:t>
            </a:r>
            <a:r>
              <a:rPr sz="1000" spc="-50" dirty="0">
                <a:latin typeface="Lucida Sans Unicode"/>
                <a:cs typeface="Lucida Sans Unicode"/>
              </a:rPr>
              <a:t>Artista </a:t>
            </a:r>
            <a:r>
              <a:rPr sz="1000" spc="-120" dirty="0">
                <a:latin typeface="Lucida Sans Unicode"/>
                <a:cs typeface="Lucida Sans Unicode"/>
              </a:rPr>
              <a:t>Vi- </a:t>
            </a:r>
            <a:r>
              <a:rPr sz="1000" spc="-114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sual,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0" dirty="0">
                <a:latin typeface="Lucida Sans Unicode"/>
                <a:cs typeface="Lucida Sans Unicode"/>
              </a:rPr>
              <a:t>del </a:t>
            </a:r>
            <a:r>
              <a:rPr sz="1000" spc="-30" dirty="0">
                <a:latin typeface="Lucida Sans Unicode"/>
                <a:cs typeface="Lucida Sans Unicode"/>
              </a:rPr>
              <a:t>desarrollo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aquellos lenguajes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artísticos </a:t>
            </a:r>
            <a:r>
              <a:rPr sz="1000" spc="-5" dirty="0">
                <a:latin typeface="Lucida Sans Unicode"/>
                <a:cs typeface="Lucida Sans Unicode"/>
              </a:rPr>
              <a:t>específicos: </a:t>
            </a:r>
            <a:r>
              <a:rPr sz="1000" spc="-10" dirty="0">
                <a:latin typeface="Lucida Sans Unicode"/>
                <a:cs typeface="Lucida Sans Unicode"/>
              </a:rPr>
              <a:t>Estética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5" dirty="0">
                <a:latin typeface="Lucida Sans Unicode"/>
                <a:cs typeface="Lucida Sans Unicode"/>
              </a:rPr>
              <a:t>Taller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Fotografía </a:t>
            </a:r>
            <a:r>
              <a:rPr sz="1000" spc="-35" dirty="0">
                <a:latin typeface="Lucida Sans Unicode"/>
                <a:cs typeface="Lucida Sans Unicode"/>
              </a:rPr>
              <a:t>Digital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Dia </a:t>
            </a:r>
            <a:r>
              <a:rPr sz="1000" spc="20" dirty="0">
                <a:latin typeface="Lucida Sans Unicode"/>
                <a:cs typeface="Lucida Sans Unicode"/>
              </a:rPr>
              <a:t>porama. </a:t>
            </a:r>
            <a:r>
              <a:rPr sz="1000" spc="-35" dirty="0">
                <a:latin typeface="Lucida Sans Unicode"/>
                <a:cs typeface="Lucida Sans Unicode"/>
              </a:rPr>
              <a:t>Este </a:t>
            </a:r>
            <a:r>
              <a:rPr sz="1000" spc="-40" dirty="0">
                <a:latin typeface="Lucida Sans Unicode"/>
                <a:cs typeface="Lucida Sans Unicode"/>
              </a:rPr>
              <a:t>es </a:t>
            </a:r>
            <a:r>
              <a:rPr sz="1000" spc="25" dirty="0">
                <a:latin typeface="Lucida Sans Unicode"/>
                <a:cs typeface="Lucida Sans Unicode"/>
              </a:rPr>
              <a:t>pacio </a:t>
            </a:r>
            <a:r>
              <a:rPr sz="1000" spc="15" dirty="0">
                <a:latin typeface="Lucida Sans Unicode"/>
                <a:cs typeface="Lucida Sans Unicode"/>
              </a:rPr>
              <a:t>contará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spc="45" dirty="0">
                <a:latin typeface="Lucida Sans Unicode"/>
                <a:cs typeface="Lucida Sans Unicode"/>
              </a:rPr>
              <a:t>capacidad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45" dirty="0">
                <a:latin typeface="Lucida Sans Unicode"/>
                <a:cs typeface="Lucida Sans Unicode"/>
              </a:rPr>
              <a:t>alber- 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gar </a:t>
            </a:r>
            <a:r>
              <a:rPr sz="1000" spc="-80" dirty="0">
                <a:latin typeface="Lucida Sans Unicode"/>
                <a:cs typeface="Lucida Sans Unicode"/>
              </a:rPr>
              <a:t>6 </a:t>
            </a:r>
            <a:r>
              <a:rPr sz="1000" spc="-25" dirty="0">
                <a:latin typeface="Lucida Sans Unicode"/>
                <a:cs typeface="Lucida Sans Unicode"/>
              </a:rPr>
              <a:t>personas, </a:t>
            </a:r>
            <a:r>
              <a:rPr sz="1000" spc="25" dirty="0">
                <a:latin typeface="Lucida Sans Unicode"/>
                <a:cs typeface="Lucida Sans Unicode"/>
              </a:rPr>
              <a:t>además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45" dirty="0">
                <a:latin typeface="Lucida Sans Unicode"/>
                <a:cs typeface="Lucida Sans Unicode"/>
              </a:rPr>
              <a:t>estar </a:t>
            </a:r>
            <a:r>
              <a:rPr sz="1000" spc="15" dirty="0">
                <a:latin typeface="Lucida Sans Unicode"/>
                <a:cs typeface="Lucida Sans Unicode"/>
              </a:rPr>
              <a:t>acondici </a:t>
            </a:r>
            <a:r>
              <a:rPr sz="1000" spc="35" dirty="0">
                <a:latin typeface="Lucida Sans Unicode"/>
                <a:cs typeface="Lucida Sans Unicode"/>
              </a:rPr>
              <a:t>onado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20" dirty="0">
                <a:latin typeface="Lucida Sans Unicode"/>
                <a:cs typeface="Lucida Sans Unicode"/>
              </a:rPr>
              <a:t>iluminación </a:t>
            </a:r>
            <a:r>
              <a:rPr sz="1000" spc="-25" dirty="0">
                <a:latin typeface="Lucida Sans Unicode"/>
                <a:cs typeface="Lucida Sans Unicode"/>
              </a:rPr>
              <a:t>artificial </a:t>
            </a:r>
            <a:r>
              <a:rPr sz="1000" spc="5" dirty="0">
                <a:latin typeface="Lucida Sans Unicode"/>
                <a:cs typeface="Lucida Sans Unicode"/>
              </a:rPr>
              <a:t>día, </a:t>
            </a:r>
            <a:r>
              <a:rPr sz="1000" spc="-130" dirty="0">
                <a:latin typeface="Lucida Sans Unicode"/>
                <a:cs typeface="Lucida Sans Unicode"/>
              </a:rPr>
              <a:t>su- </a:t>
            </a:r>
            <a:r>
              <a:rPr sz="1000" spc="-1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perficie </a:t>
            </a:r>
            <a:r>
              <a:rPr sz="1000" spc="-20" dirty="0">
                <a:latin typeface="Lucida Sans Unicode"/>
                <a:cs typeface="Lucida Sans Unicode"/>
              </a:rPr>
              <a:t>mural </a:t>
            </a:r>
            <a:r>
              <a:rPr sz="1000" spc="25" dirty="0">
                <a:latin typeface="Lucida Sans Unicode"/>
                <a:cs typeface="Lucida Sans Unicode"/>
              </a:rPr>
              <a:t>blanca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0" dirty="0">
                <a:latin typeface="Lucida Sans Unicode"/>
                <a:cs typeface="Lucida Sans Unicode"/>
              </a:rPr>
              <a:t>varios </a:t>
            </a:r>
            <a:r>
              <a:rPr sz="1000" spc="-25" dirty="0">
                <a:latin typeface="Lucida Sans Unicode"/>
                <a:cs typeface="Lucida Sans Unicode"/>
              </a:rPr>
              <a:t>puntos el </a:t>
            </a:r>
            <a:r>
              <a:rPr sz="1000" spc="-5" dirty="0">
                <a:latin typeface="Lucida Sans Unicode"/>
                <a:cs typeface="Lucida Sans Unicode"/>
              </a:rPr>
              <a:t>éctricos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5" dirty="0">
                <a:latin typeface="Lucida Sans Unicode"/>
                <a:cs typeface="Lucida Sans Unicode"/>
              </a:rPr>
              <a:t>conexión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equipos </a:t>
            </a:r>
            <a:r>
              <a:rPr sz="1000" spc="-20" dirty="0">
                <a:latin typeface="Lucida Sans Unicode"/>
                <a:cs typeface="Lucida Sans Unicode"/>
              </a:rPr>
              <a:t>compu- 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tacionales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otros.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</a:pPr>
            <a:r>
              <a:rPr sz="1000" spc="15" dirty="0">
                <a:latin typeface="Lucida Sans Unicode"/>
                <a:cs typeface="Lucida Sans Unicode"/>
              </a:rPr>
              <a:t>P</a:t>
            </a:r>
            <a:r>
              <a:rPr sz="1000" spc="10" dirty="0">
                <a:latin typeface="Lucida Sans Unicode"/>
                <a:cs typeface="Lucida Sans Unicode"/>
              </a:rPr>
              <a:t>u</a:t>
            </a:r>
            <a:r>
              <a:rPr sz="1000" spc="25" dirty="0">
                <a:latin typeface="Lucida Sans Unicode"/>
                <a:cs typeface="Lucida Sans Unicode"/>
              </a:rPr>
              <a:t>p</a:t>
            </a:r>
            <a:r>
              <a:rPr sz="1000" spc="-100" dirty="0">
                <a:latin typeface="Lucida Sans Unicode"/>
                <a:cs typeface="Lucida Sans Unicode"/>
              </a:rPr>
              <a:t>i</a:t>
            </a:r>
            <a:r>
              <a:rPr sz="1000" spc="-30" dirty="0">
                <a:latin typeface="Lucida Sans Unicode"/>
                <a:cs typeface="Lucida Sans Unicode"/>
              </a:rPr>
              <a:t>t</a:t>
            </a:r>
            <a:r>
              <a:rPr sz="1000" spc="-75" dirty="0">
                <a:latin typeface="Lucida Sans Unicode"/>
                <a:cs typeface="Lucida Sans Unicode"/>
              </a:rPr>
              <a:t>r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85" dirty="0">
                <a:latin typeface="Lucida Sans Unicode"/>
                <a:cs typeface="Lucida Sans Unicode"/>
              </a:rPr>
              <a:t>c</a:t>
            </a:r>
            <a:r>
              <a:rPr sz="1000" spc="-10" dirty="0">
                <a:latin typeface="Lucida Sans Unicode"/>
                <a:cs typeface="Lucida Sans Unicode"/>
              </a:rPr>
              <a:t>on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me</a:t>
            </a:r>
            <a:r>
              <a:rPr sz="1000" spc="-60" dirty="0">
                <a:latin typeface="Lucida Sans Unicode"/>
                <a:cs typeface="Lucida Sans Unicode"/>
              </a:rPr>
              <a:t>s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</a:t>
            </a:r>
            <a:r>
              <a:rPr sz="1000" spc="-80" dirty="0">
                <a:latin typeface="Lucida Sans Unicode"/>
                <a:cs typeface="Lucida Sans Unicode"/>
              </a:rPr>
              <a:t>n</a:t>
            </a:r>
            <a:r>
              <a:rPr sz="1000" spc="10" dirty="0">
                <a:latin typeface="Lucida Sans Unicode"/>
                <a:cs typeface="Lucida Sans Unicode"/>
              </a:rPr>
              <a:t>t</a:t>
            </a:r>
            <a:r>
              <a:rPr sz="1000" spc="70" dirty="0">
                <a:latin typeface="Lucida Sans Unicode"/>
                <a:cs typeface="Lucida Sans Unicode"/>
              </a:rPr>
              <a:t>e</a:t>
            </a:r>
            <a:r>
              <a:rPr sz="1000" spc="20" dirty="0">
                <a:latin typeface="Lucida Sans Unicode"/>
                <a:cs typeface="Lucida Sans Unicode"/>
              </a:rPr>
              <a:t>g</a:t>
            </a:r>
            <a:r>
              <a:rPr sz="1000" spc="-4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d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 marL="14604" marR="1881505" indent="-2540">
              <a:lnSpc>
                <a:spcPts val="1230"/>
              </a:lnSpc>
              <a:spcBef>
                <a:spcPts val="40"/>
              </a:spcBef>
            </a:pPr>
            <a:r>
              <a:rPr sz="1000" spc="-50" dirty="0">
                <a:latin typeface="Lucida Sans Unicode"/>
                <a:cs typeface="Lucida Sans Unicode"/>
              </a:rPr>
              <a:t>Telón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10" dirty="0">
                <a:latin typeface="Lucida Sans Unicode"/>
                <a:cs typeface="Lucida Sans Unicode"/>
              </a:rPr>
              <a:t>proyección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dimensiones </a:t>
            </a:r>
            <a:r>
              <a:rPr sz="1000" spc="-20" dirty="0">
                <a:latin typeface="Lucida Sans Unicode"/>
                <a:cs typeface="Lucida Sans Unicode"/>
              </a:rPr>
              <a:t>correspondientes.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Pizarra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acrílica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dime</a:t>
            </a:r>
            <a:r>
              <a:rPr sz="1000" spc="-14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nsiones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correspondientes.</a:t>
            </a:r>
            <a:endParaRPr sz="1000">
              <a:latin typeface="Lucida Sans Unicode"/>
              <a:cs typeface="Lucida Sans Unicode"/>
            </a:endParaRPr>
          </a:p>
          <a:p>
            <a:pPr marL="14604" marR="3940810" indent="635">
              <a:lnSpc>
                <a:spcPts val="1220"/>
              </a:lnSpc>
            </a:pPr>
            <a:r>
              <a:rPr sz="1000" spc="-35" dirty="0">
                <a:latin typeface="Lucida Sans Unicode"/>
                <a:cs typeface="Lucida Sans Unicode"/>
              </a:rPr>
              <a:t>Aire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Acondicionado.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Proyector.</a:t>
            </a:r>
            <a:endParaRPr sz="1000">
              <a:latin typeface="Lucida Sans Unicode"/>
              <a:cs typeface="Lucida Sans Unicode"/>
            </a:endParaRPr>
          </a:p>
          <a:p>
            <a:pPr marL="20320">
              <a:lnSpc>
                <a:spcPts val="1190"/>
              </a:lnSpc>
            </a:pPr>
            <a:r>
              <a:rPr sz="1000" spc="-15" dirty="0">
                <a:latin typeface="Lucida Sans Unicode"/>
                <a:cs typeface="Lucida Sans Unicode"/>
              </a:rPr>
              <a:t>Cortinaje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Blackout.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48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21386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4018"/>
            <a:ext cx="5771515" cy="9631045"/>
            <a:chOff x="1543811" y="144018"/>
            <a:chExt cx="5771515" cy="9631045"/>
          </a:xfrm>
        </p:grpSpPr>
        <p:sp>
          <p:nvSpPr>
            <p:cNvPr id="6" name="object 6"/>
            <p:cNvSpPr/>
            <p:nvPr/>
          </p:nvSpPr>
          <p:spPr>
            <a:xfrm>
              <a:off x="1543812" y="421385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4018"/>
              <a:ext cx="5771515" cy="277495"/>
            </a:xfrm>
            <a:custGeom>
              <a:avLst/>
              <a:gdLst/>
              <a:ahLst/>
              <a:cxnLst/>
              <a:rect l="l" t="t" r="r" b="b"/>
              <a:pathLst>
                <a:path w="5771515" h="277495">
                  <a:moveTo>
                    <a:pt x="5771388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771388" y="277368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48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20" y="1584452"/>
            <a:ext cx="5234940" cy="3027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5" dirty="0">
                <a:latin typeface="Arial"/>
                <a:cs typeface="Arial"/>
              </a:rPr>
              <a:t>DESCRIPCIÓN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DE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OCUPACIÓN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ARQUITECTÓNICA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75" dirty="0">
                <a:latin typeface="Arial"/>
                <a:cs typeface="Arial"/>
              </a:rPr>
              <a:t>S</a:t>
            </a:r>
            <a:r>
              <a:rPr sz="1000" b="1" spc="-80" dirty="0">
                <a:latin typeface="Arial"/>
                <a:cs typeface="Arial"/>
              </a:rPr>
              <a:t>A</a:t>
            </a:r>
            <a:r>
              <a:rPr sz="1000" b="1" spc="-85" dirty="0">
                <a:latin typeface="Arial"/>
                <a:cs typeface="Arial"/>
              </a:rPr>
              <a:t>L</a:t>
            </a:r>
            <a:r>
              <a:rPr sz="1000" b="1" spc="-95" dirty="0">
                <a:latin typeface="Arial"/>
                <a:cs typeface="Arial"/>
              </a:rPr>
              <a:t>A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95" dirty="0">
                <a:latin typeface="Arial"/>
                <a:cs typeface="Arial"/>
              </a:rPr>
              <a:t>D</a:t>
            </a:r>
            <a:r>
              <a:rPr sz="1000" b="1" spc="-85" dirty="0">
                <a:latin typeface="Arial"/>
                <a:cs typeface="Arial"/>
              </a:rPr>
              <a:t>E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E</a:t>
            </a:r>
            <a:r>
              <a:rPr sz="1000" b="1" spc="-80" dirty="0">
                <a:latin typeface="Arial"/>
                <a:cs typeface="Arial"/>
              </a:rPr>
              <a:t>N</a:t>
            </a:r>
            <a:r>
              <a:rPr sz="1000" b="1" spc="-75" dirty="0">
                <a:latin typeface="Arial"/>
                <a:cs typeface="Arial"/>
              </a:rPr>
              <a:t>S</a:t>
            </a:r>
            <a:r>
              <a:rPr sz="1000" b="1" spc="-80" dirty="0">
                <a:latin typeface="Arial"/>
                <a:cs typeface="Arial"/>
              </a:rPr>
              <a:t>A</a:t>
            </a:r>
            <a:r>
              <a:rPr sz="1000" b="1" spc="-20" dirty="0">
                <a:latin typeface="Arial"/>
                <a:cs typeface="Arial"/>
              </a:rPr>
              <a:t>Y</a:t>
            </a:r>
            <a:r>
              <a:rPr sz="1000" b="1" dirty="0">
                <a:latin typeface="Arial"/>
                <a:cs typeface="Arial"/>
              </a:rPr>
              <a:t>O</a:t>
            </a:r>
            <a:r>
              <a:rPr sz="1000" b="1" spc="25" dirty="0">
                <a:latin typeface="Arial"/>
                <a:cs typeface="Arial"/>
              </a:rPr>
              <a:t> CO</a:t>
            </a:r>
            <a:r>
              <a:rPr sz="1000" b="1" spc="-155" dirty="0">
                <a:latin typeface="Arial"/>
                <a:cs typeface="Arial"/>
              </a:rPr>
              <a:t>R</a:t>
            </a:r>
            <a:r>
              <a:rPr sz="1000" b="1" spc="-114" dirty="0">
                <a:latin typeface="Arial"/>
                <a:cs typeface="Arial"/>
              </a:rPr>
              <a:t>E</a:t>
            </a:r>
            <a:r>
              <a:rPr sz="1000" b="1" spc="25" dirty="0">
                <a:latin typeface="Arial"/>
                <a:cs typeface="Arial"/>
              </a:rPr>
              <a:t>OG</a:t>
            </a:r>
            <a:r>
              <a:rPr sz="1000" b="1" spc="-75" dirty="0">
                <a:latin typeface="Arial"/>
                <a:cs typeface="Arial"/>
              </a:rPr>
              <a:t>R</a:t>
            </a:r>
            <a:r>
              <a:rPr sz="1000" b="1" spc="-70" dirty="0">
                <a:latin typeface="Arial"/>
                <a:cs typeface="Arial"/>
              </a:rPr>
              <a:t>Á</a:t>
            </a:r>
            <a:r>
              <a:rPr sz="1000" b="1" spc="-95" dirty="0">
                <a:latin typeface="Arial"/>
                <a:cs typeface="Arial"/>
              </a:rPr>
              <a:t>F</a:t>
            </a:r>
            <a:r>
              <a:rPr sz="1000" b="1" spc="-20" dirty="0">
                <a:latin typeface="Arial"/>
                <a:cs typeface="Arial"/>
              </a:rPr>
              <a:t>I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dirty="0">
                <a:latin typeface="Arial"/>
                <a:cs typeface="Arial"/>
              </a:rPr>
              <a:t>O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D</a:t>
            </a:r>
            <a:r>
              <a:rPr sz="1000" b="1" spc="-10" dirty="0">
                <a:latin typeface="Arial"/>
                <a:cs typeface="Arial"/>
              </a:rPr>
              <a:t>A</a:t>
            </a:r>
            <a:r>
              <a:rPr sz="1000" b="1" spc="-30" dirty="0">
                <a:latin typeface="Arial"/>
                <a:cs typeface="Arial"/>
              </a:rPr>
              <a:t>NZA</a:t>
            </a:r>
            <a:r>
              <a:rPr sz="1000" b="1" spc="-15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5" dirty="0">
                <a:latin typeface="Arial"/>
                <a:cs typeface="Arial"/>
              </a:rPr>
              <a:t>F</a:t>
            </a:r>
            <a:r>
              <a:rPr sz="1000" b="1" spc="25" dirty="0">
                <a:latin typeface="Arial"/>
                <a:cs typeface="Arial"/>
              </a:rPr>
              <a:t>O</a:t>
            </a:r>
            <a:r>
              <a:rPr sz="1000" b="1" spc="-160" dirty="0">
                <a:latin typeface="Arial"/>
                <a:cs typeface="Arial"/>
              </a:rPr>
              <a:t>LK</a:t>
            </a:r>
            <a:r>
              <a:rPr sz="1000" b="1" spc="-114" dirty="0">
                <a:latin typeface="Arial"/>
                <a:cs typeface="Arial"/>
              </a:rPr>
              <a:t>L</a:t>
            </a:r>
            <a:r>
              <a:rPr sz="1000" b="1" spc="25" dirty="0">
                <a:latin typeface="Arial"/>
                <a:cs typeface="Arial"/>
              </a:rPr>
              <a:t>Ó</a:t>
            </a:r>
            <a:r>
              <a:rPr sz="1000" b="1" spc="-110" dirty="0">
                <a:latin typeface="Arial"/>
                <a:cs typeface="Arial"/>
              </a:rPr>
              <a:t>R</a:t>
            </a:r>
            <a:r>
              <a:rPr sz="1000" b="1" spc="-15" dirty="0">
                <a:latin typeface="Arial"/>
                <a:cs typeface="Arial"/>
              </a:rPr>
              <a:t>I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10" dirty="0">
                <a:latin typeface="Arial"/>
                <a:cs typeface="Arial"/>
              </a:rPr>
              <a:t>A</a:t>
            </a:r>
            <a:r>
              <a:rPr sz="1000" b="1" spc="-150" dirty="0"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2099"/>
              </a:lnSpc>
            </a:pPr>
            <a:r>
              <a:rPr sz="1100" b="1" spc="-95" dirty="0">
                <a:latin typeface="Arial"/>
                <a:cs typeface="Arial"/>
              </a:rPr>
              <a:t>SALA</a:t>
            </a:r>
            <a:r>
              <a:rPr sz="1100" b="1" spc="-9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3</a:t>
            </a:r>
            <a:r>
              <a:rPr sz="1000" dirty="0">
                <a:latin typeface="Lucida Sans Unicode"/>
                <a:cs typeface="Lucida Sans Unicode"/>
              </a:rPr>
              <a:t>: </a:t>
            </a:r>
            <a:r>
              <a:rPr sz="1000" spc="-35" dirty="0">
                <a:latin typeface="Lucida Sans Unicode"/>
                <a:cs typeface="Lucida Sans Unicode"/>
              </a:rPr>
              <a:t>Esp </a:t>
            </a:r>
            <a:r>
              <a:rPr sz="1000" spc="15" dirty="0">
                <a:latin typeface="Lucida Sans Unicode"/>
                <a:cs typeface="Lucida Sans Unicode"/>
              </a:rPr>
              <a:t>acio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85" dirty="0">
                <a:latin typeface="Lucida Sans Unicode"/>
                <a:cs typeface="Lucida Sans Unicode"/>
              </a:rPr>
              <a:t>150 </a:t>
            </a:r>
            <a:r>
              <a:rPr sz="1000" spc="-40" dirty="0">
                <a:latin typeface="Lucida Sans Unicode"/>
                <a:cs typeface="Lucida Sans Unicode"/>
              </a:rPr>
              <a:t>m2, </a:t>
            </a:r>
            <a:r>
              <a:rPr sz="1000" spc="-20" dirty="0">
                <a:latin typeface="Lucida Sans Unicode"/>
                <a:cs typeface="Lucida Sans Unicode"/>
              </a:rPr>
              <a:t>desarrolla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100" b="1" dirty="0">
                <a:latin typeface="Arial"/>
                <a:cs typeface="Arial"/>
              </a:rPr>
              <a:t>el </a:t>
            </a:r>
            <a:r>
              <a:rPr sz="1100" b="1" spc="10" dirty="0">
                <a:latin typeface="Arial"/>
                <a:cs typeface="Arial"/>
              </a:rPr>
              <a:t>Aprendizaje </a:t>
            </a:r>
            <a:r>
              <a:rPr sz="1100" b="1" spc="-5" dirty="0">
                <a:latin typeface="Arial"/>
                <a:cs typeface="Arial"/>
              </a:rPr>
              <a:t>y </a:t>
            </a:r>
            <a:r>
              <a:rPr sz="1100" b="1" dirty="0">
                <a:latin typeface="Arial"/>
                <a:cs typeface="Arial"/>
              </a:rPr>
              <a:t>el </a:t>
            </a:r>
            <a:r>
              <a:rPr sz="1100" b="1" spc="-40" dirty="0">
                <a:latin typeface="Arial"/>
                <a:cs typeface="Arial"/>
              </a:rPr>
              <a:t>Ensayo </a:t>
            </a:r>
            <a:r>
              <a:rPr sz="1100" b="1" spc="20" dirty="0">
                <a:latin typeface="Arial"/>
                <a:cs typeface="Arial"/>
              </a:rPr>
              <a:t>Coreo-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gráfico</a:t>
            </a:r>
            <a:r>
              <a:rPr sz="1100" b="1" spc="114" dirty="0">
                <a:latin typeface="Arial"/>
                <a:cs typeface="Arial"/>
              </a:rPr>
              <a:t> </a:t>
            </a:r>
            <a:r>
              <a:rPr sz="1100" b="1" spc="30" dirty="0">
                <a:latin typeface="Arial"/>
                <a:cs typeface="Arial"/>
              </a:rPr>
              <a:t>de</a:t>
            </a:r>
            <a:r>
              <a:rPr sz="1100" b="1" spc="1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Danzas</a:t>
            </a:r>
            <a:r>
              <a:rPr sz="1100" b="1" spc="7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Folklóricas,</a:t>
            </a:r>
            <a:r>
              <a:rPr sz="1100" b="1" spc="100" dirty="0">
                <a:latin typeface="Arial"/>
                <a:cs typeface="Arial"/>
              </a:rPr>
              <a:t> </a:t>
            </a:r>
            <a:r>
              <a:rPr sz="1100" b="1" spc="20" dirty="0">
                <a:latin typeface="Arial"/>
                <a:cs typeface="Arial"/>
              </a:rPr>
              <a:t>proyectando</a:t>
            </a:r>
            <a:r>
              <a:rPr sz="1100" b="1" spc="75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la</a:t>
            </a:r>
            <a:r>
              <a:rPr sz="1100" b="1" spc="12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Línea</a:t>
            </a:r>
            <a:r>
              <a:rPr sz="1100" b="1" spc="12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Formativa</a:t>
            </a:r>
            <a:r>
              <a:rPr sz="1100" b="1" spc="1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Patrimonial</a:t>
            </a:r>
            <a:r>
              <a:rPr sz="1100" b="1" spc="114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e </a:t>
            </a:r>
            <a:r>
              <a:rPr sz="1100" b="1" spc="-290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Identitaria</a:t>
            </a:r>
            <a:r>
              <a:rPr sz="1000" spc="5" dirty="0">
                <a:latin typeface="Lucida Sans Unicode"/>
                <a:cs typeface="Lucida Sans Unicode"/>
              </a:rPr>
              <a:t>,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20" dirty="0">
                <a:latin typeface="Lucida Sans Unicode"/>
                <a:cs typeface="Lucida Sans Unicode"/>
              </a:rPr>
              <a:t>acento </a:t>
            </a:r>
            <a:r>
              <a:rPr sz="1000" spc="-20" dirty="0">
                <a:latin typeface="Lucida Sans Unicode"/>
                <a:cs typeface="Lucida Sans Unicode"/>
              </a:rPr>
              <a:t>investigativo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" dirty="0">
                <a:latin typeface="Lucida Sans Unicode"/>
                <a:cs typeface="Lucida Sans Unicode"/>
              </a:rPr>
              <a:t>recopilato </a:t>
            </a:r>
            <a:r>
              <a:rPr sz="1000" spc="-55" dirty="0">
                <a:latin typeface="Lucida Sans Unicode"/>
                <a:cs typeface="Lucida Sans Unicode"/>
              </a:rPr>
              <a:t>rio,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desarrolla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spc="-20" dirty="0">
                <a:latin typeface="Lucida Sans Unicode"/>
                <a:cs typeface="Lucida Sans Unicode"/>
              </a:rPr>
              <a:t>por </a:t>
            </a:r>
            <a:r>
              <a:rPr sz="1000" spc="-30" dirty="0">
                <a:latin typeface="Lucida Sans Unicode"/>
                <a:cs typeface="Lucida Sans Unicode"/>
              </a:rPr>
              <a:t>las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diferentes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agrupaciones </a:t>
            </a:r>
            <a:r>
              <a:rPr sz="1000" spc="-45" dirty="0">
                <a:latin typeface="Lucida Sans Unicode"/>
                <a:cs typeface="Lucida Sans Unicode"/>
              </a:rPr>
              <a:t>folklóricas </a:t>
            </a:r>
            <a:r>
              <a:rPr sz="1000" spc="-20" dirty="0">
                <a:latin typeface="Lucida Sans Unicode"/>
                <a:cs typeface="Lucida Sans Unicode"/>
              </a:rPr>
              <a:t>locales: </a:t>
            </a:r>
            <a:r>
              <a:rPr sz="1000" spc="-50" dirty="0">
                <a:latin typeface="Lucida Sans Unicode"/>
                <a:cs typeface="Lucida Sans Unicode"/>
              </a:rPr>
              <a:t>Taller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45" dirty="0">
                <a:latin typeface="Lucida Sans Unicode"/>
                <a:cs typeface="Lucida Sans Unicode"/>
              </a:rPr>
              <a:t>Folklore</a:t>
            </a:r>
            <a:r>
              <a:rPr sz="1000" spc="2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Coindafo, </a:t>
            </a:r>
            <a:r>
              <a:rPr sz="1000" spc="-45" dirty="0">
                <a:latin typeface="Lucida Sans Unicode"/>
                <a:cs typeface="Lucida Sans Unicode"/>
              </a:rPr>
              <a:t>Taller</a:t>
            </a:r>
            <a:r>
              <a:rPr sz="1000" spc="2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45" dirty="0">
                <a:latin typeface="Lucida Sans Unicode"/>
                <a:cs typeface="Lucida Sans Unicode"/>
              </a:rPr>
              <a:t>Folklore</a:t>
            </a:r>
            <a:r>
              <a:rPr sz="1000" spc="229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Valle 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del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Aconcagua,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Taller</a:t>
            </a:r>
            <a:r>
              <a:rPr sz="1000" spc="15" dirty="0">
                <a:latin typeface="Lucida Sans Unicode"/>
                <a:cs typeface="Lucida Sans Unicode"/>
              </a:rPr>
              <a:t> de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Folklore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Al</a:t>
            </a:r>
            <a:r>
              <a:rPr sz="1000" spc="-15" dirty="0">
                <a:latin typeface="Lucida Sans Unicode"/>
                <a:cs typeface="Lucida Sans Unicode"/>
              </a:rPr>
              <a:t> Son</a:t>
            </a:r>
            <a:r>
              <a:rPr sz="1000" spc="20" dirty="0">
                <a:latin typeface="Lucida Sans Unicode"/>
                <a:cs typeface="Lucida Sans Unicode"/>
              </a:rPr>
              <a:t> de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las</a:t>
            </a:r>
            <a:r>
              <a:rPr sz="1000" spc="-20" dirty="0">
                <a:latin typeface="Lucida Sans Unicode"/>
                <a:cs typeface="Lucida Sans Unicode"/>
              </a:rPr>
              <a:t> Espuelas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el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Taller</a:t>
            </a:r>
            <a:r>
              <a:rPr sz="1000" spc="15" dirty="0">
                <a:latin typeface="Lucida Sans Unicode"/>
                <a:cs typeface="Lucida Sans Unicode"/>
              </a:rPr>
              <a:t> de</a:t>
            </a:r>
            <a:r>
              <a:rPr sz="1000" spc="50" dirty="0">
                <a:latin typeface="Lucida Sans Unicode"/>
                <a:cs typeface="Lucida Sans Unicode"/>
              </a:rPr>
              <a:t> Cueca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,Grupo 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Los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Callejeros.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Esta sala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contará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espacio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amplio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albergar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entre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25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endParaRPr sz="1000">
              <a:latin typeface="Lucida Sans Unicode"/>
              <a:cs typeface="Lucida Sans Unicode"/>
            </a:endParaRPr>
          </a:p>
          <a:p>
            <a:pPr marL="20955" marR="41275" indent="-8890">
              <a:lnSpc>
                <a:spcPts val="1230"/>
              </a:lnSpc>
              <a:spcBef>
                <a:spcPts val="40"/>
              </a:spcBef>
            </a:pPr>
            <a:r>
              <a:rPr sz="1000" spc="-80" dirty="0">
                <a:latin typeface="Lucida Sans Unicode"/>
                <a:cs typeface="Lucida Sans Unicode"/>
              </a:rPr>
              <a:t>30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personas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por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taller,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art </a:t>
            </a:r>
            <a:r>
              <a:rPr sz="1000" spc="-25" dirty="0">
                <a:latin typeface="Lucida Sans Unicode"/>
                <a:cs typeface="Lucida Sans Unicode"/>
              </a:rPr>
              <a:t>ificial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día,</a:t>
            </a:r>
            <a:r>
              <a:rPr sz="1000" spc="10" dirty="0">
                <a:latin typeface="Lucida Sans Unicode"/>
                <a:cs typeface="Lucida Sans Unicode"/>
              </a:rPr>
              <a:t> calefacción,</a:t>
            </a:r>
            <a:r>
              <a:rPr sz="1000" spc="15" dirty="0">
                <a:latin typeface="Lucida Sans Unicode"/>
                <a:cs typeface="Lucida Sans Unicode"/>
              </a:rPr>
              <a:t> acondicionamiento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acústico,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piso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madera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resistente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alto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tráfico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5" dirty="0">
                <a:latin typeface="Lucida Sans Unicode"/>
                <a:cs typeface="Lucida Sans Unicode"/>
              </a:rPr>
              <a:t> empalme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eléctrico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monofásico.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10" dirty="0">
                <a:latin typeface="Lucida Sans Unicode"/>
                <a:cs typeface="Lucida Sans Unicode"/>
              </a:rPr>
              <a:t>Equipo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sonido.</a:t>
            </a:r>
            <a:endParaRPr sz="1000">
              <a:latin typeface="Lucida Sans Unicode"/>
              <a:cs typeface="Lucida Sans Unicode"/>
            </a:endParaRPr>
          </a:p>
          <a:p>
            <a:pPr marL="12700" marR="401320" indent="3175">
              <a:lnSpc>
                <a:spcPts val="1230"/>
              </a:lnSpc>
              <a:spcBef>
                <a:spcPts val="40"/>
              </a:spcBef>
            </a:pPr>
            <a:r>
              <a:rPr sz="1000" spc="-30" dirty="0">
                <a:latin typeface="Lucida Sans Unicode"/>
                <a:cs typeface="Lucida Sans Unicode"/>
              </a:rPr>
              <a:t>Armarios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metálicos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asegura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20" dirty="0">
                <a:latin typeface="Lucida Sans Unicode"/>
                <a:cs typeface="Lucida Sans Unicode"/>
              </a:rPr>
              <a:t> almac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namiento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materiales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utilería.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Bancas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acolchonadas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descanso.</a:t>
            </a:r>
            <a:endParaRPr sz="1000">
              <a:latin typeface="Lucida Sans Unicode"/>
              <a:cs typeface="Lucida Sans Unicode"/>
            </a:endParaRPr>
          </a:p>
          <a:p>
            <a:pPr marL="20320">
              <a:lnSpc>
                <a:spcPts val="1180"/>
              </a:lnSpc>
            </a:pPr>
            <a:r>
              <a:rPr sz="1000" spc="55" dirty="0">
                <a:latin typeface="Lucida Sans Unicode"/>
                <a:cs typeface="Lucida Sans Unicode"/>
              </a:rPr>
              <a:t>C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-30" dirty="0">
                <a:latin typeface="Lucida Sans Unicode"/>
                <a:cs typeface="Lucida Sans Unicode"/>
              </a:rPr>
              <a:t>i</a:t>
            </a:r>
            <a:r>
              <a:rPr sz="1000" spc="-10" dirty="0">
                <a:latin typeface="Lucida Sans Unicode"/>
                <a:cs typeface="Lucida Sans Unicode"/>
              </a:rPr>
              <a:t>m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30" dirty="0">
                <a:latin typeface="Lucida Sans Unicode"/>
                <a:cs typeface="Lucida Sans Unicode"/>
              </a:rPr>
              <a:t>t</a:t>
            </a:r>
            <a:r>
              <a:rPr sz="1000" spc="-85" dirty="0">
                <a:latin typeface="Lucida Sans Unicode"/>
                <a:cs typeface="Lucida Sans Unicode"/>
              </a:rPr>
              <a:t>i</a:t>
            </a:r>
            <a:r>
              <a:rPr sz="1000" spc="-100" dirty="0">
                <a:latin typeface="Lucida Sans Unicode"/>
                <a:cs typeface="Lucida Sans Unicode"/>
              </a:rPr>
              <a:t>z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do</a:t>
            </a:r>
            <a:r>
              <a:rPr sz="1000" spc="-110" dirty="0">
                <a:latin typeface="Lucida Sans Unicode"/>
                <a:cs typeface="Lucida Sans Unicode"/>
              </a:rPr>
              <a:t>r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49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20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245351"/>
                </a:lnTo>
                <a:lnTo>
                  <a:pt x="0" y="9631667"/>
                </a:lnTo>
                <a:lnTo>
                  <a:pt x="995172" y="9631667"/>
                </a:lnTo>
                <a:lnTo>
                  <a:pt x="995172" y="245351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385572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367789" y="108204"/>
            <a:ext cx="5947410" cy="9631045"/>
            <a:chOff x="1367789" y="108204"/>
            <a:chExt cx="5947410" cy="9631045"/>
          </a:xfrm>
        </p:grpSpPr>
        <p:sp>
          <p:nvSpPr>
            <p:cNvPr id="6" name="object 6"/>
            <p:cNvSpPr/>
            <p:nvPr/>
          </p:nvSpPr>
          <p:spPr>
            <a:xfrm>
              <a:off x="1367790" y="385571"/>
              <a:ext cx="5947410" cy="9353550"/>
            </a:xfrm>
            <a:custGeom>
              <a:avLst/>
              <a:gdLst/>
              <a:ahLst/>
              <a:cxnLst/>
              <a:rect l="l" t="t" r="r" b="b"/>
              <a:pathLst>
                <a:path w="5947409" h="9353550">
                  <a:moveTo>
                    <a:pt x="5947410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947410" y="9353550"/>
                  </a:lnTo>
                  <a:lnTo>
                    <a:pt x="5947410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67789" y="108204"/>
              <a:ext cx="5947410" cy="277495"/>
            </a:xfrm>
            <a:custGeom>
              <a:avLst/>
              <a:gdLst/>
              <a:ahLst/>
              <a:cxnLst/>
              <a:rect l="l" t="t" r="r" b="b"/>
              <a:pathLst>
                <a:path w="5947409" h="277495">
                  <a:moveTo>
                    <a:pt x="5947410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947410" y="277368"/>
                  </a:lnTo>
                  <a:lnTo>
                    <a:pt x="594741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49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17" y="1584452"/>
            <a:ext cx="5240655" cy="6204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5" dirty="0">
                <a:latin typeface="Arial"/>
                <a:cs typeface="Arial"/>
              </a:rPr>
              <a:t>DESCRIPCIÓN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DE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OCUPACIÓN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ARQUITECTÓNICA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00" dirty="0">
                <a:latin typeface="Arial"/>
                <a:cs typeface="Arial"/>
              </a:rPr>
              <a:t>SALA</a:t>
            </a:r>
            <a:r>
              <a:rPr sz="1000" b="1" spc="-95" dirty="0">
                <a:latin typeface="Arial"/>
                <a:cs typeface="Arial"/>
              </a:rPr>
              <a:t>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D</a:t>
            </a:r>
            <a:r>
              <a:rPr sz="1000" b="1" spc="-150" dirty="0">
                <a:latin typeface="Arial"/>
                <a:cs typeface="Arial"/>
              </a:rPr>
              <a:t>E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00" dirty="0">
                <a:latin typeface="Arial"/>
                <a:cs typeface="Arial"/>
              </a:rPr>
              <a:t>F</a:t>
            </a:r>
            <a:r>
              <a:rPr sz="1000" b="1" spc="-10" dirty="0">
                <a:latin typeface="Arial"/>
                <a:cs typeface="Arial"/>
              </a:rPr>
              <a:t>O</a:t>
            </a:r>
            <a:r>
              <a:rPr sz="1000" b="1" spc="-114" dirty="0">
                <a:latin typeface="Arial"/>
                <a:cs typeface="Arial"/>
              </a:rPr>
              <a:t>R</a:t>
            </a:r>
            <a:r>
              <a:rPr sz="1000" b="1" spc="30" dirty="0">
                <a:latin typeface="Arial"/>
                <a:cs typeface="Arial"/>
              </a:rPr>
              <a:t>M</a:t>
            </a:r>
            <a:r>
              <a:rPr sz="1000" b="1" spc="35" dirty="0">
                <a:latin typeface="Arial"/>
                <a:cs typeface="Arial"/>
              </a:rPr>
              <a:t>A</a:t>
            </a:r>
            <a:r>
              <a:rPr sz="1000" b="1" spc="25" dirty="0">
                <a:latin typeface="Arial"/>
                <a:cs typeface="Arial"/>
              </a:rPr>
              <a:t>CI</a:t>
            </a:r>
            <a:r>
              <a:rPr sz="1000" b="1" spc="-5" dirty="0">
                <a:latin typeface="Arial"/>
                <a:cs typeface="Arial"/>
              </a:rPr>
              <a:t>Ó</a:t>
            </a:r>
            <a:r>
              <a:rPr sz="1000" b="1" dirty="0">
                <a:latin typeface="Arial"/>
                <a:cs typeface="Arial"/>
              </a:rPr>
              <a:t>N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110" dirty="0">
                <a:latin typeface="Arial"/>
                <a:cs typeface="Arial"/>
              </a:rPr>
              <a:t>ARTE</a:t>
            </a:r>
            <a:r>
              <a:rPr sz="1000" b="1" spc="-125" dirty="0">
                <a:latin typeface="Arial"/>
                <a:cs typeface="Arial"/>
              </a:rPr>
              <a:t>S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155" dirty="0">
                <a:latin typeface="Arial"/>
                <a:cs typeface="Arial"/>
              </a:rPr>
              <a:t>E</a:t>
            </a:r>
            <a:r>
              <a:rPr sz="1000" b="1" spc="-125" dirty="0">
                <a:latin typeface="Arial"/>
                <a:cs typeface="Arial"/>
              </a:rPr>
              <a:t>S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-160" dirty="0">
                <a:latin typeface="Arial"/>
                <a:cs typeface="Arial"/>
              </a:rPr>
              <a:t>É</a:t>
            </a:r>
            <a:r>
              <a:rPr sz="1000" b="1" spc="5" dirty="0">
                <a:latin typeface="Arial"/>
                <a:cs typeface="Arial"/>
              </a:rPr>
              <a:t>N</a:t>
            </a:r>
            <a:r>
              <a:rPr sz="1000" b="1" spc="25" dirty="0">
                <a:latin typeface="Arial"/>
                <a:cs typeface="Arial"/>
              </a:rPr>
              <a:t>I</a:t>
            </a:r>
            <a:r>
              <a:rPr sz="1000" b="1" spc="-5" dirty="0">
                <a:latin typeface="Arial"/>
                <a:cs typeface="Arial"/>
              </a:rPr>
              <a:t>C</a:t>
            </a:r>
            <a:r>
              <a:rPr sz="1000" b="1" spc="-60" dirty="0">
                <a:latin typeface="Arial"/>
                <a:cs typeface="Arial"/>
              </a:rPr>
              <a:t>AS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Arial"/>
              <a:cs typeface="Arial"/>
            </a:endParaRPr>
          </a:p>
          <a:p>
            <a:pPr marL="12700" marR="5080">
              <a:lnSpc>
                <a:spcPct val="102200"/>
              </a:lnSpc>
            </a:pPr>
            <a:r>
              <a:rPr sz="1100" b="1" spc="-95" dirty="0">
                <a:latin typeface="Arial"/>
                <a:cs typeface="Arial"/>
              </a:rPr>
              <a:t>SALA </a:t>
            </a:r>
            <a:r>
              <a:rPr sz="1100" b="1" dirty="0">
                <a:latin typeface="Arial"/>
                <a:cs typeface="Arial"/>
              </a:rPr>
              <a:t>4</a:t>
            </a:r>
            <a:r>
              <a:rPr sz="1000" dirty="0">
                <a:latin typeface="Lucida Sans Unicode"/>
                <a:cs typeface="Lucida Sans Unicode"/>
              </a:rPr>
              <a:t>: </a:t>
            </a:r>
            <a:r>
              <a:rPr sz="1000" spc="-35" dirty="0">
                <a:latin typeface="Lucida Sans Unicode"/>
                <a:cs typeface="Lucida Sans Unicode"/>
              </a:rPr>
              <a:t>Esp </a:t>
            </a:r>
            <a:r>
              <a:rPr sz="1000" spc="10" dirty="0">
                <a:latin typeface="Lucida Sans Unicode"/>
                <a:cs typeface="Lucida Sans Unicode"/>
              </a:rPr>
              <a:t>acio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80" dirty="0">
                <a:latin typeface="Lucida Sans Unicode"/>
                <a:cs typeface="Lucida Sans Unicode"/>
              </a:rPr>
              <a:t>70 </a:t>
            </a:r>
            <a:r>
              <a:rPr sz="1000" spc="-40" dirty="0">
                <a:latin typeface="Lucida Sans Unicode"/>
                <a:cs typeface="Lucida Sans Unicode"/>
              </a:rPr>
              <a:t>m2, </a:t>
            </a:r>
            <a:r>
              <a:rPr sz="1000" spc="-15" dirty="0">
                <a:latin typeface="Lucida Sans Unicode"/>
                <a:cs typeface="Lucida Sans Unicode"/>
              </a:rPr>
              <a:t>orienta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spc="-15" dirty="0">
                <a:latin typeface="Lucida Sans Unicode"/>
                <a:cs typeface="Lucida Sans Unicode"/>
              </a:rPr>
              <a:t>al desarro </a:t>
            </a:r>
            <a:r>
              <a:rPr sz="1000" spc="-55" dirty="0">
                <a:latin typeface="Lucida Sans Unicode"/>
                <a:cs typeface="Lucida Sans Unicode"/>
              </a:rPr>
              <a:t>llo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55" dirty="0">
                <a:latin typeface="Lucida Sans Unicode"/>
                <a:cs typeface="Lucida Sans Unicode"/>
              </a:rPr>
              <a:t>las </a:t>
            </a:r>
            <a:r>
              <a:rPr sz="1000" spc="-10" dirty="0">
                <a:latin typeface="Lucida Sans Unicode"/>
                <a:cs typeface="Lucida Sans Unicode"/>
              </a:rPr>
              <a:t>materias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-65" dirty="0">
                <a:latin typeface="Lucida Sans Unicode"/>
                <a:cs typeface="Lucida Sans Unicode"/>
              </a:rPr>
              <a:t>ba- 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proceso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instrucción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académic </a:t>
            </a:r>
            <a:r>
              <a:rPr sz="1000" spc="-45" dirty="0">
                <a:latin typeface="Lucida Sans Unicode"/>
                <a:cs typeface="Lucida Sans Unicode"/>
              </a:rPr>
              <a:t>o-integral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Escuela</a:t>
            </a:r>
            <a:r>
              <a:rPr sz="1000" dirty="0">
                <a:latin typeface="Lucida Sans Unicode"/>
                <a:cs typeface="Lucida Sans Unicode"/>
              </a:rPr>
              <a:t> Municipal</a:t>
            </a:r>
            <a:r>
              <a:rPr sz="1000" spc="3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Danza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Moderna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Quillota:</a:t>
            </a:r>
            <a:r>
              <a:rPr sz="1000" spc="260" dirty="0">
                <a:latin typeface="Lucida Sans Unicode"/>
                <a:cs typeface="Lucida Sans Unicode"/>
              </a:rPr>
              <a:t> </a:t>
            </a:r>
            <a:r>
              <a:rPr sz="1100" b="1" spc="-5" dirty="0">
                <a:latin typeface="Arial"/>
                <a:cs typeface="Arial"/>
              </a:rPr>
              <a:t>Técnica</a:t>
            </a:r>
            <a:r>
              <a:rPr sz="1100" b="1" spc="160" dirty="0">
                <a:latin typeface="Arial"/>
                <a:cs typeface="Arial"/>
              </a:rPr>
              <a:t> </a:t>
            </a:r>
            <a:r>
              <a:rPr sz="1100" b="1" spc="50" dirty="0">
                <a:latin typeface="Arial"/>
                <a:cs typeface="Arial"/>
              </a:rPr>
              <a:t>Académica,</a:t>
            </a:r>
            <a:r>
              <a:rPr sz="1100" b="1" spc="10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Danza</a:t>
            </a:r>
            <a:r>
              <a:rPr sz="1100" b="1" spc="160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Teatro,</a:t>
            </a:r>
            <a:r>
              <a:rPr sz="1100" b="1" spc="10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Elongación</a:t>
            </a:r>
            <a:r>
              <a:rPr sz="1100" b="1" spc="1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y </a:t>
            </a:r>
            <a:r>
              <a:rPr sz="1100" b="1" spc="-290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Consciencia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Corporal</a:t>
            </a:r>
            <a:r>
              <a:rPr sz="1000" dirty="0">
                <a:latin typeface="Lucida Sans Unicode"/>
                <a:cs typeface="Lucida Sans Unicode"/>
              </a:rPr>
              <a:t>. </a:t>
            </a:r>
            <a:r>
              <a:rPr sz="1000" spc="-30" dirty="0">
                <a:latin typeface="Lucida Sans Unicode"/>
                <a:cs typeface="Lucida Sans Unicode"/>
              </a:rPr>
              <a:t>Esta </a:t>
            </a:r>
            <a:r>
              <a:rPr sz="1000" spc="-25" dirty="0">
                <a:latin typeface="Lucida Sans Unicode"/>
                <a:cs typeface="Lucida Sans Unicode"/>
              </a:rPr>
              <a:t>sala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contará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10" dirty="0">
                <a:latin typeface="Lucida Sans Unicode"/>
                <a:cs typeface="Lucida Sans Unicode"/>
              </a:rPr>
              <a:t>espacio </a:t>
            </a:r>
            <a:r>
              <a:rPr sz="1000" spc="-20" dirty="0">
                <a:latin typeface="Lucida Sans Unicode"/>
                <a:cs typeface="Lucida Sans Unicode"/>
              </a:rPr>
              <a:t>amplio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5" dirty="0">
                <a:latin typeface="Lucida Sans Unicode"/>
                <a:cs typeface="Lucida Sans Unicode"/>
              </a:rPr>
              <a:t>albergar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entre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25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30  </a:t>
            </a:r>
            <a:r>
              <a:rPr sz="1000" spc="-25" dirty="0">
                <a:latin typeface="Lucida Sans Unicode"/>
                <a:cs typeface="Lucida Sans Unicode"/>
              </a:rPr>
              <a:t>alumnos,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estará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implementada</a:t>
            </a:r>
            <a:r>
              <a:rPr sz="1000" spc="22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artificial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día,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cale- 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facción, </a:t>
            </a:r>
            <a:r>
              <a:rPr sz="1000" spc="-45" dirty="0">
                <a:latin typeface="Lucida Sans Unicode"/>
                <a:cs typeface="Lucida Sans Unicode"/>
              </a:rPr>
              <a:t>piso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tarima </a:t>
            </a:r>
            <a:r>
              <a:rPr sz="1000" spc="-5" dirty="0">
                <a:latin typeface="Lucida Sans Unicode"/>
                <a:cs typeface="Lucida Sans Unicode"/>
              </a:rPr>
              <a:t>flotante</a:t>
            </a:r>
            <a:r>
              <a:rPr sz="1000" dirty="0">
                <a:latin typeface="Lucida Sans Unicode"/>
                <a:cs typeface="Lucida Sans Unicode"/>
              </a:rPr>
              <a:t> recubierto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25" dirty="0">
                <a:latin typeface="Lucida Sans Unicode"/>
                <a:cs typeface="Lucida Sans Unicode"/>
              </a:rPr>
              <a:t>superficie</a:t>
            </a:r>
            <a:r>
              <a:rPr sz="1000" spc="26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linóleo,</a:t>
            </a:r>
            <a:r>
              <a:rPr sz="1000" spc="254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pared </a:t>
            </a:r>
            <a:r>
              <a:rPr sz="1000" spc="-15" dirty="0">
                <a:latin typeface="Lucida Sans Unicode"/>
                <a:cs typeface="Lucida Sans Unicode"/>
              </a:rPr>
              <a:t>lateral 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revestimiento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espejos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cuerpo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entero,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barras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apoyo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adosadas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pa-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red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5" dirty="0">
                <a:latin typeface="Lucida Sans Unicode"/>
                <a:cs typeface="Lucida Sans Unicode"/>
              </a:rPr>
              <a:t>puntos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eléctricos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conexión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equip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amiento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sonido</a:t>
            </a:r>
            <a:r>
              <a:rPr sz="1000" spc="-15" dirty="0">
                <a:latin typeface="Lucida Sans Unicode"/>
                <a:cs typeface="Lucida Sans Unicode"/>
              </a:rPr>
              <a:t> u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otros.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Arial"/>
              <a:cs typeface="Arial"/>
            </a:endParaRPr>
          </a:p>
          <a:p>
            <a:pPr marL="12700" marR="4128770" indent="7620">
              <a:lnSpc>
                <a:spcPct val="102499"/>
              </a:lnSpc>
            </a:pPr>
            <a:r>
              <a:rPr sz="1000" spc="55" dirty="0">
                <a:latin typeface="Lucida Sans Unicode"/>
                <a:cs typeface="Lucida Sans Unicode"/>
              </a:rPr>
              <a:t>C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-30" dirty="0">
                <a:latin typeface="Lucida Sans Unicode"/>
                <a:cs typeface="Lucida Sans Unicode"/>
              </a:rPr>
              <a:t>i</a:t>
            </a:r>
            <a:r>
              <a:rPr sz="1000" spc="-10" dirty="0">
                <a:latin typeface="Lucida Sans Unicode"/>
                <a:cs typeface="Lucida Sans Unicode"/>
              </a:rPr>
              <a:t>m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30" dirty="0">
                <a:latin typeface="Lucida Sans Unicode"/>
                <a:cs typeface="Lucida Sans Unicode"/>
              </a:rPr>
              <a:t>t</a:t>
            </a:r>
            <a:r>
              <a:rPr sz="1000" spc="-85" dirty="0">
                <a:latin typeface="Lucida Sans Unicode"/>
                <a:cs typeface="Lucida Sans Unicode"/>
              </a:rPr>
              <a:t>i</a:t>
            </a:r>
            <a:r>
              <a:rPr sz="1000" spc="-100" dirty="0">
                <a:latin typeface="Lucida Sans Unicode"/>
                <a:cs typeface="Lucida Sans Unicode"/>
              </a:rPr>
              <a:t>z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do</a:t>
            </a:r>
            <a:r>
              <a:rPr sz="1000" spc="-75" dirty="0">
                <a:latin typeface="Lucida Sans Unicode"/>
                <a:cs typeface="Lucida Sans Unicode"/>
              </a:rPr>
              <a:t>r.  </a:t>
            </a:r>
            <a:r>
              <a:rPr sz="1000" spc="-10" dirty="0">
                <a:latin typeface="Lucida Sans Unicode"/>
                <a:cs typeface="Lucida Sans Unicode"/>
              </a:rPr>
              <a:t>Equipo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sonido.</a:t>
            </a:r>
            <a:endParaRPr sz="1000">
              <a:latin typeface="Lucida Sans Unicode"/>
              <a:cs typeface="Lucida Sans Unicode"/>
            </a:endParaRPr>
          </a:p>
          <a:p>
            <a:pPr marL="12700" marR="407034" indent="3175">
              <a:lnSpc>
                <a:spcPct val="102000"/>
              </a:lnSpc>
            </a:pPr>
            <a:r>
              <a:rPr sz="1000" spc="-30" dirty="0">
                <a:latin typeface="Lucida Sans Unicode"/>
                <a:cs typeface="Lucida Sans Unicode"/>
              </a:rPr>
              <a:t>Armarios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metálicos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asegura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20" dirty="0">
                <a:latin typeface="Lucida Sans Unicode"/>
                <a:cs typeface="Lucida Sans Unicode"/>
              </a:rPr>
              <a:t> almac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namiento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materiales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utilería.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Bancas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acolchonadas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descanso.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 marR="12700">
              <a:lnSpc>
                <a:spcPct val="102200"/>
              </a:lnSpc>
            </a:pPr>
            <a:r>
              <a:rPr sz="1100" b="1" spc="-95" dirty="0">
                <a:latin typeface="Arial"/>
                <a:cs typeface="Arial"/>
              </a:rPr>
              <a:t>SALA</a:t>
            </a:r>
            <a:r>
              <a:rPr sz="1100" b="1" spc="-9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5</a:t>
            </a:r>
            <a:r>
              <a:rPr sz="1000" dirty="0">
                <a:latin typeface="Lucida Sans Unicode"/>
                <a:cs typeface="Lucida Sans Unicode"/>
              </a:rPr>
              <a:t>: </a:t>
            </a:r>
            <a:r>
              <a:rPr sz="1000" spc="10" dirty="0">
                <a:latin typeface="Lucida Sans Unicode"/>
                <a:cs typeface="Lucida Sans Unicode"/>
              </a:rPr>
              <a:t>Sala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80" dirty="0">
                <a:latin typeface="Lucida Sans Unicode"/>
                <a:cs typeface="Lucida Sans Unicode"/>
              </a:rPr>
              <a:t>70 </a:t>
            </a:r>
            <a:r>
              <a:rPr sz="1000" spc="-40" dirty="0">
                <a:latin typeface="Lucida Sans Unicode"/>
                <a:cs typeface="Lucida Sans Unicode"/>
              </a:rPr>
              <a:t>m2 </a:t>
            </a:r>
            <a:r>
              <a:rPr sz="1000" spc="-15" dirty="0">
                <a:latin typeface="Lucida Sans Unicode"/>
                <a:cs typeface="Lucida Sans Unicode"/>
              </a:rPr>
              <a:t>orienta </a:t>
            </a:r>
            <a:r>
              <a:rPr sz="1000" spc="45" dirty="0">
                <a:latin typeface="Lucida Sans Unicode"/>
                <a:cs typeface="Lucida Sans Unicode"/>
              </a:rPr>
              <a:t>da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-30" dirty="0">
                <a:latin typeface="Lucida Sans Unicode"/>
                <a:cs typeface="Lucida Sans Unicode"/>
              </a:rPr>
              <a:t>desarrollo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las </a:t>
            </a:r>
            <a:r>
              <a:rPr sz="1000" spc="-15" dirty="0">
                <a:latin typeface="Lucida Sans Unicode"/>
                <a:cs typeface="Lucida Sans Unicode"/>
              </a:rPr>
              <a:t>materias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formación </a:t>
            </a:r>
            <a:r>
              <a:rPr sz="1000" spc="20" dirty="0">
                <a:latin typeface="Lucida Sans Unicode"/>
                <a:cs typeface="Lucida Sans Unicode"/>
              </a:rPr>
              <a:t>base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dirty="0">
                <a:latin typeface="Lucida Sans Unicode"/>
                <a:cs typeface="Lucida Sans Unicode"/>
              </a:rPr>
              <a:t>proceso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35" dirty="0">
                <a:latin typeface="Lucida Sans Unicode"/>
                <a:cs typeface="Lucida Sans Unicode"/>
              </a:rPr>
              <a:t>instrucción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académico-integr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al, </a:t>
            </a:r>
            <a:r>
              <a:rPr sz="1000" spc="-40" dirty="0">
                <a:latin typeface="Lucida Sans Unicode"/>
                <a:cs typeface="Lucida Sans Unicode"/>
              </a:rPr>
              <a:t>inicial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15" dirty="0">
                <a:latin typeface="Lucida Sans Unicode"/>
                <a:cs typeface="Lucida Sans Unicode"/>
              </a:rPr>
              <a:t>avanzada 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dirty="0">
                <a:latin typeface="Lucida Sans Unicode"/>
                <a:cs typeface="Lucida Sans Unicode"/>
              </a:rPr>
              <a:t>Escuela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95" dirty="0">
                <a:latin typeface="Lucida Sans Unicode"/>
                <a:cs typeface="Lucida Sans Unicode"/>
              </a:rPr>
              <a:t>Mu- </a:t>
            </a:r>
            <a:r>
              <a:rPr sz="1000" spc="-9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nicip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Danza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Moderna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Quillota: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100" b="1" spc="5" dirty="0">
                <a:latin typeface="Arial"/>
                <a:cs typeface="Arial"/>
              </a:rPr>
              <a:t>Pre-Danza, </a:t>
            </a:r>
            <a:r>
              <a:rPr sz="1100" b="1" spc="-20" dirty="0">
                <a:latin typeface="Arial"/>
                <a:cs typeface="Arial"/>
              </a:rPr>
              <a:t>Rítmica, </a:t>
            </a:r>
            <a:r>
              <a:rPr sz="1100" b="1" spc="-10" dirty="0">
                <a:latin typeface="Arial"/>
                <a:cs typeface="Arial"/>
              </a:rPr>
              <a:t>Técnicas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Modernas,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Danzas </a:t>
            </a:r>
            <a:r>
              <a:rPr sz="1100" b="1" spc="-15" dirty="0">
                <a:latin typeface="Arial"/>
                <a:cs typeface="Arial"/>
              </a:rPr>
              <a:t>Folclóricas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y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Danza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y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Coreografía </a:t>
            </a:r>
            <a:r>
              <a:rPr sz="1100" spc="-45" dirty="0">
                <a:latin typeface="Lucida Sans Unicode"/>
                <a:cs typeface="Lucida Sans Unicode"/>
              </a:rPr>
              <a:t>. </a:t>
            </a:r>
            <a:r>
              <a:rPr sz="1000" spc="-30" dirty="0">
                <a:latin typeface="Lucida Sans Unicode"/>
                <a:cs typeface="Lucida Sans Unicode"/>
              </a:rPr>
              <a:t>Esta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sala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contará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espacio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amplio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albergar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entre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25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30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alumnos,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estará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implementada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ilumi- </a:t>
            </a:r>
            <a:r>
              <a:rPr sz="1000" spc="-8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nación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artificial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día,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piso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tarima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flotante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recubierto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superficie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linóleo,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pa- 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red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revestimiento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espejos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cuerpo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entero,</a:t>
            </a:r>
            <a:r>
              <a:rPr sz="1000" spc="-15" dirty="0">
                <a:latin typeface="Lucida Sans Unicode"/>
                <a:cs typeface="Lucida Sans Unicode"/>
              </a:rPr>
              <a:t> barras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apoyo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adosadas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pared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puntos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eléctricos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cone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xión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equip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amiento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sonido.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spc="-45" dirty="0">
                <a:latin typeface="Lucida Sans Unicode"/>
                <a:cs typeface="Lucida Sans Unicode"/>
              </a:rPr>
              <a:t>I</a:t>
            </a:r>
            <a:r>
              <a:rPr sz="1000" b="1" spc="-45" dirty="0">
                <a:latin typeface="Arial"/>
                <a:cs typeface="Arial"/>
              </a:rPr>
              <a:t>IMPLEMENTACIÓN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 marL="12700" marR="4128770" indent="7620">
              <a:lnSpc>
                <a:spcPct val="102000"/>
              </a:lnSpc>
              <a:spcBef>
                <a:spcPts val="1230"/>
              </a:spcBef>
            </a:pPr>
            <a:r>
              <a:rPr sz="1000" spc="55" dirty="0">
                <a:latin typeface="Lucida Sans Unicode"/>
                <a:cs typeface="Lucida Sans Unicode"/>
              </a:rPr>
              <a:t>C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-30" dirty="0">
                <a:latin typeface="Lucida Sans Unicode"/>
                <a:cs typeface="Lucida Sans Unicode"/>
              </a:rPr>
              <a:t>i</a:t>
            </a:r>
            <a:r>
              <a:rPr sz="1000" spc="-10" dirty="0">
                <a:latin typeface="Lucida Sans Unicode"/>
                <a:cs typeface="Lucida Sans Unicode"/>
              </a:rPr>
              <a:t>m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30" dirty="0">
                <a:latin typeface="Lucida Sans Unicode"/>
                <a:cs typeface="Lucida Sans Unicode"/>
              </a:rPr>
              <a:t>t</a:t>
            </a:r>
            <a:r>
              <a:rPr sz="1000" spc="-85" dirty="0">
                <a:latin typeface="Lucida Sans Unicode"/>
                <a:cs typeface="Lucida Sans Unicode"/>
              </a:rPr>
              <a:t>i</a:t>
            </a:r>
            <a:r>
              <a:rPr sz="1000" spc="-100" dirty="0">
                <a:latin typeface="Lucida Sans Unicode"/>
                <a:cs typeface="Lucida Sans Unicode"/>
              </a:rPr>
              <a:t>z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do</a:t>
            </a:r>
            <a:r>
              <a:rPr sz="1000" spc="-75" dirty="0">
                <a:latin typeface="Lucida Sans Unicode"/>
                <a:cs typeface="Lucida Sans Unicode"/>
              </a:rPr>
              <a:t>r.  </a:t>
            </a:r>
            <a:r>
              <a:rPr sz="1000" spc="-10" dirty="0">
                <a:latin typeface="Lucida Sans Unicode"/>
                <a:cs typeface="Lucida Sans Unicode"/>
              </a:rPr>
              <a:t>Equipo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sonido.</a:t>
            </a:r>
            <a:endParaRPr sz="1000">
              <a:latin typeface="Lucida Sans Unicode"/>
              <a:cs typeface="Lucida Sans Unicode"/>
            </a:endParaRPr>
          </a:p>
          <a:p>
            <a:pPr marL="12700" marR="407034" indent="3175">
              <a:lnSpc>
                <a:spcPts val="1230"/>
              </a:lnSpc>
              <a:spcBef>
                <a:spcPts val="40"/>
              </a:spcBef>
            </a:pPr>
            <a:r>
              <a:rPr sz="1000" spc="-30" dirty="0">
                <a:latin typeface="Lucida Sans Unicode"/>
                <a:cs typeface="Lucida Sans Unicode"/>
              </a:rPr>
              <a:t>Armarios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metálicos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asegura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20" dirty="0">
                <a:latin typeface="Lucida Sans Unicode"/>
                <a:cs typeface="Lucida Sans Unicode"/>
              </a:rPr>
              <a:t> almac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namiento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materiales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utilería.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Bancas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acolchonadas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descanso.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54193" y="223401"/>
            <a:ext cx="6413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5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4913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76515" y="9482721"/>
            <a:ext cx="140335" cy="166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sz="1000" dirty="0">
                <a:latin typeface="Times New Roman"/>
                <a:cs typeface="Times New Roman"/>
              </a:rPr>
              <a:t>5</a:t>
            </a:fld>
            <a:endParaRPr sz="1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95526" y="776731"/>
            <a:ext cx="5242560" cy="8268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1400" b="1" dirty="0">
                <a:solidFill>
                  <a:srgbClr val="FF9A00"/>
                </a:solidFill>
                <a:latin typeface="Trebuchet MS"/>
                <a:cs typeface="Trebuchet MS"/>
              </a:rPr>
              <a:t>Antecedentes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400" spc="-60" dirty="0">
                <a:solidFill>
                  <a:srgbClr val="FF9A00"/>
                </a:solidFill>
                <a:latin typeface="Trebuchet MS"/>
                <a:cs typeface="Trebuchet MS"/>
              </a:rPr>
              <a:t>Análisis</a:t>
            </a:r>
            <a:r>
              <a:rPr sz="1400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spc="-75" dirty="0">
                <a:solidFill>
                  <a:srgbClr val="FF9A00"/>
                </a:solidFill>
                <a:latin typeface="Trebuchet MS"/>
                <a:cs typeface="Trebuchet MS"/>
              </a:rPr>
              <a:t>situación</a:t>
            </a:r>
            <a:r>
              <a:rPr sz="1400" spc="-3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spc="-105" dirty="0">
                <a:solidFill>
                  <a:srgbClr val="FF9A00"/>
                </a:solidFill>
                <a:latin typeface="Trebuchet MS"/>
                <a:cs typeface="Trebuchet MS"/>
              </a:rPr>
              <a:t>actual</a:t>
            </a:r>
            <a:r>
              <a:rPr sz="1400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spc="-80" dirty="0">
                <a:solidFill>
                  <a:srgbClr val="FF9A00"/>
                </a:solidFill>
                <a:latin typeface="Trebuchet MS"/>
                <a:cs typeface="Trebuchet MS"/>
              </a:rPr>
              <a:t>y</a:t>
            </a:r>
            <a:r>
              <a:rPr sz="1400" spc="-3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spc="-65" dirty="0">
                <a:solidFill>
                  <a:srgbClr val="FF9A00"/>
                </a:solidFill>
                <a:latin typeface="Trebuchet MS"/>
                <a:cs typeface="Trebuchet MS"/>
              </a:rPr>
              <a:t>proyección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00">
              <a:latin typeface="Trebuchet MS"/>
              <a:cs typeface="Trebuchet MS"/>
            </a:endParaRPr>
          </a:p>
          <a:p>
            <a:pPr marL="12700" marR="5080" indent="-635">
              <a:lnSpc>
                <a:spcPct val="102200"/>
              </a:lnSpc>
            </a:pPr>
            <a:r>
              <a:rPr sz="1000" spc="-10" dirty="0">
                <a:latin typeface="Lucida Sans Unicode"/>
                <a:cs typeface="Lucida Sans Unicode"/>
              </a:rPr>
              <a:t>Hoy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Quillota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poseemos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b="1" dirty="0">
                <a:latin typeface="Arial"/>
                <a:cs typeface="Arial"/>
              </a:rPr>
              <a:t>público</a:t>
            </a:r>
            <a:r>
              <a:rPr sz="1000" b="1" spc="5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objetivo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cautivo</a:t>
            </a:r>
            <a:r>
              <a:rPr sz="1000" b="1" spc="175" dirty="0">
                <a:latin typeface="Arial"/>
                <a:cs typeface="Arial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b="1" spc="-5" dirty="0">
                <a:latin typeface="Arial"/>
                <a:cs typeface="Arial"/>
              </a:rPr>
              <a:t>productos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servicios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defini- 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dos </a:t>
            </a:r>
            <a:r>
              <a:rPr sz="1000" dirty="0">
                <a:latin typeface="Lucida Sans Unicode"/>
                <a:cs typeface="Lucida Sans Unicode"/>
              </a:rPr>
              <a:t>tanto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35" dirty="0">
                <a:latin typeface="Lucida Sans Unicode"/>
                <a:cs typeface="Lucida Sans Unicode"/>
              </a:rPr>
              <a:t>nuestras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iniciativas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formación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exhibición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1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eventos; </a:t>
            </a:r>
            <a:r>
              <a:rPr sz="1000" spc="-35" dirty="0">
                <a:latin typeface="Lucida Sans Unicode"/>
                <a:cs typeface="Lucida Sans Unicode"/>
              </a:rPr>
              <a:t>lo 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ve </a:t>
            </a:r>
            <a:r>
              <a:rPr sz="1000" spc="-35" dirty="0">
                <a:latin typeface="Lucida Sans Unicode"/>
                <a:cs typeface="Lucida Sans Unicode"/>
              </a:rPr>
              <a:t>refleja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15" dirty="0">
                <a:latin typeface="Lucida Sans Unicode"/>
                <a:cs typeface="Lucida Sans Unicode"/>
              </a:rPr>
              <a:t> en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20" dirty="0">
                <a:latin typeface="Lucida Sans Unicode"/>
                <a:cs typeface="Lucida Sans Unicode"/>
              </a:rPr>
              <a:t>permanencia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10" dirty="0">
                <a:latin typeface="Lucida Sans Unicode"/>
                <a:cs typeface="Lucida Sans Unicode"/>
              </a:rPr>
              <a:t>tiempo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0" dirty="0">
                <a:latin typeface="Lucida Sans Unicode"/>
                <a:cs typeface="Lucida Sans Unicode"/>
              </a:rPr>
              <a:t>resulta </a:t>
            </a:r>
            <a:r>
              <a:rPr sz="1000" spc="-25" dirty="0">
                <a:latin typeface="Lucida Sans Unicode"/>
                <a:cs typeface="Lucida Sans Unicode"/>
              </a:rPr>
              <a:t>dos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obtenidos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30" dirty="0">
                <a:latin typeface="Lucida Sans Unicode"/>
                <a:cs typeface="Lucida Sans Unicode"/>
              </a:rPr>
              <a:t>las 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diferentes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ejercicios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gestión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15" dirty="0">
                <a:latin typeface="Lucida Sans Unicode"/>
                <a:cs typeface="Lucida Sans Unicode"/>
              </a:rPr>
              <a:t> la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b="1" spc="-10" dirty="0">
                <a:latin typeface="Arial"/>
                <a:cs typeface="Arial"/>
              </a:rPr>
              <a:t>Sala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Teatro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Municipal</a:t>
            </a:r>
            <a:r>
              <a:rPr sz="1000" spc="5" dirty="0">
                <a:latin typeface="Lucida Sans Unicode"/>
                <a:cs typeface="Lucida Sans Unicode"/>
              </a:rPr>
              <a:t>,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b="1" spc="-10" dirty="0">
                <a:latin typeface="Arial"/>
                <a:cs typeface="Arial"/>
              </a:rPr>
              <a:t>Sala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Exhibición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Salón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Urbano</a:t>
            </a:r>
            <a:r>
              <a:rPr sz="1000" spc="-5" dirty="0">
                <a:latin typeface="Lucida Sans Unicode"/>
                <a:cs typeface="Lucida Sans Unicode"/>
              </a:rPr>
              <a:t>,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b="1" spc="-20" dirty="0">
                <a:latin typeface="Arial"/>
                <a:cs typeface="Arial"/>
              </a:rPr>
              <a:t>Escuela</a:t>
            </a:r>
            <a:r>
              <a:rPr sz="1000" b="1" spc="20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70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Bellas</a:t>
            </a:r>
            <a:r>
              <a:rPr sz="1000" b="1" spc="12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Artes</a:t>
            </a:r>
            <a:r>
              <a:rPr sz="1000" b="1" spc="155" dirty="0">
                <a:latin typeface="Arial"/>
                <a:cs typeface="Arial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b="1" spc="-15" dirty="0">
                <a:latin typeface="Arial"/>
                <a:cs typeface="Arial"/>
              </a:rPr>
              <a:t>Escuela</a:t>
            </a:r>
            <a:r>
              <a:rPr sz="1000" b="1" spc="204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6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Danza</a:t>
            </a:r>
            <a:r>
              <a:rPr sz="1000" b="1" spc="21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Moderna</a:t>
            </a:r>
            <a:r>
              <a:rPr sz="1000" spc="20" dirty="0">
                <a:latin typeface="Lucida Sans Unicode"/>
                <a:cs typeface="Lucida Sans Unicode"/>
              </a:rPr>
              <a:t>,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constituyéndose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una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base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sustentabilid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ad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proyección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del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Centro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Estación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Quillo- 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ta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(ver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anexos).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 marR="34290">
              <a:lnSpc>
                <a:spcPct val="102200"/>
              </a:lnSpc>
            </a:pPr>
            <a:r>
              <a:rPr sz="1000" spc="-10" dirty="0">
                <a:latin typeface="Lucida Sans Unicode"/>
                <a:cs typeface="Lucida Sans Unicode"/>
              </a:rPr>
              <a:t>En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cuanto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b="1" spc="-30" dirty="0">
                <a:latin typeface="Arial"/>
                <a:cs typeface="Arial"/>
              </a:rPr>
              <a:t>infra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estructura</a:t>
            </a:r>
            <a:r>
              <a:rPr sz="1000" b="1" spc="12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cultural</a:t>
            </a:r>
            <a:r>
              <a:rPr sz="1000" b="1" spc="5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municipal</a:t>
            </a:r>
            <a:r>
              <a:rPr sz="1000" spc="5" dirty="0">
                <a:latin typeface="Lucida Sans Unicode"/>
                <a:cs typeface="Lucida Sans Unicode"/>
              </a:rPr>
              <a:t>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05" dirty="0">
                <a:latin typeface="Lucida Sans Unicode"/>
                <a:cs typeface="Lucida Sans Unicode"/>
              </a:rPr>
              <a:t>si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bien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existe,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no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cumple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satisfactoria-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mente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todos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los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requerimientos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infra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estructura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equipamiento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localización 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adecuados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desarrollo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integral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las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diversas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manifestaciones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existentes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ha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proyectado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incorporación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Centro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Cultural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“Estación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Quillota</a:t>
            </a:r>
            <a:r>
              <a:rPr sz="1000" spc="-2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”.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 marR="14604">
              <a:lnSpc>
                <a:spcPct val="102200"/>
              </a:lnSpc>
              <a:spcBef>
                <a:spcPts val="5"/>
              </a:spcBef>
            </a:pPr>
            <a:r>
              <a:rPr sz="1000" dirty="0">
                <a:latin typeface="Lucida Sans Unicode"/>
                <a:cs typeface="Lucida Sans Unicode"/>
              </a:rPr>
              <a:t>Específicamente: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Casa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Cultura, </a:t>
            </a:r>
            <a:r>
              <a:rPr sz="1000" spc="30" dirty="0">
                <a:latin typeface="Lucida Sans Unicode"/>
                <a:cs typeface="Lucida Sans Unicode"/>
              </a:rPr>
              <a:t>además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50" dirty="0">
                <a:latin typeface="Lucida Sans Unicode"/>
                <a:cs typeface="Lucida Sans Unicode"/>
              </a:rPr>
              <a:t>ser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10" dirty="0">
                <a:latin typeface="Lucida Sans Unicode"/>
                <a:cs typeface="Lucida Sans Unicode"/>
              </a:rPr>
              <a:t>bien inmueble </a:t>
            </a:r>
            <a:r>
              <a:rPr sz="1000" dirty="0">
                <a:latin typeface="Lucida Sans Unicode"/>
                <a:cs typeface="Lucida Sans Unicode"/>
              </a:rPr>
              <a:t>cedido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comodato </a:t>
            </a:r>
            <a:r>
              <a:rPr sz="1000" dirty="0">
                <a:latin typeface="Lucida Sans Unicode"/>
                <a:cs typeface="Lucida Sans Unicode"/>
              </a:rPr>
              <a:t>precario, </a:t>
            </a:r>
            <a:r>
              <a:rPr sz="1000" spc="5" dirty="0">
                <a:latin typeface="Lucida Sans Unicode"/>
                <a:cs typeface="Lucida Sans Unicode"/>
              </a:rPr>
              <a:t>no </a:t>
            </a:r>
            <a:r>
              <a:rPr sz="1000" dirty="0">
                <a:latin typeface="Lucida Sans Unicode"/>
                <a:cs typeface="Lucida Sans Unicode"/>
              </a:rPr>
              <a:t>posee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amplitud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-8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dependencias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30" dirty="0">
                <a:latin typeface="Lucida Sans Unicode"/>
                <a:cs typeface="Lucida Sans Unicode"/>
              </a:rPr>
              <a:t>puedan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desarrollarse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clases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ensayos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Orquesta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Juvenil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Municip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0" dirty="0">
                <a:latin typeface="Lucida Sans Unicode"/>
                <a:cs typeface="Lucida Sans Unicode"/>
              </a:rPr>
              <a:t>Taller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Teatro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Municip </a:t>
            </a:r>
            <a:r>
              <a:rPr sz="1000" spc="-25" dirty="0">
                <a:latin typeface="Lucida Sans Unicode"/>
                <a:cs typeface="Lucida Sans Unicode"/>
              </a:rPr>
              <a:t>al. </a:t>
            </a:r>
            <a:r>
              <a:rPr sz="1000" spc="-5" dirty="0">
                <a:latin typeface="Lucida Sans Unicode"/>
                <a:cs typeface="Lucida Sans Unicode"/>
              </a:rPr>
              <a:t>La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Escuela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Danza</a:t>
            </a:r>
            <a:r>
              <a:rPr sz="1000" spc="5" dirty="0">
                <a:latin typeface="Lucida Sans Unicode"/>
                <a:cs typeface="Lucida Sans Unicode"/>
              </a:rPr>
              <a:t> Moderna funciona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spc="20" dirty="0">
                <a:latin typeface="Lucida Sans Unicode"/>
                <a:cs typeface="Lucida Sans Unicode"/>
              </a:rPr>
              <a:t>dependencias </a:t>
            </a:r>
            <a:r>
              <a:rPr sz="1000" spc="15" dirty="0">
                <a:latin typeface="Lucida Sans Unicode"/>
                <a:cs typeface="Lucida Sans Unicode"/>
              </a:rPr>
              <a:t>cedidas </a:t>
            </a:r>
            <a:r>
              <a:rPr sz="1000" spc="-25" dirty="0">
                <a:latin typeface="Lucida Sans Unicode"/>
                <a:cs typeface="Lucida Sans Unicode"/>
              </a:rPr>
              <a:t>por 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establecimientos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educacionales </a:t>
            </a:r>
            <a:r>
              <a:rPr sz="1000" spc="-15" dirty="0">
                <a:latin typeface="Lucida Sans Unicode"/>
                <a:cs typeface="Lucida Sans Unicode"/>
              </a:rPr>
              <a:t>u </a:t>
            </a:r>
            <a:r>
              <a:rPr sz="1000" spc="-40" dirty="0">
                <a:latin typeface="Lucida Sans Unicode"/>
                <a:cs typeface="Lucida Sans Unicode"/>
              </a:rPr>
              <a:t>otras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dependencias </a:t>
            </a:r>
            <a:r>
              <a:rPr sz="1000" spc="-10" dirty="0">
                <a:latin typeface="Lucida Sans Unicode"/>
                <a:cs typeface="Lucida Sans Unicode"/>
              </a:rPr>
              <a:t>municipales. </a:t>
            </a:r>
            <a:r>
              <a:rPr sz="1000" spc="-5" dirty="0">
                <a:latin typeface="Lucida Sans Unicode"/>
                <a:cs typeface="Lucida Sans Unicode"/>
              </a:rPr>
              <a:t>La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Escuela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Bellas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Artes,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105" dirty="0">
                <a:latin typeface="Lucida Sans Unicode"/>
                <a:cs typeface="Lucida Sans Unicode"/>
              </a:rPr>
              <a:t>si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bien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posee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propia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infraestructura,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encuentra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ubicada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100" dirty="0">
                <a:latin typeface="Lucida Sans Unicode"/>
                <a:cs typeface="Lucida Sans Unicode"/>
              </a:rPr>
              <a:t>lo- </a:t>
            </a:r>
            <a:r>
              <a:rPr sz="1000" spc="-9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calidad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El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Boco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distante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unos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2,5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km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desde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centro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ciuda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por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ser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sec- </a:t>
            </a:r>
            <a:r>
              <a:rPr sz="1000" spc="-45" dirty="0">
                <a:latin typeface="Lucida Sans Unicode"/>
                <a:cs typeface="Lucida Sans Unicode"/>
              </a:rPr>
              <a:t> tor </a:t>
            </a:r>
            <a:r>
              <a:rPr sz="1000" spc="-55" dirty="0">
                <a:latin typeface="Lucida Sans Unicode"/>
                <a:cs typeface="Lucida Sans Unicode"/>
              </a:rPr>
              <a:t>rural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dispone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locomoción </a:t>
            </a:r>
            <a:r>
              <a:rPr sz="1000" spc="10" dirty="0">
                <a:latin typeface="Lucida Sans Unicode"/>
                <a:cs typeface="Lucida Sans Unicode"/>
              </a:rPr>
              <a:t>colectiva </a:t>
            </a:r>
            <a:r>
              <a:rPr sz="1000" spc="-50" dirty="0">
                <a:latin typeface="Lucida Sans Unicode"/>
                <a:cs typeface="Lucida Sans Unicode"/>
              </a:rPr>
              <a:t>só </a:t>
            </a:r>
            <a:r>
              <a:rPr sz="1000" spc="-35" dirty="0">
                <a:latin typeface="Lucida Sans Unicode"/>
                <a:cs typeface="Lucida Sans Unicode"/>
              </a:rPr>
              <a:t>lo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20" dirty="0">
                <a:latin typeface="Lucida Sans Unicode"/>
                <a:cs typeface="Lucida Sans Unicode"/>
              </a:rPr>
              <a:t>algunos </a:t>
            </a:r>
            <a:r>
              <a:rPr sz="1000" spc="-30" dirty="0">
                <a:latin typeface="Lucida Sans Unicode"/>
                <a:cs typeface="Lucida Sans Unicode"/>
              </a:rPr>
              <a:t>horarios; </a:t>
            </a:r>
            <a:r>
              <a:rPr sz="1000" spc="-35" dirty="0">
                <a:latin typeface="Lucida Sans Unicode"/>
                <a:cs typeface="Lucida Sans Unicode"/>
              </a:rPr>
              <a:t>lo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 </a:t>
            </a:r>
            <a:r>
              <a:rPr sz="1000" spc="55" dirty="0">
                <a:latin typeface="Lucida Sans Unicode"/>
                <a:cs typeface="Lucida Sans Unicode"/>
              </a:rPr>
              <a:t>hace </a:t>
            </a:r>
            <a:r>
              <a:rPr sz="1000" spc="-120" dirty="0">
                <a:latin typeface="Lucida Sans Unicode"/>
                <a:cs typeface="Lucida Sans Unicode"/>
              </a:rPr>
              <a:t>in-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sostenible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por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ejemplo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programas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26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estudio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con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horario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vespertino.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 marR="20955" indent="1905">
              <a:lnSpc>
                <a:spcPct val="102200"/>
              </a:lnSpc>
              <a:spcBef>
                <a:spcPts val="5"/>
              </a:spcBef>
            </a:pPr>
            <a:r>
              <a:rPr sz="1000" spc="-30" dirty="0">
                <a:latin typeface="Lucida Sans Unicode"/>
                <a:cs typeface="Lucida Sans Unicode"/>
              </a:rPr>
              <a:t>Por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consiguiente,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concentrar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25" dirty="0">
                <a:latin typeface="Lucida Sans Unicode"/>
                <a:cs typeface="Lucida Sans Unicode"/>
              </a:rPr>
              <a:t> integrar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estas</a:t>
            </a:r>
            <a:r>
              <a:rPr sz="1000" spc="-20" dirty="0">
                <a:latin typeface="Lucida Sans Unicode"/>
                <a:cs typeface="Lucida Sans Unicode"/>
              </a:rPr>
              <a:t> iniciativas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permitiría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mejorar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las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relacio- 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nes entre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clientes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0" dirty="0">
                <a:latin typeface="Lucida Sans Unicode"/>
                <a:cs typeface="Lucida Sans Unicode"/>
              </a:rPr>
              <a:t>usuarios;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optimizar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55" dirty="0">
                <a:latin typeface="Lucida Sans Unicode"/>
                <a:cs typeface="Lucida Sans Unicode"/>
              </a:rPr>
              <a:t>flu </a:t>
            </a:r>
            <a:r>
              <a:rPr sz="1000" spc="-45" dirty="0">
                <a:latin typeface="Lucida Sans Unicode"/>
                <a:cs typeface="Lucida Sans Unicode"/>
              </a:rPr>
              <a:t>jo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información; </a:t>
            </a:r>
            <a:r>
              <a:rPr sz="1000" spc="-30" dirty="0">
                <a:latin typeface="Lucida Sans Unicode"/>
                <a:cs typeface="Lucida Sans Unicode"/>
              </a:rPr>
              <a:t>informar,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captar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promover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mayor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consumo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captando</a:t>
            </a:r>
            <a:r>
              <a:rPr sz="1000" spc="2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nuevos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clientes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usuarios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75" dirty="0">
                <a:latin typeface="Lucida Sans Unicode"/>
                <a:cs typeface="Lucida Sans Unicode"/>
              </a:rPr>
              <a:t>sensibi- </a:t>
            </a:r>
            <a:r>
              <a:rPr sz="1000" spc="-70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li</a:t>
            </a:r>
            <a:r>
              <a:rPr sz="1000" spc="-105" dirty="0">
                <a:latin typeface="Lucida Sans Unicode"/>
                <a:cs typeface="Lucida Sans Unicode"/>
              </a:rPr>
              <a:t>z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110" dirty="0">
                <a:latin typeface="Lucida Sans Unicode"/>
                <a:cs typeface="Lucida Sans Unicode"/>
              </a:rPr>
              <a:t>r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f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40" dirty="0">
                <a:latin typeface="Lucida Sans Unicode"/>
                <a:cs typeface="Lucida Sans Unicode"/>
              </a:rPr>
              <a:t>r</a:t>
            </a:r>
            <a:r>
              <a:rPr sz="1000" spc="-15" dirty="0">
                <a:latin typeface="Lucida Sans Unicode"/>
                <a:cs typeface="Lucida Sans Unicode"/>
              </a:rPr>
              <a:t>m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110" dirty="0">
                <a:latin typeface="Lucida Sans Unicode"/>
                <a:cs typeface="Lucida Sans Unicode"/>
              </a:rPr>
              <a:t>r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75" dirty="0">
                <a:latin typeface="Lucida Sans Unicode"/>
                <a:cs typeface="Lucida Sans Unicode"/>
              </a:rPr>
              <a:t>l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</a:t>
            </a:r>
            <a:r>
              <a:rPr sz="1000" spc="10" dirty="0">
                <a:latin typeface="Lucida Sans Unicode"/>
                <a:cs typeface="Lucida Sans Unicode"/>
              </a:rPr>
              <a:t>ú</a:t>
            </a:r>
            <a:r>
              <a:rPr sz="1000" spc="25" dirty="0">
                <a:latin typeface="Lucida Sans Unicode"/>
                <a:cs typeface="Lucida Sans Unicode"/>
              </a:rPr>
              <a:t>b</a:t>
            </a:r>
            <a:r>
              <a:rPr sz="1000" spc="-95" dirty="0">
                <a:latin typeface="Lucida Sans Unicode"/>
                <a:cs typeface="Lucida Sans Unicode"/>
              </a:rPr>
              <a:t>l</a:t>
            </a:r>
            <a:r>
              <a:rPr sz="1000" spc="-25" dirty="0">
                <a:latin typeface="Lucida Sans Unicode"/>
                <a:cs typeface="Lucida Sans Unicode"/>
              </a:rPr>
              <a:t>i</a:t>
            </a:r>
            <a:r>
              <a:rPr sz="1000" spc="85" dirty="0">
                <a:latin typeface="Lucida Sans Unicode"/>
                <a:cs typeface="Lucida Sans Unicode"/>
              </a:rPr>
              <a:t>c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ob</a:t>
            </a:r>
            <a:r>
              <a:rPr sz="1000" spc="-60" dirty="0">
                <a:latin typeface="Lucida Sans Unicode"/>
                <a:cs typeface="Lucida Sans Unicode"/>
              </a:rPr>
              <a:t>j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30" dirty="0">
                <a:latin typeface="Lucida Sans Unicode"/>
                <a:cs typeface="Lucida Sans Unicode"/>
              </a:rPr>
              <a:t>t</a:t>
            </a:r>
            <a:r>
              <a:rPr sz="1000" spc="-8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vo</a:t>
            </a:r>
            <a:r>
              <a:rPr sz="1000" spc="-85" dirty="0">
                <a:latin typeface="Lucida Sans Unicode"/>
                <a:cs typeface="Lucida Sans Unicode"/>
              </a:rPr>
              <a:t>s.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 marR="98425" algn="just">
              <a:lnSpc>
                <a:spcPct val="102200"/>
              </a:lnSpc>
              <a:spcBef>
                <a:spcPts val="5"/>
              </a:spcBef>
            </a:pPr>
            <a:r>
              <a:rPr sz="1000" spc="10" dirty="0">
                <a:latin typeface="Lucida Sans Unicode"/>
                <a:cs typeface="Lucida Sans Unicode"/>
              </a:rPr>
              <a:t>Respecto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8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competencia, </a:t>
            </a:r>
            <a:r>
              <a:rPr sz="1000" spc="-5" dirty="0">
                <a:latin typeface="Lucida Sans Unicode"/>
                <a:cs typeface="Lucida Sans Unicode"/>
              </a:rPr>
              <a:t>poseemos </a:t>
            </a:r>
            <a:r>
              <a:rPr sz="1000" spc="15" dirty="0">
                <a:latin typeface="Lucida Sans Unicode"/>
                <a:cs typeface="Lucida Sans Unicode"/>
              </a:rPr>
              <a:t>una </a:t>
            </a:r>
            <a:r>
              <a:rPr sz="1000" spc="-10" dirty="0">
                <a:latin typeface="Lucida Sans Unicode"/>
                <a:cs typeface="Lucida Sans Unicode"/>
              </a:rPr>
              <a:t>oferta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productos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5" dirty="0">
                <a:latin typeface="Lucida Sans Unicode"/>
                <a:cs typeface="Lucida Sans Unicode"/>
              </a:rPr>
              <a:t>servicios </a:t>
            </a:r>
            <a:r>
              <a:rPr sz="1000" spc="-10" dirty="0">
                <a:latin typeface="Lucida Sans Unicode"/>
                <a:cs typeface="Lucida Sans Unicode"/>
              </a:rPr>
              <a:t>en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área de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5" dirty="0">
                <a:latin typeface="Lucida Sans Unicode"/>
                <a:cs typeface="Lucida Sans Unicode"/>
              </a:rPr>
              <a:t>pregrado </a:t>
            </a:r>
            <a:r>
              <a:rPr sz="1000" spc="-10" dirty="0">
                <a:latin typeface="Lucida Sans Unicode"/>
                <a:cs typeface="Lucida Sans Unicode"/>
              </a:rPr>
              <a:t>especializa </a:t>
            </a:r>
            <a:r>
              <a:rPr sz="1000" spc="-25" dirty="0">
                <a:latin typeface="Lucida Sans Unicode"/>
                <a:cs typeface="Lucida Sans Unicode"/>
              </a:rPr>
              <a:t>dos </a:t>
            </a:r>
            <a:r>
              <a:rPr sz="1000" spc="-35" dirty="0">
                <a:latin typeface="Lucida Sans Unicode"/>
                <a:cs typeface="Lucida Sans Unicode"/>
              </a:rPr>
              <a:t>estructura </a:t>
            </a:r>
            <a:r>
              <a:rPr sz="1000" spc="-40" dirty="0">
                <a:latin typeface="Lucida Sans Unicode"/>
                <a:cs typeface="Lucida Sans Unicode"/>
              </a:rPr>
              <a:t>dos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" dirty="0">
                <a:latin typeface="Lucida Sans Unicode"/>
                <a:cs typeface="Lucida Sans Unicode"/>
              </a:rPr>
              <a:t>en funcionamiento, 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nichos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mercado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estamos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posiciona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dos.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5875" marR="12700" indent="-3810">
              <a:lnSpc>
                <a:spcPct val="102200"/>
              </a:lnSpc>
              <a:spcBef>
                <a:spcPts val="5"/>
              </a:spcBef>
            </a:pPr>
            <a:r>
              <a:rPr sz="1000" spc="-10" dirty="0">
                <a:latin typeface="Lucida Sans Unicode"/>
                <a:cs typeface="Lucida Sans Unicode"/>
              </a:rPr>
              <a:t>En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cuanto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los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canales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distribución,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existen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Región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centros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profesional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artes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-8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diferentes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ramas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en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donde </a:t>
            </a:r>
            <a:r>
              <a:rPr sz="1000" spc="-45" dirty="0">
                <a:latin typeface="Lucida Sans Unicode"/>
                <a:cs typeface="Lucida Sans Unicode"/>
              </a:rPr>
              <a:t>nuestros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alumnos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pueden 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continuar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estudios,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además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circuito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galerías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salas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exhibición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donde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exponer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creaciones.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ts val="1255"/>
              </a:lnSpc>
            </a:pPr>
            <a:r>
              <a:rPr sz="1200" spc="-180" dirty="0">
                <a:latin typeface="Trebuchet MS"/>
                <a:cs typeface="Trebuchet MS"/>
              </a:rPr>
              <a:t>.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50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20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245351"/>
                </a:lnTo>
                <a:lnTo>
                  <a:pt x="0" y="9631667"/>
                </a:lnTo>
                <a:lnTo>
                  <a:pt x="995172" y="9631667"/>
                </a:lnTo>
                <a:lnTo>
                  <a:pt x="995172" y="245351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385572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367789" y="108204"/>
            <a:ext cx="5947410" cy="9631045"/>
            <a:chOff x="1367789" y="108204"/>
            <a:chExt cx="5947410" cy="9631045"/>
          </a:xfrm>
        </p:grpSpPr>
        <p:sp>
          <p:nvSpPr>
            <p:cNvPr id="6" name="object 6"/>
            <p:cNvSpPr/>
            <p:nvPr/>
          </p:nvSpPr>
          <p:spPr>
            <a:xfrm>
              <a:off x="1367790" y="385571"/>
              <a:ext cx="5947410" cy="9353550"/>
            </a:xfrm>
            <a:custGeom>
              <a:avLst/>
              <a:gdLst/>
              <a:ahLst/>
              <a:cxnLst/>
              <a:rect l="l" t="t" r="r" b="b"/>
              <a:pathLst>
                <a:path w="5947409" h="9353550">
                  <a:moveTo>
                    <a:pt x="5947410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947410" y="9353550"/>
                  </a:lnTo>
                  <a:lnTo>
                    <a:pt x="5947410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67789" y="108204"/>
              <a:ext cx="5947410" cy="277495"/>
            </a:xfrm>
            <a:custGeom>
              <a:avLst/>
              <a:gdLst/>
              <a:ahLst/>
              <a:cxnLst/>
              <a:rect l="l" t="t" r="r" b="b"/>
              <a:pathLst>
                <a:path w="5947409" h="277495">
                  <a:moveTo>
                    <a:pt x="5947410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947410" y="277368"/>
                  </a:lnTo>
                  <a:lnTo>
                    <a:pt x="594741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50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20" y="1584452"/>
            <a:ext cx="2989580" cy="645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5" dirty="0">
                <a:latin typeface="Arial"/>
                <a:cs typeface="Arial"/>
              </a:rPr>
              <a:t>DESCRIPCIÓN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DE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OCUPACIÓN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ARQUITECTÓNICA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00" dirty="0">
                <a:latin typeface="Arial"/>
                <a:cs typeface="Arial"/>
              </a:rPr>
              <a:t>SALA</a:t>
            </a:r>
            <a:r>
              <a:rPr sz="1000" b="1" spc="-95" dirty="0">
                <a:latin typeface="Arial"/>
                <a:cs typeface="Arial"/>
              </a:rPr>
              <a:t>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D</a:t>
            </a:r>
            <a:r>
              <a:rPr sz="1000" b="1" spc="-150" dirty="0">
                <a:latin typeface="Arial"/>
                <a:cs typeface="Arial"/>
              </a:rPr>
              <a:t>E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00" dirty="0">
                <a:latin typeface="Arial"/>
                <a:cs typeface="Arial"/>
              </a:rPr>
              <a:t>F</a:t>
            </a:r>
            <a:r>
              <a:rPr sz="1000" b="1" spc="-10" dirty="0">
                <a:latin typeface="Arial"/>
                <a:cs typeface="Arial"/>
              </a:rPr>
              <a:t>O</a:t>
            </a:r>
            <a:r>
              <a:rPr sz="1000" b="1" spc="-114" dirty="0">
                <a:latin typeface="Arial"/>
                <a:cs typeface="Arial"/>
              </a:rPr>
              <a:t>R</a:t>
            </a:r>
            <a:r>
              <a:rPr sz="1000" b="1" spc="30" dirty="0">
                <a:latin typeface="Arial"/>
                <a:cs typeface="Arial"/>
              </a:rPr>
              <a:t>M</a:t>
            </a:r>
            <a:r>
              <a:rPr sz="1000" b="1" spc="35" dirty="0">
                <a:latin typeface="Arial"/>
                <a:cs typeface="Arial"/>
              </a:rPr>
              <a:t>A</a:t>
            </a:r>
            <a:r>
              <a:rPr sz="1000" b="1" spc="25" dirty="0">
                <a:latin typeface="Arial"/>
                <a:cs typeface="Arial"/>
              </a:rPr>
              <a:t>CI</a:t>
            </a:r>
            <a:r>
              <a:rPr sz="1000" b="1" spc="-5" dirty="0">
                <a:latin typeface="Arial"/>
                <a:cs typeface="Arial"/>
              </a:rPr>
              <a:t>Ó</a:t>
            </a:r>
            <a:r>
              <a:rPr sz="1000" b="1" dirty="0">
                <a:latin typeface="Arial"/>
                <a:cs typeface="Arial"/>
              </a:rPr>
              <a:t>N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110" dirty="0">
                <a:latin typeface="Arial"/>
                <a:cs typeface="Arial"/>
              </a:rPr>
              <a:t>ARTE</a:t>
            </a:r>
            <a:r>
              <a:rPr sz="1000" b="1" spc="-125" dirty="0">
                <a:latin typeface="Arial"/>
                <a:cs typeface="Arial"/>
              </a:rPr>
              <a:t>S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155" dirty="0">
                <a:latin typeface="Arial"/>
                <a:cs typeface="Arial"/>
              </a:rPr>
              <a:t>E</a:t>
            </a:r>
            <a:r>
              <a:rPr sz="1000" b="1" spc="-125" dirty="0">
                <a:latin typeface="Arial"/>
                <a:cs typeface="Arial"/>
              </a:rPr>
              <a:t>S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-160" dirty="0">
                <a:latin typeface="Arial"/>
                <a:cs typeface="Arial"/>
              </a:rPr>
              <a:t>É</a:t>
            </a:r>
            <a:r>
              <a:rPr sz="1000" b="1" spc="5" dirty="0">
                <a:latin typeface="Arial"/>
                <a:cs typeface="Arial"/>
              </a:rPr>
              <a:t>N</a:t>
            </a:r>
            <a:r>
              <a:rPr sz="1000" b="1" spc="25" dirty="0">
                <a:latin typeface="Arial"/>
                <a:cs typeface="Arial"/>
              </a:rPr>
              <a:t>I</a:t>
            </a:r>
            <a:r>
              <a:rPr sz="1000" b="1" spc="-5" dirty="0">
                <a:latin typeface="Arial"/>
                <a:cs typeface="Arial"/>
              </a:rPr>
              <a:t>C</a:t>
            </a:r>
            <a:r>
              <a:rPr sz="1000" b="1" spc="-60" dirty="0">
                <a:latin typeface="Arial"/>
                <a:cs typeface="Arial"/>
              </a:rPr>
              <a:t>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5613" y="2845561"/>
            <a:ext cx="5240655" cy="240474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65"/>
              </a:spcBef>
            </a:pPr>
            <a:r>
              <a:rPr sz="1100" b="1" spc="-95" dirty="0">
                <a:latin typeface="Arial"/>
                <a:cs typeface="Arial"/>
              </a:rPr>
              <a:t>SALA</a:t>
            </a:r>
            <a:r>
              <a:rPr sz="1100" b="1" spc="-9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6</a:t>
            </a:r>
            <a:r>
              <a:rPr sz="1000" dirty="0">
                <a:latin typeface="Lucida Sans Unicode"/>
                <a:cs typeface="Lucida Sans Unicode"/>
              </a:rPr>
              <a:t>: </a:t>
            </a:r>
            <a:r>
              <a:rPr sz="1000" spc="10" dirty="0">
                <a:latin typeface="Lucida Sans Unicode"/>
                <a:cs typeface="Lucida Sans Unicode"/>
              </a:rPr>
              <a:t>Sala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80" dirty="0">
                <a:latin typeface="Lucida Sans Unicode"/>
                <a:cs typeface="Lucida Sans Unicode"/>
              </a:rPr>
              <a:t>50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m2 </a:t>
            </a:r>
            <a:r>
              <a:rPr sz="1000" spc="-15" dirty="0">
                <a:latin typeface="Lucida Sans Unicode"/>
                <a:cs typeface="Lucida Sans Unicode"/>
              </a:rPr>
              <a:t>orienta </a:t>
            </a:r>
            <a:r>
              <a:rPr sz="1000" spc="45" dirty="0">
                <a:latin typeface="Lucida Sans Unicode"/>
                <a:cs typeface="Lucida Sans Unicode"/>
              </a:rPr>
              <a:t>da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-25" dirty="0">
                <a:latin typeface="Lucida Sans Unicode"/>
                <a:cs typeface="Lucida Sans Unicode"/>
              </a:rPr>
              <a:t>desarrollo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100" b="1" spc="-10" dirty="0">
                <a:latin typeface="Arial"/>
                <a:cs typeface="Arial"/>
              </a:rPr>
              <a:t>Lenguajes </a:t>
            </a:r>
            <a:r>
              <a:rPr sz="1100" b="1" spc="-35" dirty="0">
                <a:latin typeface="Arial"/>
                <a:cs typeface="Arial"/>
              </a:rPr>
              <a:t>Artís-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ticos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Especializados</a:t>
            </a:r>
            <a:r>
              <a:rPr sz="1100" b="1" spc="5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y</a:t>
            </a:r>
            <a:r>
              <a:rPr sz="1100" b="1" spc="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Formación</a:t>
            </a:r>
            <a:r>
              <a:rPr sz="1100" b="1" spc="80" dirty="0">
                <a:latin typeface="Arial"/>
                <a:cs typeface="Arial"/>
              </a:rPr>
              <a:t> </a:t>
            </a:r>
            <a:r>
              <a:rPr sz="1100" b="1" spc="20" dirty="0">
                <a:latin typeface="Arial"/>
                <a:cs typeface="Arial"/>
              </a:rPr>
              <a:t>Complementaria</a:t>
            </a:r>
            <a:r>
              <a:rPr sz="1100" b="1" spc="95" dirty="0">
                <a:latin typeface="Arial"/>
                <a:cs typeface="Arial"/>
              </a:rPr>
              <a:t> </a:t>
            </a:r>
            <a:r>
              <a:rPr sz="1100" b="1" spc="-30" dirty="0">
                <a:latin typeface="Arial"/>
                <a:cs typeface="Arial"/>
              </a:rPr>
              <a:t>Transversal</a:t>
            </a:r>
            <a:r>
              <a:rPr sz="1000" spc="-30" dirty="0">
                <a:latin typeface="Lucida Sans Unicode"/>
                <a:cs typeface="Lucida Sans Unicode"/>
              </a:rPr>
              <a:t>: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100" b="1" spc="-30" dirty="0">
                <a:latin typeface="Arial"/>
                <a:cs typeface="Arial"/>
              </a:rPr>
              <a:t>Taller</a:t>
            </a:r>
            <a:r>
              <a:rPr sz="1100" b="1" spc="65" dirty="0">
                <a:latin typeface="Arial"/>
                <a:cs typeface="Arial"/>
              </a:rPr>
              <a:t> </a:t>
            </a:r>
            <a:r>
              <a:rPr sz="1100" b="1" spc="30" dirty="0">
                <a:latin typeface="Arial"/>
                <a:cs typeface="Arial"/>
              </a:rPr>
              <a:t>de</a:t>
            </a:r>
            <a:r>
              <a:rPr sz="1100" b="1" spc="85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Tea- </a:t>
            </a:r>
            <a:r>
              <a:rPr sz="1100" b="1" spc="-29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tro,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30" dirty="0">
                <a:latin typeface="Arial"/>
                <a:cs typeface="Arial"/>
              </a:rPr>
              <a:t>Taller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30" dirty="0">
                <a:latin typeface="Arial"/>
                <a:cs typeface="Arial"/>
              </a:rPr>
              <a:t>de </a:t>
            </a:r>
            <a:r>
              <a:rPr sz="1100" b="1" spc="15" dirty="0">
                <a:latin typeface="Arial"/>
                <a:cs typeface="Arial"/>
              </a:rPr>
              <a:t>Danza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y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Cultura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30" dirty="0">
                <a:latin typeface="Arial"/>
                <a:cs typeface="Arial"/>
              </a:rPr>
              <a:t>de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Medio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Oriente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y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40" dirty="0">
                <a:latin typeface="Arial"/>
                <a:cs typeface="Arial"/>
              </a:rPr>
              <a:t>Taller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30" dirty="0">
                <a:latin typeface="Arial"/>
                <a:cs typeface="Arial"/>
              </a:rPr>
              <a:t>de </a:t>
            </a:r>
            <a:r>
              <a:rPr sz="1100" b="1" spc="25" dirty="0">
                <a:latin typeface="Arial"/>
                <a:cs typeface="Arial"/>
              </a:rPr>
              <a:t>Yoga.</a:t>
            </a:r>
            <a:r>
              <a:rPr sz="1100" b="1" spc="30" dirty="0">
                <a:latin typeface="Arial"/>
                <a:cs typeface="Arial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Esta sala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contará</a:t>
            </a:r>
            <a:r>
              <a:rPr sz="1000" spc="20" dirty="0">
                <a:latin typeface="Lucida Sans Unicode"/>
                <a:cs typeface="Lucida Sans Unicode"/>
              </a:rPr>
              <a:t> con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espacio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amplio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alberg </a:t>
            </a:r>
            <a:r>
              <a:rPr sz="1000" spc="-25" dirty="0">
                <a:latin typeface="Lucida Sans Unicode"/>
                <a:cs typeface="Lucida Sans Unicode"/>
              </a:rPr>
              <a:t>ar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entre </a:t>
            </a:r>
            <a:r>
              <a:rPr sz="1000" spc="-80" dirty="0">
                <a:latin typeface="Lucida Sans Unicode"/>
                <a:cs typeface="Lucida Sans Unicode"/>
              </a:rPr>
              <a:t>20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80" dirty="0">
                <a:latin typeface="Lucida Sans Unicode"/>
                <a:cs typeface="Lucida Sans Unicode"/>
              </a:rPr>
              <a:t>25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alumnos,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5" dirty="0">
                <a:latin typeface="Lucida Sans Unicode"/>
                <a:cs typeface="Lucida Sans Unicode"/>
              </a:rPr>
              <a:t>estará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implementad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artificial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día,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calefacción,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piso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tarima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flotante 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recubierto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25" dirty="0">
                <a:latin typeface="Lucida Sans Unicode"/>
                <a:cs typeface="Lucida Sans Unicode"/>
              </a:rPr>
              <a:t>superficie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linóleo, </a:t>
            </a:r>
            <a:r>
              <a:rPr sz="1000" spc="20" dirty="0">
                <a:latin typeface="Lucida Sans Unicode"/>
                <a:cs typeface="Lucida Sans Unicode"/>
              </a:rPr>
              <a:t>pared </a:t>
            </a:r>
            <a:r>
              <a:rPr sz="1000" spc="-10" dirty="0">
                <a:latin typeface="Lucida Sans Unicode"/>
                <a:cs typeface="Lucida Sans Unicode"/>
              </a:rPr>
              <a:t>lateral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20" dirty="0">
                <a:latin typeface="Lucida Sans Unicode"/>
                <a:cs typeface="Lucida Sans Unicode"/>
              </a:rPr>
              <a:t>revestimiento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espejos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cuerpo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entero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puntos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eléctricos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conexión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equipamiento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sonido.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Arial"/>
              <a:cs typeface="Arial"/>
            </a:endParaRPr>
          </a:p>
          <a:p>
            <a:pPr marL="20320" marR="3952875" indent="-5080">
              <a:lnSpc>
                <a:spcPct val="102000"/>
              </a:lnSpc>
            </a:pPr>
            <a:r>
              <a:rPr sz="1000" spc="-35" dirty="0">
                <a:latin typeface="Lucida Sans Unicode"/>
                <a:cs typeface="Lucida Sans Unicode"/>
              </a:rPr>
              <a:t>Aire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acondicionado.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55" dirty="0">
                <a:latin typeface="Lucida Sans Unicode"/>
                <a:cs typeface="Lucida Sans Unicode"/>
              </a:rPr>
              <a:t>C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-30" dirty="0">
                <a:latin typeface="Lucida Sans Unicode"/>
                <a:cs typeface="Lucida Sans Unicode"/>
              </a:rPr>
              <a:t>i</a:t>
            </a:r>
            <a:r>
              <a:rPr sz="1000" spc="-10" dirty="0">
                <a:latin typeface="Lucida Sans Unicode"/>
                <a:cs typeface="Lucida Sans Unicode"/>
              </a:rPr>
              <a:t>m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30" dirty="0">
                <a:latin typeface="Lucida Sans Unicode"/>
                <a:cs typeface="Lucida Sans Unicode"/>
              </a:rPr>
              <a:t>t</a:t>
            </a:r>
            <a:r>
              <a:rPr sz="1000" spc="-85" dirty="0">
                <a:latin typeface="Lucida Sans Unicode"/>
                <a:cs typeface="Lucida Sans Unicode"/>
              </a:rPr>
              <a:t>i</a:t>
            </a:r>
            <a:r>
              <a:rPr sz="1000" spc="-100" dirty="0">
                <a:latin typeface="Lucida Sans Unicode"/>
                <a:cs typeface="Lucida Sans Unicode"/>
              </a:rPr>
              <a:t>z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do</a:t>
            </a:r>
            <a:r>
              <a:rPr sz="1000" spc="-80" dirty="0">
                <a:latin typeface="Lucida Sans Unicode"/>
                <a:cs typeface="Lucida Sans Unicode"/>
              </a:rPr>
              <a:t>r.</a:t>
            </a:r>
            <a:endParaRPr sz="1000">
              <a:latin typeface="Lucida Sans Unicode"/>
              <a:cs typeface="Lucida Sans Unicode"/>
            </a:endParaRPr>
          </a:p>
          <a:p>
            <a:pPr marL="12700" marR="407034" indent="3175">
              <a:lnSpc>
                <a:spcPct val="102000"/>
              </a:lnSpc>
              <a:spcBef>
                <a:spcPts val="5"/>
              </a:spcBef>
            </a:pPr>
            <a:r>
              <a:rPr sz="1000" spc="-30" dirty="0">
                <a:latin typeface="Lucida Sans Unicode"/>
                <a:cs typeface="Lucida Sans Unicode"/>
              </a:rPr>
              <a:t>Armarios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metálicos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asegura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20" dirty="0">
                <a:latin typeface="Lucida Sans Unicode"/>
                <a:cs typeface="Lucida Sans Unicode"/>
              </a:rPr>
              <a:t> almac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namiento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materiales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utilería.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Bancas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acolchonadas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descanso.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85620" y="5695441"/>
            <a:ext cx="5234940" cy="972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b="1" dirty="0">
                <a:latin typeface="Arial"/>
                <a:cs typeface="Arial"/>
              </a:rPr>
              <a:t>Á</a:t>
            </a:r>
            <a:r>
              <a:rPr sz="1100" b="1" spc="-165" dirty="0">
                <a:latin typeface="Arial"/>
                <a:cs typeface="Arial"/>
              </a:rPr>
              <a:t>R</a:t>
            </a:r>
            <a:r>
              <a:rPr sz="1100" b="1" spc="-85" dirty="0">
                <a:latin typeface="Arial"/>
                <a:cs typeface="Arial"/>
              </a:rPr>
              <a:t>EA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D</a:t>
            </a:r>
            <a:r>
              <a:rPr sz="1100" b="1" spc="-165" dirty="0">
                <a:latin typeface="Arial"/>
                <a:cs typeface="Arial"/>
              </a:rPr>
              <a:t>E</a:t>
            </a:r>
            <a:r>
              <a:rPr sz="1100" b="1" spc="30" dirty="0">
                <a:latin typeface="Arial"/>
                <a:cs typeface="Arial"/>
              </a:rPr>
              <a:t> C</a:t>
            </a:r>
            <a:r>
              <a:rPr sz="1100" b="1" spc="35" dirty="0">
                <a:latin typeface="Arial"/>
                <a:cs typeface="Arial"/>
              </a:rPr>
              <a:t>AM</a:t>
            </a:r>
            <a:r>
              <a:rPr sz="1100" b="1" spc="-70" dirty="0">
                <a:latin typeface="Arial"/>
                <a:cs typeface="Arial"/>
              </a:rPr>
              <a:t>A</a:t>
            </a:r>
            <a:r>
              <a:rPr sz="1100" b="1" spc="-75" dirty="0">
                <a:latin typeface="Arial"/>
                <a:cs typeface="Arial"/>
              </a:rPr>
              <a:t>R</a:t>
            </a:r>
            <a:r>
              <a:rPr sz="1100" b="1" spc="-5" dirty="0">
                <a:latin typeface="Arial"/>
                <a:cs typeface="Arial"/>
              </a:rPr>
              <a:t>I</a:t>
            </a:r>
            <a:r>
              <a:rPr sz="1100" b="1" spc="-80" dirty="0">
                <a:latin typeface="Arial"/>
                <a:cs typeface="Arial"/>
              </a:rPr>
              <a:t>N</a:t>
            </a:r>
            <a:r>
              <a:rPr sz="1100" b="1" spc="-75" dirty="0">
                <a:latin typeface="Arial"/>
                <a:cs typeface="Arial"/>
              </a:rPr>
              <a:t>E</a:t>
            </a:r>
            <a:r>
              <a:rPr sz="1100" b="1" spc="-165" dirty="0">
                <a:latin typeface="Arial"/>
                <a:cs typeface="Arial"/>
              </a:rPr>
              <a:t>S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5875" marR="5080" indent="-3810">
              <a:lnSpc>
                <a:spcPct val="102299"/>
              </a:lnSpc>
            </a:pPr>
            <a:r>
              <a:rPr sz="1000" spc="-35" dirty="0">
                <a:latin typeface="Lucida Sans Unicode"/>
                <a:cs typeface="Lucida Sans Unicode"/>
              </a:rPr>
              <a:t>Esp </a:t>
            </a:r>
            <a:r>
              <a:rPr sz="1000" spc="10" dirty="0">
                <a:latin typeface="Lucida Sans Unicode"/>
                <a:cs typeface="Lucida Sans Unicode"/>
              </a:rPr>
              <a:t>acio </a:t>
            </a:r>
            <a:r>
              <a:rPr sz="1000" spc="20" dirty="0">
                <a:latin typeface="Lucida Sans Unicode"/>
                <a:cs typeface="Lucida Sans Unicode"/>
              </a:rPr>
              <a:t>pensado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45" dirty="0">
                <a:latin typeface="Lucida Sans Unicode"/>
                <a:cs typeface="Lucida Sans Unicode"/>
              </a:rPr>
              <a:t>uso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60" dirty="0">
                <a:latin typeface="Lucida Sans Unicode"/>
                <a:cs typeface="Lucida Sans Unicode"/>
              </a:rPr>
              <a:t>los </a:t>
            </a:r>
            <a:r>
              <a:rPr sz="1000" spc="-10" dirty="0">
                <a:latin typeface="Lucida Sans Unicode"/>
                <a:cs typeface="Lucida Sans Unicode"/>
              </a:rPr>
              <a:t>alumno 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 formación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5" dirty="0">
                <a:latin typeface="Lucida Sans Unicode"/>
                <a:cs typeface="Lucida Sans Unicode"/>
              </a:rPr>
              <a:t>Área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50" dirty="0">
                <a:latin typeface="Lucida Sans Unicode"/>
                <a:cs typeface="Lucida Sans Unicode"/>
              </a:rPr>
              <a:t>Artes </a:t>
            </a:r>
            <a:r>
              <a:rPr sz="1000" spc="-25" dirty="0">
                <a:latin typeface="Lucida Sans Unicode"/>
                <a:cs typeface="Lucida Sans Unicode"/>
              </a:rPr>
              <a:t>Esc </a:t>
            </a:r>
            <a:r>
              <a:rPr sz="1000" spc="-80" dirty="0">
                <a:latin typeface="Lucida Sans Unicode"/>
                <a:cs typeface="Lucida Sans Unicode"/>
              </a:rPr>
              <a:t>éni- 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cas,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acondicionado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recibir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entre</a:t>
            </a:r>
            <a:r>
              <a:rPr sz="1000" spc="22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15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20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personas,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contará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servi- 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cios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higiénicos,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duchas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espacio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suficie</a:t>
            </a:r>
            <a:r>
              <a:rPr sz="1000" spc="-1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nte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para</a:t>
            </a:r>
            <a:r>
              <a:rPr sz="1000" spc="254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cambio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vestuario</a:t>
            </a:r>
            <a:r>
              <a:rPr sz="1000" spc="21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correspon- 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diente.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51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20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245351"/>
                </a:lnTo>
                <a:lnTo>
                  <a:pt x="0" y="9631667"/>
                </a:lnTo>
                <a:lnTo>
                  <a:pt x="995172" y="9631667"/>
                </a:lnTo>
                <a:lnTo>
                  <a:pt x="995172" y="245351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385572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367789" y="108204"/>
            <a:ext cx="5947410" cy="9631045"/>
            <a:chOff x="1367789" y="108204"/>
            <a:chExt cx="5947410" cy="9631045"/>
          </a:xfrm>
        </p:grpSpPr>
        <p:sp>
          <p:nvSpPr>
            <p:cNvPr id="6" name="object 6"/>
            <p:cNvSpPr/>
            <p:nvPr/>
          </p:nvSpPr>
          <p:spPr>
            <a:xfrm>
              <a:off x="1367790" y="385571"/>
              <a:ext cx="5947410" cy="9353550"/>
            </a:xfrm>
            <a:custGeom>
              <a:avLst/>
              <a:gdLst/>
              <a:ahLst/>
              <a:cxnLst/>
              <a:rect l="l" t="t" r="r" b="b"/>
              <a:pathLst>
                <a:path w="5947409" h="9353550">
                  <a:moveTo>
                    <a:pt x="5947410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947410" y="9353550"/>
                  </a:lnTo>
                  <a:lnTo>
                    <a:pt x="5947410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67789" y="108204"/>
              <a:ext cx="5947410" cy="277495"/>
            </a:xfrm>
            <a:custGeom>
              <a:avLst/>
              <a:gdLst/>
              <a:ahLst/>
              <a:cxnLst/>
              <a:rect l="l" t="t" r="r" b="b"/>
              <a:pathLst>
                <a:path w="5947409" h="277495">
                  <a:moveTo>
                    <a:pt x="5947410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947410" y="277368"/>
                  </a:lnTo>
                  <a:lnTo>
                    <a:pt x="594741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51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20" y="1584452"/>
            <a:ext cx="2989580" cy="645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5" dirty="0">
                <a:latin typeface="Arial"/>
                <a:cs typeface="Arial"/>
              </a:rPr>
              <a:t>DESCRIPCIÓN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DE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OCUPACIÓN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ARQUITECTÓNICA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00" dirty="0">
                <a:latin typeface="Arial"/>
                <a:cs typeface="Arial"/>
              </a:rPr>
              <a:t>F</a:t>
            </a:r>
            <a:r>
              <a:rPr sz="1000" b="1" spc="30" dirty="0">
                <a:latin typeface="Arial"/>
                <a:cs typeface="Arial"/>
              </a:rPr>
              <a:t>O</a:t>
            </a:r>
            <a:r>
              <a:rPr sz="1000" b="1" spc="-114" dirty="0">
                <a:latin typeface="Arial"/>
                <a:cs typeface="Arial"/>
              </a:rPr>
              <a:t>R</a:t>
            </a:r>
            <a:r>
              <a:rPr sz="1000" b="1" spc="30" dirty="0">
                <a:latin typeface="Arial"/>
                <a:cs typeface="Arial"/>
              </a:rPr>
              <a:t>M</a:t>
            </a:r>
            <a:r>
              <a:rPr sz="1000" b="1" spc="3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C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Ó</a:t>
            </a:r>
            <a:r>
              <a:rPr sz="1000" b="1" dirty="0">
                <a:latin typeface="Arial"/>
                <a:cs typeface="Arial"/>
              </a:rPr>
              <a:t>N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</a:t>
            </a:r>
            <a:r>
              <a:rPr sz="1000" b="1" spc="10" dirty="0">
                <a:latin typeface="Arial"/>
                <a:cs typeface="Arial"/>
              </a:rPr>
              <a:t>N</a:t>
            </a:r>
            <a:r>
              <a:rPr sz="1000" b="1" spc="-200" dirty="0">
                <a:latin typeface="Arial"/>
                <a:cs typeface="Arial"/>
              </a:rPr>
              <a:t>T</a:t>
            </a:r>
            <a:r>
              <a:rPr sz="1000" b="1" spc="-150" dirty="0">
                <a:latin typeface="Arial"/>
                <a:cs typeface="Arial"/>
              </a:rPr>
              <a:t>E</a:t>
            </a:r>
            <a:r>
              <a:rPr sz="1000" b="1" spc="5" dirty="0">
                <a:latin typeface="Arial"/>
                <a:cs typeface="Arial"/>
              </a:rPr>
              <a:t>N</a:t>
            </a:r>
            <a:r>
              <a:rPr sz="1000" b="1" spc="-150" dirty="0">
                <a:latin typeface="Arial"/>
                <a:cs typeface="Arial"/>
              </a:rPr>
              <a:t>S</a:t>
            </a:r>
            <a:r>
              <a:rPr sz="1000" b="1" spc="15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V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10" dirty="0">
                <a:latin typeface="Arial"/>
                <a:cs typeface="Arial"/>
              </a:rPr>
              <a:t>AR</a:t>
            </a:r>
            <a:r>
              <a:rPr sz="1000" b="1" spc="-100" dirty="0">
                <a:latin typeface="Arial"/>
                <a:cs typeface="Arial"/>
              </a:rPr>
              <a:t>T</a:t>
            </a:r>
            <a:r>
              <a:rPr sz="1000" b="1" spc="-150" dirty="0">
                <a:latin typeface="Arial"/>
                <a:cs typeface="Arial"/>
              </a:rPr>
              <a:t>ES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M</a:t>
            </a:r>
            <a:r>
              <a:rPr sz="1000" b="1" spc="-85" dirty="0">
                <a:latin typeface="Arial"/>
                <a:cs typeface="Arial"/>
              </a:rPr>
              <a:t>U</a:t>
            </a:r>
            <a:r>
              <a:rPr sz="1000" b="1" spc="-155" dirty="0">
                <a:latin typeface="Arial"/>
                <a:cs typeface="Arial"/>
              </a:rPr>
              <a:t>S</a:t>
            </a:r>
            <a:r>
              <a:rPr sz="1000" b="1" spc="25" dirty="0">
                <a:latin typeface="Arial"/>
                <a:cs typeface="Arial"/>
              </a:rPr>
              <a:t>I</a:t>
            </a:r>
            <a:r>
              <a:rPr sz="1000" b="1" spc="30" dirty="0">
                <a:latin typeface="Arial"/>
                <a:cs typeface="Arial"/>
              </a:rPr>
              <a:t>C</a:t>
            </a:r>
            <a:r>
              <a:rPr sz="1000" b="1" spc="-85" dirty="0">
                <a:latin typeface="Arial"/>
                <a:cs typeface="Arial"/>
              </a:rPr>
              <a:t>A</a:t>
            </a:r>
            <a:r>
              <a:rPr sz="1000" b="1" spc="-75" dirty="0">
                <a:latin typeface="Arial"/>
                <a:cs typeface="Arial"/>
              </a:rPr>
              <a:t>L</a:t>
            </a:r>
            <a:r>
              <a:rPr sz="1000" b="1" spc="-150" dirty="0">
                <a:latin typeface="Arial"/>
                <a:cs typeface="Arial"/>
              </a:rPr>
              <a:t>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5613" y="2674873"/>
            <a:ext cx="5243195" cy="240411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70"/>
              </a:spcBef>
              <a:tabLst>
                <a:tab pos="4715510" algn="l"/>
              </a:tabLst>
            </a:pPr>
            <a:r>
              <a:rPr sz="1100" b="1" spc="-95" dirty="0">
                <a:latin typeface="Arial"/>
                <a:cs typeface="Arial"/>
              </a:rPr>
              <a:t>SALA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7</a:t>
            </a:r>
            <a:r>
              <a:rPr sz="1000" dirty="0">
                <a:latin typeface="Lucida Sans Unicode"/>
                <a:cs typeface="Lucida Sans Unicode"/>
              </a:rPr>
              <a:t>: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Espacio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16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m2,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destina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apre</a:t>
            </a:r>
            <a:r>
              <a:rPr sz="1000" spc="-9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ndizaje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especializa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intensivo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interpretación </a:t>
            </a:r>
            <a:r>
              <a:rPr sz="1000" spc="-30" dirty="0">
                <a:latin typeface="Lucida Sans Unicode"/>
                <a:cs typeface="Lucida Sans Unicode"/>
              </a:rPr>
              <a:t>musical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instrumental,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40" dirty="0">
                <a:latin typeface="Lucida Sans Unicode"/>
                <a:cs typeface="Lucida Sans Unicode"/>
              </a:rPr>
              <a:t>disciplinas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esenciales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plan</a:t>
            </a:r>
            <a:r>
              <a:rPr sz="1000" spc="-5" dirty="0">
                <a:latin typeface="Lucida Sans Unicode"/>
                <a:cs typeface="Lucida Sans Unicode"/>
              </a:rPr>
              <a:t> activo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formación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musical</a:t>
            </a:r>
            <a:r>
              <a:rPr sz="1000" spc="204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desarrollado</a:t>
            </a:r>
            <a:r>
              <a:rPr sz="1000" spc="2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actualmente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por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9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Orquesta</a:t>
            </a:r>
            <a:r>
              <a:rPr sz="1000" spc="27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Municipal:	</a:t>
            </a:r>
            <a:r>
              <a:rPr sz="1100" b="1" spc="-20" dirty="0">
                <a:latin typeface="Arial"/>
                <a:cs typeface="Arial"/>
              </a:rPr>
              <a:t>Violín</a:t>
            </a:r>
            <a:r>
              <a:rPr sz="1100" b="1" spc="16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y </a:t>
            </a:r>
            <a:r>
              <a:rPr sz="1100" b="1" spc="-290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Flauta</a:t>
            </a:r>
            <a:r>
              <a:rPr sz="1100" b="1" spc="275" dirty="0">
                <a:latin typeface="Arial"/>
                <a:cs typeface="Arial"/>
              </a:rPr>
              <a:t> </a:t>
            </a:r>
            <a:r>
              <a:rPr sz="1100" b="1" spc="-30" dirty="0">
                <a:latin typeface="Arial"/>
                <a:cs typeface="Arial"/>
              </a:rPr>
              <a:t>Traversa</a:t>
            </a:r>
            <a:r>
              <a:rPr sz="1000" spc="-30" dirty="0">
                <a:latin typeface="Lucida Sans Unicode"/>
                <a:cs typeface="Lucida Sans Unicode"/>
              </a:rPr>
              <a:t>. Este</a:t>
            </a:r>
            <a:r>
              <a:rPr sz="1000" spc="254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espacio </a:t>
            </a:r>
            <a:r>
              <a:rPr sz="1000" spc="5" dirty="0">
                <a:latin typeface="Lucida Sans Unicode"/>
                <a:cs typeface="Lucida Sans Unicode"/>
              </a:rPr>
              <a:t>contará 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10" dirty="0">
                <a:latin typeface="Lucida Sans Unicode"/>
                <a:cs typeface="Lucida Sans Unicode"/>
              </a:rPr>
              <a:t>espacio </a:t>
            </a:r>
            <a:r>
              <a:rPr sz="1000" spc="-30" dirty="0">
                <a:latin typeface="Lucida Sans Unicode"/>
                <a:cs typeface="Lucida Sans Unicode"/>
              </a:rPr>
              <a:t>suficiente</a:t>
            </a:r>
            <a:r>
              <a:rPr sz="1000" spc="254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10" dirty="0">
                <a:latin typeface="Lucida Sans Unicode"/>
                <a:cs typeface="Lucida Sans Unicode"/>
              </a:rPr>
              <a:t>albergar </a:t>
            </a:r>
            <a:r>
              <a:rPr sz="1000" spc="-15" dirty="0">
                <a:latin typeface="Lucida Sans Unicode"/>
                <a:cs typeface="Lucida Sans Unicode"/>
              </a:rPr>
              <a:t>entre </a:t>
            </a:r>
            <a:r>
              <a:rPr sz="1000" spc="-80" dirty="0">
                <a:latin typeface="Lucida Sans Unicode"/>
                <a:cs typeface="Lucida Sans Unicode"/>
              </a:rPr>
              <a:t>5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80" dirty="0">
                <a:latin typeface="Lucida Sans Unicode"/>
                <a:cs typeface="Lucida Sans Unicode"/>
              </a:rPr>
              <a:t>10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alumnos </a:t>
            </a:r>
            <a:r>
              <a:rPr sz="1000" spc="-25" dirty="0">
                <a:latin typeface="Lucida Sans Unicode"/>
                <a:cs typeface="Lucida Sans Unicode"/>
              </a:rPr>
              <a:t>por </a:t>
            </a:r>
            <a:r>
              <a:rPr sz="1000" spc="60" dirty="0">
                <a:latin typeface="Lucida Sans Unicode"/>
                <a:cs typeface="Lucida Sans Unicode"/>
              </a:rPr>
              <a:t>cada </a:t>
            </a:r>
            <a:r>
              <a:rPr sz="1000" spc="-35" dirty="0">
                <a:latin typeface="Lucida Sans Unicode"/>
                <a:cs typeface="Lucida Sans Unicode"/>
              </a:rPr>
              <a:t>instrumento </a:t>
            </a:r>
            <a:r>
              <a:rPr sz="1000" spc="-25" dirty="0">
                <a:latin typeface="Lucida Sans Unicode"/>
                <a:cs typeface="Lucida Sans Unicode"/>
              </a:rPr>
              <a:t>imp </a:t>
            </a:r>
            <a:r>
              <a:rPr sz="1000" spc="-30" dirty="0">
                <a:latin typeface="Lucida Sans Unicode"/>
                <a:cs typeface="Lucida Sans Unicode"/>
              </a:rPr>
              <a:t>artid </a:t>
            </a:r>
            <a:r>
              <a:rPr sz="1000" spc="-15" dirty="0">
                <a:latin typeface="Lucida Sans Unicode"/>
                <a:cs typeface="Lucida Sans Unicode"/>
              </a:rPr>
              <a:t>o, </a:t>
            </a:r>
            <a:r>
              <a:rPr sz="1000" spc="35" dirty="0">
                <a:latin typeface="Lucida Sans Unicode"/>
                <a:cs typeface="Lucida Sans Unicode"/>
              </a:rPr>
              <a:t>además de </a:t>
            </a:r>
            <a:r>
              <a:rPr sz="1000" spc="-35" dirty="0">
                <a:latin typeface="Lucida Sans Unicode"/>
                <a:cs typeface="Lucida Sans Unicode"/>
              </a:rPr>
              <a:t>estar </a:t>
            </a:r>
            <a:r>
              <a:rPr sz="1000" spc="25" dirty="0">
                <a:latin typeface="Lucida Sans Unicode"/>
                <a:cs typeface="Lucida Sans Unicode"/>
              </a:rPr>
              <a:t>acondicionado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artificial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día,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calefacción, </a:t>
            </a:r>
            <a:r>
              <a:rPr sz="1000" spc="-35" dirty="0">
                <a:latin typeface="Lucida Sans Unicode"/>
                <a:cs typeface="Lucida Sans Unicode"/>
              </a:rPr>
              <a:t>re</a:t>
            </a:r>
            <a:r>
              <a:rPr sz="1000" spc="-30" dirty="0">
                <a:latin typeface="Lucida Sans Unicode"/>
                <a:cs typeface="Lucida Sans Unicode"/>
              </a:rPr>
              <a:t> vestimiento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acústico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empalme </a:t>
            </a:r>
            <a:r>
              <a:rPr sz="1000" spc="-5" dirty="0">
                <a:latin typeface="Lucida Sans Unicode"/>
                <a:cs typeface="Lucida Sans Unicode"/>
              </a:rPr>
              <a:t>eléctrico </a:t>
            </a:r>
            <a:r>
              <a:rPr sz="1000" dirty="0">
                <a:latin typeface="Lucida Sans Unicode"/>
                <a:cs typeface="Lucida Sans Unicode"/>
              </a:rPr>
              <a:t> monofásico.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90" dirty="0">
                <a:latin typeface="Lucida Sans Unicode"/>
                <a:cs typeface="Lucida Sans Unicode"/>
              </a:rPr>
              <a:t>Sil</a:t>
            </a:r>
            <a:r>
              <a:rPr sz="1000" dirty="0">
                <a:latin typeface="Lucida Sans Unicode"/>
                <a:cs typeface="Lucida Sans Unicode"/>
              </a:rPr>
              <a:t>l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</a:t>
            </a:r>
            <a:r>
              <a:rPr sz="1000" spc="-45" dirty="0">
                <a:latin typeface="Lucida Sans Unicode"/>
                <a:cs typeface="Lucida Sans Unicode"/>
              </a:rPr>
              <a:t>l</a:t>
            </a:r>
            <a:r>
              <a:rPr sz="1000" spc="70" dirty="0">
                <a:latin typeface="Lucida Sans Unicode"/>
                <a:cs typeface="Lucida Sans Unicode"/>
              </a:rPr>
              <a:t>e</a:t>
            </a:r>
            <a:r>
              <a:rPr sz="1000" spc="90" dirty="0">
                <a:latin typeface="Lucida Sans Unicode"/>
                <a:cs typeface="Lucida Sans Unicode"/>
              </a:rPr>
              <a:t>ga</a:t>
            </a:r>
            <a:r>
              <a:rPr sz="1000" spc="25" dirty="0">
                <a:latin typeface="Lucida Sans Unicode"/>
                <a:cs typeface="Lucida Sans Unicode"/>
              </a:rPr>
              <a:t>b</a:t>
            </a:r>
            <a:r>
              <a:rPr sz="1000" spc="-45" dirty="0">
                <a:latin typeface="Lucida Sans Unicode"/>
                <a:cs typeface="Lucida Sans Unicode"/>
              </a:rPr>
              <a:t>l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85" dirty="0">
                <a:latin typeface="Lucida Sans Unicode"/>
                <a:cs typeface="Lucida Sans Unicode"/>
              </a:rPr>
              <a:t>c</a:t>
            </a:r>
            <a:r>
              <a:rPr sz="1000" spc="20" dirty="0">
                <a:latin typeface="Lucida Sans Unicode"/>
                <a:cs typeface="Lucida Sans Unicode"/>
              </a:rPr>
              <a:t>o</a:t>
            </a:r>
            <a:r>
              <a:rPr sz="1000" spc="-25" dirty="0">
                <a:latin typeface="Lucida Sans Unicode"/>
                <a:cs typeface="Lucida Sans Unicode"/>
              </a:rPr>
              <a:t>l</a:t>
            </a:r>
            <a:r>
              <a:rPr sz="1000" spc="65" dirty="0">
                <a:latin typeface="Lucida Sans Unicode"/>
                <a:cs typeface="Lucida Sans Unicode"/>
              </a:rPr>
              <a:t>c</a:t>
            </a:r>
            <a:r>
              <a:rPr sz="1000" spc="55" dirty="0">
                <a:latin typeface="Lucida Sans Unicode"/>
                <a:cs typeface="Lucida Sans Unicode"/>
              </a:rPr>
              <a:t>h</a:t>
            </a:r>
            <a:r>
              <a:rPr sz="1000" spc="20" dirty="0">
                <a:latin typeface="Lucida Sans Unicode"/>
                <a:cs typeface="Lucida Sans Unicode"/>
              </a:rPr>
              <a:t>a</a:t>
            </a:r>
            <a:r>
              <a:rPr sz="1000" spc="60" dirty="0">
                <a:latin typeface="Lucida Sans Unicode"/>
                <a:cs typeface="Lucida Sans Unicode"/>
              </a:rPr>
              <a:t>d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endParaRPr sz="1000">
              <a:latin typeface="Lucida Sans Unicode"/>
              <a:cs typeface="Lucida Sans Unicode"/>
            </a:endParaRPr>
          </a:p>
          <a:p>
            <a:pPr marL="15875" marR="816610">
              <a:lnSpc>
                <a:spcPct val="102000"/>
              </a:lnSpc>
              <a:spcBef>
                <a:spcPts val="5"/>
              </a:spcBef>
            </a:pPr>
            <a:r>
              <a:rPr sz="1000" spc="-25" dirty="0">
                <a:latin typeface="Lucida Sans Unicode"/>
                <a:cs typeface="Lucida Sans Unicode"/>
              </a:rPr>
              <a:t>Armario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madera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asegura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almac</a:t>
            </a:r>
            <a:r>
              <a:rPr sz="1000" spc="-2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enamiento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instrumentos.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Atriles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partitura</a:t>
            </a:r>
            <a:endParaRPr sz="1000">
              <a:latin typeface="Lucida Sans Unicode"/>
              <a:cs typeface="Lucida Sans Unicode"/>
            </a:endParaRPr>
          </a:p>
          <a:p>
            <a:pPr marL="14604">
              <a:lnSpc>
                <a:spcPct val="100000"/>
              </a:lnSpc>
              <a:spcBef>
                <a:spcPts val="25"/>
              </a:spcBef>
            </a:pPr>
            <a:r>
              <a:rPr sz="1000" spc="-40" dirty="0">
                <a:latin typeface="Lucida Sans Unicode"/>
                <a:cs typeface="Lucida Sans Unicode"/>
              </a:rPr>
              <a:t>Pizarra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acrílica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tamaño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correspondiente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85620" y="5523991"/>
            <a:ext cx="5238750" cy="240474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65"/>
              </a:spcBef>
              <a:tabLst>
                <a:tab pos="4618355" algn="l"/>
              </a:tabLst>
            </a:pPr>
            <a:r>
              <a:rPr sz="1100" b="1" spc="-95" dirty="0">
                <a:latin typeface="Arial"/>
                <a:cs typeface="Arial"/>
              </a:rPr>
              <a:t>SALA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8</a:t>
            </a:r>
            <a:r>
              <a:rPr sz="1000" dirty="0">
                <a:latin typeface="Lucida Sans Unicode"/>
                <a:cs typeface="Lucida Sans Unicode"/>
              </a:rPr>
              <a:t>: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Espacio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18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m2,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destina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apre</a:t>
            </a:r>
            <a:r>
              <a:rPr sz="1000" spc="-9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ndizaje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especializa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intensivo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interpretación </a:t>
            </a:r>
            <a:r>
              <a:rPr sz="1000" spc="-30" dirty="0">
                <a:latin typeface="Lucida Sans Unicode"/>
                <a:cs typeface="Lucida Sans Unicode"/>
              </a:rPr>
              <a:t>musical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instrumental,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40" dirty="0">
                <a:latin typeface="Lucida Sans Unicode"/>
                <a:cs typeface="Lucida Sans Unicode"/>
              </a:rPr>
              <a:t>disciplinas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esenciales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plan</a:t>
            </a:r>
            <a:r>
              <a:rPr sz="1000" spc="-5" dirty="0">
                <a:latin typeface="Lucida Sans Unicode"/>
                <a:cs typeface="Lucida Sans Unicode"/>
              </a:rPr>
              <a:t> activo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f</a:t>
            </a:r>
            <a:r>
              <a:rPr sz="1000" spc="-5" dirty="0">
                <a:latin typeface="Lucida Sans Unicode"/>
                <a:cs typeface="Lucida Sans Unicode"/>
              </a:rPr>
              <a:t>o</a:t>
            </a:r>
            <a:r>
              <a:rPr sz="1000" spc="-35" dirty="0">
                <a:latin typeface="Lucida Sans Unicode"/>
                <a:cs typeface="Lucida Sans Unicode"/>
              </a:rPr>
              <a:t>r</a:t>
            </a:r>
            <a:r>
              <a:rPr sz="1000" spc="-10" dirty="0">
                <a:latin typeface="Lucida Sans Unicode"/>
                <a:cs typeface="Lucida Sans Unicode"/>
              </a:rPr>
              <a:t>m</a:t>
            </a:r>
            <a:r>
              <a:rPr sz="1000" spc="65" dirty="0">
                <a:latin typeface="Lucida Sans Unicode"/>
                <a:cs typeface="Lucida Sans Unicode"/>
              </a:rPr>
              <a:t>ac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-5" dirty="0">
                <a:latin typeface="Lucida Sans Unicode"/>
                <a:cs typeface="Lucida Sans Unicode"/>
              </a:rPr>
              <a:t>ó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mu</a:t>
            </a:r>
            <a:r>
              <a:rPr sz="1000" spc="-135" dirty="0">
                <a:latin typeface="Lucida Sans Unicode"/>
                <a:cs typeface="Lucida Sans Unicode"/>
              </a:rPr>
              <a:t>s</a:t>
            </a:r>
            <a:r>
              <a:rPr sz="1000" spc="-20" dirty="0">
                <a:latin typeface="Lucida Sans Unicode"/>
                <a:cs typeface="Lucida Sans Unicode"/>
              </a:rPr>
              <a:t>i</a:t>
            </a:r>
            <a:r>
              <a:rPr sz="1000" spc="65" dirty="0">
                <a:latin typeface="Lucida Sans Unicode"/>
                <a:cs typeface="Lucida Sans Unicode"/>
              </a:rPr>
              <a:t>ca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65" dirty="0">
                <a:latin typeface="Lucida Sans Unicode"/>
                <a:cs typeface="Lucida Sans Unicode"/>
              </a:rPr>
              <a:t>s</a:t>
            </a:r>
            <a:r>
              <a:rPr sz="1000" spc="-5" dirty="0">
                <a:latin typeface="Lucida Sans Unicode"/>
                <a:cs typeface="Lucida Sans Unicode"/>
              </a:rPr>
              <a:t>a</a:t>
            </a:r>
            <a:r>
              <a:rPr sz="1000" spc="-110" dirty="0">
                <a:latin typeface="Lucida Sans Unicode"/>
                <a:cs typeface="Lucida Sans Unicode"/>
              </a:rPr>
              <a:t>r</a:t>
            </a:r>
            <a:r>
              <a:rPr sz="1000" spc="-90" dirty="0">
                <a:latin typeface="Lucida Sans Unicode"/>
                <a:cs typeface="Lucida Sans Unicode"/>
              </a:rPr>
              <a:t>r</a:t>
            </a:r>
            <a:r>
              <a:rPr sz="1000" spc="-5" dirty="0">
                <a:latin typeface="Lucida Sans Unicode"/>
                <a:cs typeface="Lucida Sans Unicode"/>
              </a:rPr>
              <a:t>o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-25" dirty="0">
                <a:latin typeface="Lucida Sans Unicode"/>
                <a:cs typeface="Lucida Sans Unicode"/>
              </a:rPr>
              <a:t>l</a:t>
            </a:r>
            <a:r>
              <a:rPr sz="1000" spc="90" dirty="0">
                <a:latin typeface="Lucida Sans Unicode"/>
                <a:cs typeface="Lucida Sans Unicode"/>
              </a:rPr>
              <a:t>a</a:t>
            </a:r>
            <a:r>
              <a:rPr sz="1000" spc="1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10" dirty="0">
                <a:latin typeface="Lucida Sans Unicode"/>
                <a:cs typeface="Lucida Sans Unicode"/>
              </a:rPr>
              <a:t>c</a:t>
            </a:r>
            <a:r>
              <a:rPr sz="1000" spc="-20" dirty="0">
                <a:latin typeface="Lucida Sans Unicode"/>
                <a:cs typeface="Lucida Sans Unicode"/>
              </a:rPr>
              <a:t>t</a:t>
            </a:r>
            <a:r>
              <a:rPr sz="1000" spc="35" dirty="0">
                <a:latin typeface="Lucida Sans Unicode"/>
                <a:cs typeface="Lucida Sans Unicode"/>
              </a:rPr>
              <a:t>u</a:t>
            </a:r>
            <a:r>
              <a:rPr sz="1000" spc="-10" dirty="0">
                <a:latin typeface="Lucida Sans Unicode"/>
                <a:cs typeface="Lucida Sans Unicode"/>
              </a:rPr>
              <a:t>a</a:t>
            </a:r>
            <a:r>
              <a:rPr sz="1000" spc="-95" dirty="0">
                <a:latin typeface="Lucida Sans Unicode"/>
                <a:cs typeface="Lucida Sans Unicode"/>
              </a:rPr>
              <a:t>l</a:t>
            </a:r>
            <a:r>
              <a:rPr sz="1000" spc="45" dirty="0">
                <a:latin typeface="Lucida Sans Unicode"/>
                <a:cs typeface="Lucida Sans Unicode"/>
              </a:rPr>
              <a:t>m</a:t>
            </a:r>
            <a:r>
              <a:rPr sz="1000" spc="-5" dirty="0">
                <a:latin typeface="Lucida Sans Unicode"/>
                <a:cs typeface="Lucida Sans Unicode"/>
              </a:rPr>
              <a:t>e</a:t>
            </a:r>
            <a:r>
              <a:rPr sz="1000" spc="-20" dirty="0">
                <a:latin typeface="Lucida Sans Unicode"/>
                <a:cs typeface="Lucida Sans Unicode"/>
              </a:rPr>
              <a:t>n</a:t>
            </a:r>
            <a:r>
              <a:rPr sz="1000" spc="10" dirty="0">
                <a:latin typeface="Lucida Sans Unicode"/>
                <a:cs typeface="Lucida Sans Unicode"/>
              </a:rPr>
              <a:t>t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</a:t>
            </a:r>
            <a:r>
              <a:rPr sz="1000" spc="-5" dirty="0">
                <a:latin typeface="Lucida Sans Unicode"/>
                <a:cs typeface="Lucida Sans Unicode"/>
              </a:rPr>
              <a:t>o</a:t>
            </a:r>
            <a:r>
              <a:rPr sz="1000" spc="-110" dirty="0">
                <a:latin typeface="Lucida Sans Unicode"/>
                <a:cs typeface="Lucida Sans Unicode"/>
              </a:rPr>
              <a:t>r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40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O</a:t>
            </a:r>
            <a:r>
              <a:rPr sz="1000" spc="-85" dirty="0">
                <a:latin typeface="Lucida Sans Unicode"/>
                <a:cs typeface="Lucida Sans Unicode"/>
              </a:rPr>
              <a:t>r</a:t>
            </a:r>
            <a:r>
              <a:rPr sz="1000" spc="-10" dirty="0">
                <a:latin typeface="Lucida Sans Unicode"/>
                <a:cs typeface="Lucida Sans Unicode"/>
              </a:rPr>
              <a:t>q</a:t>
            </a:r>
            <a:r>
              <a:rPr sz="1000" spc="30" dirty="0">
                <a:latin typeface="Lucida Sans Unicode"/>
                <a:cs typeface="Lucida Sans Unicode"/>
              </a:rPr>
              <a:t>u</a:t>
            </a:r>
            <a:r>
              <a:rPr sz="1000" spc="-5" dirty="0">
                <a:latin typeface="Lucida Sans Unicode"/>
                <a:cs typeface="Lucida Sans Unicode"/>
              </a:rPr>
              <a:t>e</a:t>
            </a:r>
            <a:r>
              <a:rPr sz="1000" spc="-130" dirty="0">
                <a:latin typeface="Lucida Sans Unicode"/>
                <a:cs typeface="Lucida Sans Unicode"/>
              </a:rPr>
              <a:t>s</a:t>
            </a:r>
            <a:r>
              <a:rPr sz="1000" spc="30" dirty="0">
                <a:latin typeface="Lucida Sans Unicode"/>
                <a:cs typeface="Lucida Sans Unicode"/>
              </a:rPr>
              <a:t>t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</a:t>
            </a:r>
            <a:r>
              <a:rPr sz="1000" spc="-20" dirty="0">
                <a:latin typeface="Lucida Sans Unicode"/>
                <a:cs typeface="Lucida Sans Unicode"/>
              </a:rPr>
              <a:t>u</a:t>
            </a:r>
            <a:r>
              <a:rPr sz="1000" spc="-70" dirty="0">
                <a:latin typeface="Lucida Sans Unicode"/>
                <a:cs typeface="Lucida Sans Unicode"/>
              </a:rPr>
              <a:t>n</a:t>
            </a:r>
            <a:r>
              <a:rPr sz="1000" spc="25" dirty="0">
                <a:latin typeface="Lucida Sans Unicode"/>
                <a:cs typeface="Lucida Sans Unicode"/>
              </a:rPr>
              <a:t>i</a:t>
            </a:r>
            <a:r>
              <a:rPr sz="1000" spc="65" dirty="0">
                <a:latin typeface="Lucida Sans Unicode"/>
                <a:cs typeface="Lucida Sans Unicode"/>
              </a:rPr>
              <a:t>c</a:t>
            </a:r>
            <a:r>
              <a:rPr sz="1000" spc="-70" dirty="0">
                <a:latin typeface="Lucida Sans Unicode"/>
                <a:cs typeface="Lucida Sans Unicode"/>
              </a:rPr>
              <a:t>i</a:t>
            </a:r>
            <a:r>
              <a:rPr sz="1000" spc="90" dirty="0">
                <a:latin typeface="Lucida Sans Unicode"/>
                <a:cs typeface="Lucida Sans Unicode"/>
              </a:rPr>
              <a:t>p</a:t>
            </a:r>
            <a:r>
              <a:rPr sz="1000" spc="-10" dirty="0">
                <a:latin typeface="Lucida Sans Unicode"/>
                <a:cs typeface="Lucida Sans Unicode"/>
              </a:rPr>
              <a:t>a</a:t>
            </a:r>
            <a:r>
              <a:rPr sz="1000" spc="-65" dirty="0">
                <a:latin typeface="Lucida Sans Unicode"/>
                <a:cs typeface="Lucida Sans Unicode"/>
              </a:rPr>
              <a:t>l:</a:t>
            </a:r>
            <a:r>
              <a:rPr sz="1000" dirty="0">
                <a:latin typeface="Lucida Sans Unicode"/>
                <a:cs typeface="Lucida Sans Unicode"/>
              </a:rPr>
              <a:t>	</a:t>
            </a:r>
            <a:r>
              <a:rPr sz="1100" b="1" spc="25" dirty="0">
                <a:latin typeface="Arial"/>
                <a:cs typeface="Arial"/>
              </a:rPr>
              <a:t>C</a:t>
            </a:r>
            <a:r>
              <a:rPr sz="1100" b="1" spc="10" dirty="0">
                <a:latin typeface="Arial"/>
                <a:cs typeface="Arial"/>
              </a:rPr>
              <a:t>l</a:t>
            </a:r>
            <a:r>
              <a:rPr sz="1100" b="1" spc="50" dirty="0">
                <a:latin typeface="Arial"/>
                <a:cs typeface="Arial"/>
              </a:rPr>
              <a:t>a</a:t>
            </a:r>
            <a:r>
              <a:rPr sz="1100" b="1" spc="-35" dirty="0">
                <a:latin typeface="Arial"/>
                <a:cs typeface="Arial"/>
              </a:rPr>
              <a:t>ri</a:t>
            </a:r>
            <a:r>
              <a:rPr sz="1100" b="1" spc="-20" dirty="0">
                <a:latin typeface="Arial"/>
                <a:cs typeface="Arial"/>
              </a:rPr>
              <a:t>n</a:t>
            </a:r>
            <a:r>
              <a:rPr sz="1100" b="1" spc="40" dirty="0">
                <a:latin typeface="Arial"/>
                <a:cs typeface="Arial"/>
              </a:rPr>
              <a:t>e</a:t>
            </a:r>
            <a:r>
              <a:rPr sz="1100" b="1" spc="5" dirty="0">
                <a:latin typeface="Arial"/>
                <a:cs typeface="Arial"/>
              </a:rPr>
              <a:t>t</a:t>
            </a:r>
            <a:r>
              <a:rPr sz="1100" b="1" spc="-5" dirty="0">
                <a:latin typeface="Arial"/>
                <a:cs typeface="Arial"/>
              </a:rPr>
              <a:t>e  y </a:t>
            </a:r>
            <a:r>
              <a:rPr sz="1100" b="1" spc="-15" dirty="0">
                <a:latin typeface="Arial"/>
                <a:cs typeface="Arial"/>
              </a:rPr>
              <a:t>Saxofón</a:t>
            </a:r>
            <a:r>
              <a:rPr sz="1000" spc="-15" dirty="0">
                <a:latin typeface="Lucida Sans Unicode"/>
                <a:cs typeface="Lucida Sans Unicode"/>
              </a:rPr>
              <a:t>. </a:t>
            </a:r>
            <a:r>
              <a:rPr sz="1000" spc="-30" dirty="0">
                <a:latin typeface="Lucida Sans Unicode"/>
                <a:cs typeface="Lucida Sans Unicode"/>
              </a:rPr>
              <a:t>Este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espacio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contará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con </a:t>
            </a:r>
            <a:r>
              <a:rPr sz="1000" spc="10" dirty="0">
                <a:latin typeface="Lucida Sans Unicode"/>
                <a:cs typeface="Lucida Sans Unicode"/>
              </a:rPr>
              <a:t>espacio </a:t>
            </a:r>
            <a:r>
              <a:rPr sz="1000" spc="-30" dirty="0">
                <a:latin typeface="Lucida Sans Unicode"/>
                <a:cs typeface="Lucida Sans Unicode"/>
              </a:rPr>
              <a:t>suficiente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para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albergar </a:t>
            </a:r>
            <a:r>
              <a:rPr sz="1000" spc="-15" dirty="0">
                <a:latin typeface="Lucida Sans Unicode"/>
                <a:cs typeface="Lucida Sans Unicode"/>
              </a:rPr>
              <a:t>entre </a:t>
            </a:r>
            <a:r>
              <a:rPr sz="1000" spc="-80" dirty="0">
                <a:latin typeface="Lucida Sans Unicode"/>
                <a:cs typeface="Lucida Sans Unicode"/>
              </a:rPr>
              <a:t>3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80" dirty="0">
                <a:latin typeface="Lucida Sans Unicode"/>
                <a:cs typeface="Lucida Sans Unicode"/>
              </a:rPr>
              <a:t>5 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alumnos por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cada </a:t>
            </a:r>
            <a:r>
              <a:rPr sz="1000" spc="-35" dirty="0">
                <a:latin typeface="Lucida Sans Unicode"/>
                <a:cs typeface="Lucida Sans Unicode"/>
              </a:rPr>
              <a:t>instrumento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impartido,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además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5" dirty="0">
                <a:latin typeface="Lucida Sans Unicode"/>
                <a:cs typeface="Lucida Sans Unicode"/>
              </a:rPr>
              <a:t>contar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275" dirty="0">
                <a:latin typeface="Lucida Sans Unicode"/>
                <a:cs typeface="Lucida Sans Unicode"/>
              </a:rPr>
              <a:t> </a:t>
            </a:r>
            <a:r>
              <a:rPr sz="1000" spc="-85" dirty="0">
                <a:latin typeface="Lucida Sans Unicode"/>
                <a:cs typeface="Lucida Sans Unicode"/>
              </a:rPr>
              <a:t>artifi-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cial </a:t>
            </a:r>
            <a:r>
              <a:rPr sz="1000" spc="5" dirty="0">
                <a:latin typeface="Lucida Sans Unicode"/>
                <a:cs typeface="Lucida Sans Unicode"/>
              </a:rPr>
              <a:t>día, </a:t>
            </a:r>
            <a:r>
              <a:rPr sz="1000" spc="-15" dirty="0">
                <a:latin typeface="Lucida Sans Unicode"/>
                <a:cs typeface="Lucida Sans Unicode"/>
              </a:rPr>
              <a:t>revestimiento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acús </a:t>
            </a:r>
            <a:r>
              <a:rPr sz="1000" dirty="0">
                <a:latin typeface="Lucida Sans Unicode"/>
                <a:cs typeface="Lucida Sans Unicode"/>
              </a:rPr>
              <a:t>tico, </a:t>
            </a:r>
            <a:r>
              <a:rPr sz="1000" spc="20" dirty="0">
                <a:latin typeface="Lucida Sans Unicode"/>
                <a:cs typeface="Lucida Sans Unicode"/>
              </a:rPr>
              <a:t>calefacción, </a:t>
            </a:r>
            <a:r>
              <a:rPr sz="1000" spc="-20" dirty="0">
                <a:latin typeface="Lucida Sans Unicode"/>
                <a:cs typeface="Lucida Sans Unicode"/>
              </a:rPr>
              <a:t>superficie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mural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55" dirty="0">
                <a:latin typeface="Lucida Sans Unicode"/>
                <a:cs typeface="Lucida Sans Unicode"/>
              </a:rPr>
              <a:t>adaptada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75" dirty="0">
                <a:latin typeface="Lucida Sans Unicode"/>
                <a:cs typeface="Lucida Sans Unicode"/>
              </a:rPr>
              <a:t>pro- </a:t>
            </a:r>
            <a:r>
              <a:rPr sz="1000" spc="-7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yección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empalme</a:t>
            </a:r>
            <a:r>
              <a:rPr sz="1000" dirty="0">
                <a:latin typeface="Lucida Sans Unicode"/>
                <a:cs typeface="Lucida Sans Unicode"/>
              </a:rPr>
              <a:t> eléctrico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monofásico.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55" dirty="0">
                <a:latin typeface="Lucida Sans Unicode"/>
                <a:cs typeface="Lucida Sans Unicode"/>
              </a:rPr>
              <a:t>Sillas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plegables</a:t>
            </a:r>
            <a:r>
              <a:rPr sz="1000" spc="30" dirty="0">
                <a:latin typeface="Lucida Sans Unicode"/>
                <a:cs typeface="Lucida Sans Unicode"/>
              </a:rPr>
              <a:t> acolchad </a:t>
            </a:r>
            <a:r>
              <a:rPr sz="1000" spc="-30" dirty="0">
                <a:latin typeface="Lucida Sans Unicode"/>
                <a:cs typeface="Lucida Sans Unicode"/>
              </a:rPr>
              <a:t>as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sin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apoya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brazos</a:t>
            </a:r>
            <a:endParaRPr sz="1000">
              <a:latin typeface="Lucida Sans Unicode"/>
              <a:cs typeface="Lucida Sans Unicode"/>
            </a:endParaRPr>
          </a:p>
          <a:p>
            <a:pPr marL="15875" marR="847090">
              <a:lnSpc>
                <a:spcPct val="102000"/>
              </a:lnSpc>
            </a:pPr>
            <a:r>
              <a:rPr sz="1000" spc="-25" dirty="0">
                <a:latin typeface="Lucida Sans Unicode"/>
                <a:cs typeface="Lucida Sans Unicode"/>
              </a:rPr>
              <a:t>Armario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madera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asegura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almac</a:t>
            </a:r>
            <a:r>
              <a:rPr sz="1000" spc="-2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enamiento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instrumentos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Atriles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partitura</a:t>
            </a:r>
            <a:endParaRPr sz="1000">
              <a:latin typeface="Lucida Sans Unicode"/>
              <a:cs typeface="Lucida Sans Unicode"/>
            </a:endParaRPr>
          </a:p>
          <a:p>
            <a:pPr marL="14604">
              <a:lnSpc>
                <a:spcPct val="100000"/>
              </a:lnSpc>
              <a:spcBef>
                <a:spcPts val="30"/>
              </a:spcBef>
            </a:pPr>
            <a:r>
              <a:rPr sz="1000" spc="-40" dirty="0">
                <a:latin typeface="Lucida Sans Unicode"/>
                <a:cs typeface="Lucida Sans Unicode"/>
              </a:rPr>
              <a:t>Pizarra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acrílica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tamaño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correspondiente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52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20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245351"/>
                </a:lnTo>
                <a:lnTo>
                  <a:pt x="0" y="9631667"/>
                </a:lnTo>
                <a:lnTo>
                  <a:pt x="995172" y="9631667"/>
                </a:lnTo>
                <a:lnTo>
                  <a:pt x="995172" y="245351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385572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367789" y="108204"/>
            <a:ext cx="5947410" cy="9631045"/>
            <a:chOff x="1367789" y="108204"/>
            <a:chExt cx="5947410" cy="9631045"/>
          </a:xfrm>
        </p:grpSpPr>
        <p:sp>
          <p:nvSpPr>
            <p:cNvPr id="6" name="object 6"/>
            <p:cNvSpPr/>
            <p:nvPr/>
          </p:nvSpPr>
          <p:spPr>
            <a:xfrm>
              <a:off x="1367790" y="385571"/>
              <a:ext cx="5947410" cy="9353550"/>
            </a:xfrm>
            <a:custGeom>
              <a:avLst/>
              <a:gdLst/>
              <a:ahLst/>
              <a:cxnLst/>
              <a:rect l="l" t="t" r="r" b="b"/>
              <a:pathLst>
                <a:path w="5947409" h="9353550">
                  <a:moveTo>
                    <a:pt x="5947410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947410" y="9353550"/>
                  </a:lnTo>
                  <a:lnTo>
                    <a:pt x="5947410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67789" y="108204"/>
              <a:ext cx="5947410" cy="277495"/>
            </a:xfrm>
            <a:custGeom>
              <a:avLst/>
              <a:gdLst/>
              <a:ahLst/>
              <a:cxnLst/>
              <a:rect l="l" t="t" r="r" b="b"/>
              <a:pathLst>
                <a:path w="5947409" h="277495">
                  <a:moveTo>
                    <a:pt x="5947410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947410" y="277368"/>
                  </a:lnTo>
                  <a:lnTo>
                    <a:pt x="594741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52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20" y="1584452"/>
            <a:ext cx="2989580" cy="645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5" dirty="0">
                <a:latin typeface="Arial"/>
                <a:cs typeface="Arial"/>
              </a:rPr>
              <a:t>DESCRIPCIÓN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DE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OCUPACIÓN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ARQUITECTÓNICA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00" dirty="0">
                <a:latin typeface="Arial"/>
                <a:cs typeface="Arial"/>
              </a:rPr>
              <a:t>F</a:t>
            </a:r>
            <a:r>
              <a:rPr sz="1000" b="1" spc="30" dirty="0">
                <a:latin typeface="Arial"/>
                <a:cs typeface="Arial"/>
              </a:rPr>
              <a:t>O</a:t>
            </a:r>
            <a:r>
              <a:rPr sz="1000" b="1" spc="-114" dirty="0">
                <a:latin typeface="Arial"/>
                <a:cs typeface="Arial"/>
              </a:rPr>
              <a:t>R</a:t>
            </a:r>
            <a:r>
              <a:rPr sz="1000" b="1" spc="30" dirty="0">
                <a:latin typeface="Arial"/>
                <a:cs typeface="Arial"/>
              </a:rPr>
              <a:t>M</a:t>
            </a:r>
            <a:r>
              <a:rPr sz="1000" b="1" spc="3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C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Ó</a:t>
            </a:r>
            <a:r>
              <a:rPr sz="1000" b="1" dirty="0">
                <a:latin typeface="Arial"/>
                <a:cs typeface="Arial"/>
              </a:rPr>
              <a:t>N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</a:t>
            </a:r>
            <a:r>
              <a:rPr sz="1000" b="1" spc="10" dirty="0">
                <a:latin typeface="Arial"/>
                <a:cs typeface="Arial"/>
              </a:rPr>
              <a:t>N</a:t>
            </a:r>
            <a:r>
              <a:rPr sz="1000" b="1" spc="-200" dirty="0">
                <a:latin typeface="Arial"/>
                <a:cs typeface="Arial"/>
              </a:rPr>
              <a:t>T</a:t>
            </a:r>
            <a:r>
              <a:rPr sz="1000" b="1" spc="-150" dirty="0">
                <a:latin typeface="Arial"/>
                <a:cs typeface="Arial"/>
              </a:rPr>
              <a:t>E</a:t>
            </a:r>
            <a:r>
              <a:rPr sz="1000" b="1" spc="5" dirty="0">
                <a:latin typeface="Arial"/>
                <a:cs typeface="Arial"/>
              </a:rPr>
              <a:t>N</a:t>
            </a:r>
            <a:r>
              <a:rPr sz="1000" b="1" spc="-150" dirty="0">
                <a:latin typeface="Arial"/>
                <a:cs typeface="Arial"/>
              </a:rPr>
              <a:t>S</a:t>
            </a:r>
            <a:r>
              <a:rPr sz="1000" b="1" spc="15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V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10" dirty="0">
                <a:latin typeface="Arial"/>
                <a:cs typeface="Arial"/>
              </a:rPr>
              <a:t>AR</a:t>
            </a:r>
            <a:r>
              <a:rPr sz="1000" b="1" spc="-100" dirty="0">
                <a:latin typeface="Arial"/>
                <a:cs typeface="Arial"/>
              </a:rPr>
              <a:t>T</a:t>
            </a:r>
            <a:r>
              <a:rPr sz="1000" b="1" spc="-150" dirty="0">
                <a:latin typeface="Arial"/>
                <a:cs typeface="Arial"/>
              </a:rPr>
              <a:t>ES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M</a:t>
            </a:r>
            <a:r>
              <a:rPr sz="1000" b="1" spc="-85" dirty="0">
                <a:latin typeface="Arial"/>
                <a:cs typeface="Arial"/>
              </a:rPr>
              <a:t>U</a:t>
            </a:r>
            <a:r>
              <a:rPr sz="1000" b="1" spc="-155" dirty="0">
                <a:latin typeface="Arial"/>
                <a:cs typeface="Arial"/>
              </a:rPr>
              <a:t>S</a:t>
            </a:r>
            <a:r>
              <a:rPr sz="1000" b="1" spc="25" dirty="0">
                <a:latin typeface="Arial"/>
                <a:cs typeface="Arial"/>
              </a:rPr>
              <a:t>I</a:t>
            </a:r>
            <a:r>
              <a:rPr sz="1000" b="1" spc="30" dirty="0">
                <a:latin typeface="Arial"/>
                <a:cs typeface="Arial"/>
              </a:rPr>
              <a:t>C</a:t>
            </a:r>
            <a:r>
              <a:rPr sz="1000" b="1" spc="-85" dirty="0">
                <a:latin typeface="Arial"/>
                <a:cs typeface="Arial"/>
              </a:rPr>
              <a:t>A</a:t>
            </a:r>
            <a:r>
              <a:rPr sz="1000" b="1" spc="-75" dirty="0">
                <a:latin typeface="Arial"/>
                <a:cs typeface="Arial"/>
              </a:rPr>
              <a:t>L</a:t>
            </a:r>
            <a:r>
              <a:rPr sz="1000" b="1" spc="-150" dirty="0">
                <a:latin typeface="Arial"/>
                <a:cs typeface="Arial"/>
              </a:rPr>
              <a:t>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5616" y="2830322"/>
            <a:ext cx="5245100" cy="223329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just">
              <a:lnSpc>
                <a:spcPct val="102200"/>
              </a:lnSpc>
              <a:spcBef>
                <a:spcPts val="65"/>
              </a:spcBef>
            </a:pPr>
            <a:r>
              <a:rPr sz="1100" b="1" spc="-95" dirty="0">
                <a:latin typeface="Arial"/>
                <a:cs typeface="Arial"/>
              </a:rPr>
              <a:t>SALA </a:t>
            </a:r>
            <a:r>
              <a:rPr sz="1100" b="1" dirty="0">
                <a:latin typeface="Arial"/>
                <a:cs typeface="Arial"/>
              </a:rPr>
              <a:t>9</a:t>
            </a:r>
            <a:r>
              <a:rPr sz="1000" dirty="0">
                <a:latin typeface="Lucida Sans Unicode"/>
                <a:cs typeface="Lucida Sans Unicode"/>
              </a:rPr>
              <a:t>: </a:t>
            </a:r>
            <a:r>
              <a:rPr sz="1000" spc="5" dirty="0">
                <a:latin typeface="Lucida Sans Unicode"/>
                <a:cs typeface="Lucida Sans Unicode"/>
              </a:rPr>
              <a:t>Espacio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80" dirty="0">
                <a:latin typeface="Lucida Sans Unicode"/>
                <a:cs typeface="Lucida Sans Unicode"/>
              </a:rPr>
              <a:t>8 </a:t>
            </a:r>
            <a:r>
              <a:rPr sz="1000" spc="-35" dirty="0">
                <a:latin typeface="Lucida Sans Unicode"/>
                <a:cs typeface="Lucida Sans Unicode"/>
              </a:rPr>
              <a:t>m2, </a:t>
            </a:r>
            <a:r>
              <a:rPr sz="1000" spc="5" dirty="0">
                <a:latin typeface="Lucida Sans Unicode"/>
                <a:cs typeface="Lucida Sans Unicode"/>
              </a:rPr>
              <a:t>destinado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15" dirty="0">
                <a:latin typeface="Lucida Sans Unicode"/>
                <a:cs typeface="Lucida Sans Unicode"/>
              </a:rPr>
              <a:t>aprend </a:t>
            </a:r>
            <a:r>
              <a:rPr sz="1000" spc="-35" dirty="0">
                <a:latin typeface="Lucida Sans Unicode"/>
                <a:cs typeface="Lucida Sans Unicode"/>
              </a:rPr>
              <a:t>izaje </a:t>
            </a:r>
            <a:r>
              <a:rPr sz="1000" spc="-10" dirty="0">
                <a:latin typeface="Lucida Sans Unicode"/>
                <a:cs typeface="Lucida Sans Unicode"/>
              </a:rPr>
              <a:t>especializa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dirty="0">
                <a:latin typeface="Lucida Sans Unicode"/>
                <a:cs typeface="Lucida Sans Unicode"/>
              </a:rPr>
              <a:t>e </a:t>
            </a:r>
            <a:r>
              <a:rPr sz="1000" spc="-30" dirty="0">
                <a:latin typeface="Lucida Sans Unicode"/>
                <a:cs typeface="Lucida Sans Unicode"/>
              </a:rPr>
              <a:t>intensivo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20" dirty="0">
                <a:latin typeface="Lucida Sans Unicode"/>
                <a:cs typeface="Lucida Sans Unicode"/>
              </a:rPr>
              <a:t>in- </a:t>
            </a:r>
            <a:r>
              <a:rPr sz="1000" spc="-11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terpretación </a:t>
            </a:r>
            <a:r>
              <a:rPr sz="1000" spc="-30" dirty="0">
                <a:latin typeface="Lucida Sans Unicode"/>
                <a:cs typeface="Lucida Sans Unicode"/>
              </a:rPr>
              <a:t>musical </a:t>
            </a:r>
            <a:r>
              <a:rPr sz="1000" spc="-35" dirty="0">
                <a:latin typeface="Lucida Sans Unicode"/>
                <a:cs typeface="Lucida Sans Unicode"/>
              </a:rPr>
              <a:t>instrumental,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spc="-35" dirty="0">
                <a:latin typeface="Lucida Sans Unicode"/>
                <a:cs typeface="Lucida Sans Unicode"/>
              </a:rPr>
              <a:t>di </a:t>
            </a:r>
            <a:r>
              <a:rPr sz="1000" spc="-20" dirty="0">
                <a:latin typeface="Lucida Sans Unicode"/>
                <a:cs typeface="Lucida Sans Unicode"/>
              </a:rPr>
              <a:t>sciplina </a:t>
            </a:r>
            <a:r>
              <a:rPr sz="1000" spc="5" dirty="0">
                <a:latin typeface="Lucida Sans Unicode"/>
                <a:cs typeface="Lucida Sans Unicode"/>
              </a:rPr>
              <a:t>esencial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10" dirty="0">
                <a:latin typeface="Lucida Sans Unicode"/>
                <a:cs typeface="Lucida Sans Unicode"/>
              </a:rPr>
              <a:t>plan </a:t>
            </a:r>
            <a:r>
              <a:rPr sz="1000" spc="5" dirty="0">
                <a:latin typeface="Lucida Sans Unicode"/>
                <a:cs typeface="Lucida Sans Unicode"/>
              </a:rPr>
              <a:t>activo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-20" dirty="0">
                <a:latin typeface="Lucida Sans Unicode"/>
                <a:cs typeface="Lucida Sans Unicode"/>
              </a:rPr>
              <a:t>musical desarrollado </a:t>
            </a:r>
            <a:r>
              <a:rPr sz="1000" spc="5" dirty="0">
                <a:latin typeface="Lucida Sans Unicode"/>
                <a:cs typeface="Lucida Sans Unicode"/>
              </a:rPr>
              <a:t>actualmente </a:t>
            </a:r>
            <a:r>
              <a:rPr sz="1000" spc="-30" dirty="0">
                <a:latin typeface="Lucida Sans Unicode"/>
                <a:cs typeface="Lucida Sans Unicode"/>
              </a:rPr>
              <a:t>por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8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Orquesta </a:t>
            </a:r>
            <a:r>
              <a:rPr sz="1000" spc="-15" dirty="0">
                <a:latin typeface="Lucida Sans Unicode"/>
                <a:cs typeface="Lucida Sans Unicode"/>
              </a:rPr>
              <a:t>Municipal:</a:t>
            </a:r>
            <a:r>
              <a:rPr sz="1000" spc="590" dirty="0">
                <a:latin typeface="Lucida Sans Unicode"/>
                <a:cs typeface="Lucida Sans Unicode"/>
              </a:rPr>
              <a:t> </a:t>
            </a:r>
            <a:r>
              <a:rPr sz="1100" b="1" spc="-15" dirty="0">
                <a:latin typeface="Arial"/>
                <a:cs typeface="Arial"/>
              </a:rPr>
              <a:t>Batería </a:t>
            </a:r>
            <a:r>
              <a:rPr sz="1000" spc="-40" dirty="0">
                <a:latin typeface="Lucida Sans Unicode"/>
                <a:cs typeface="Lucida Sans Unicode"/>
              </a:rPr>
              <a:t>. </a:t>
            </a:r>
            <a:r>
              <a:rPr sz="1000" spc="-35" dirty="0">
                <a:latin typeface="Lucida Sans Unicode"/>
                <a:cs typeface="Lucida Sans Unicode"/>
              </a:rPr>
              <a:t> Este</a:t>
            </a:r>
            <a:r>
              <a:rPr sz="1000" spc="24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espacio </a:t>
            </a:r>
            <a:r>
              <a:rPr sz="1000" spc="15" dirty="0">
                <a:latin typeface="Lucida Sans Unicode"/>
                <a:cs typeface="Lucida Sans Unicode"/>
              </a:rPr>
              <a:t>contará </a:t>
            </a:r>
            <a:r>
              <a:rPr sz="1000" spc="-5" dirty="0">
                <a:latin typeface="Lucida Sans Unicode"/>
                <a:cs typeface="Lucida Sans Unicode"/>
              </a:rPr>
              <a:t>con </a:t>
            </a:r>
            <a:r>
              <a:rPr sz="1000" spc="10" dirty="0">
                <a:latin typeface="Lucida Sans Unicode"/>
                <a:cs typeface="Lucida Sans Unicode"/>
              </a:rPr>
              <a:t>espacio </a:t>
            </a:r>
            <a:r>
              <a:rPr sz="1000" spc="-25" dirty="0">
                <a:latin typeface="Lucida Sans Unicode"/>
                <a:cs typeface="Lucida Sans Unicode"/>
              </a:rPr>
              <a:t>suficient </a:t>
            </a:r>
            <a:r>
              <a:rPr sz="1000" dirty="0">
                <a:latin typeface="Lucida Sans Unicode"/>
                <a:cs typeface="Lucida Sans Unicode"/>
              </a:rPr>
              <a:t>e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5" dirty="0">
                <a:latin typeface="Lucida Sans Unicode"/>
                <a:cs typeface="Lucida Sans Unicode"/>
              </a:rPr>
              <a:t>albergar </a:t>
            </a:r>
            <a:r>
              <a:rPr sz="1000" spc="-15" dirty="0">
                <a:latin typeface="Lucida Sans Unicode"/>
                <a:cs typeface="Lucida Sans Unicode"/>
              </a:rPr>
              <a:t>entre </a:t>
            </a:r>
            <a:r>
              <a:rPr sz="1000" spc="-80" dirty="0">
                <a:latin typeface="Lucida Sans Unicode"/>
                <a:cs typeface="Lucida Sans Unicode"/>
              </a:rPr>
              <a:t>2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alumnos, </a:t>
            </a:r>
            <a:r>
              <a:rPr sz="1000" spc="-10" dirty="0">
                <a:latin typeface="Lucida Sans Unicode"/>
                <a:cs typeface="Lucida Sans Unicode"/>
              </a:rPr>
              <a:t>ade- 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más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5" dirty="0">
                <a:latin typeface="Lucida Sans Unicode"/>
                <a:cs typeface="Lucida Sans Unicode"/>
              </a:rPr>
              <a:t>contar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artificial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día, </a:t>
            </a:r>
            <a:r>
              <a:rPr sz="1000" spc="-25" dirty="0">
                <a:latin typeface="Lucida Sans Unicode"/>
                <a:cs typeface="Lucida Sans Unicode"/>
              </a:rPr>
              <a:t>revestimiento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acústico 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empalme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eléctrico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monofásico.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 algn="just">
              <a:lnSpc>
                <a:spcPct val="100000"/>
              </a:lnSpc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55" dirty="0">
                <a:latin typeface="Lucida Sans Unicode"/>
                <a:cs typeface="Lucida Sans Unicode"/>
              </a:rPr>
              <a:t>Sillas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plegables</a:t>
            </a:r>
            <a:r>
              <a:rPr sz="1000" spc="30" dirty="0">
                <a:latin typeface="Lucida Sans Unicode"/>
                <a:cs typeface="Lucida Sans Unicode"/>
              </a:rPr>
              <a:t> acolchad </a:t>
            </a:r>
            <a:r>
              <a:rPr sz="1000" spc="-30" dirty="0">
                <a:latin typeface="Lucida Sans Unicode"/>
                <a:cs typeface="Lucida Sans Unicode"/>
              </a:rPr>
              <a:t>as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sin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apoya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brazos</a:t>
            </a:r>
            <a:endParaRPr sz="1000">
              <a:latin typeface="Lucida Sans Unicode"/>
              <a:cs typeface="Lucida Sans Unicode"/>
            </a:endParaRPr>
          </a:p>
          <a:p>
            <a:pPr marL="15875" marR="853440">
              <a:lnSpc>
                <a:spcPct val="102000"/>
              </a:lnSpc>
            </a:pPr>
            <a:r>
              <a:rPr sz="1000" spc="-25" dirty="0">
                <a:latin typeface="Lucida Sans Unicode"/>
                <a:cs typeface="Lucida Sans Unicode"/>
              </a:rPr>
              <a:t>Armario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madera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asegura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almac</a:t>
            </a:r>
            <a:r>
              <a:rPr sz="1000" spc="-2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enamiento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instrumentos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Atriles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partitura</a:t>
            </a:r>
            <a:endParaRPr sz="1000">
              <a:latin typeface="Lucida Sans Unicode"/>
              <a:cs typeface="Lucida Sans Unicode"/>
            </a:endParaRPr>
          </a:p>
          <a:p>
            <a:pPr marL="14604">
              <a:lnSpc>
                <a:spcPct val="100000"/>
              </a:lnSpc>
              <a:spcBef>
                <a:spcPts val="30"/>
              </a:spcBef>
            </a:pPr>
            <a:r>
              <a:rPr sz="1000" spc="-40" dirty="0">
                <a:latin typeface="Lucida Sans Unicode"/>
                <a:cs typeface="Lucida Sans Unicode"/>
              </a:rPr>
              <a:t>Pizarra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acrílica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tamaño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correspondiente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85613" y="5508751"/>
            <a:ext cx="5241925" cy="240411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65"/>
              </a:spcBef>
            </a:pPr>
            <a:r>
              <a:rPr sz="1100" b="1" spc="-90" dirty="0">
                <a:latin typeface="Arial"/>
                <a:cs typeface="Arial"/>
              </a:rPr>
              <a:t>SALA</a:t>
            </a:r>
            <a:r>
              <a:rPr sz="1100" b="1" spc="-8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10</a:t>
            </a:r>
            <a:r>
              <a:rPr sz="1000" dirty="0">
                <a:latin typeface="Lucida Sans Unicode"/>
                <a:cs typeface="Lucida Sans Unicode"/>
              </a:rPr>
              <a:t>: </a:t>
            </a:r>
            <a:r>
              <a:rPr sz="1000" spc="-35" dirty="0">
                <a:latin typeface="Lucida Sans Unicode"/>
                <a:cs typeface="Lucida Sans Unicode"/>
              </a:rPr>
              <a:t>Esp </a:t>
            </a:r>
            <a:r>
              <a:rPr sz="1000" spc="10" dirty="0">
                <a:latin typeface="Lucida Sans Unicode"/>
                <a:cs typeface="Lucida Sans Unicode"/>
              </a:rPr>
              <a:t>acio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80" dirty="0">
                <a:latin typeface="Lucida Sans Unicode"/>
                <a:cs typeface="Lucida Sans Unicode"/>
              </a:rPr>
              <a:t>10 </a:t>
            </a:r>
            <a:r>
              <a:rPr sz="1000" spc="-40" dirty="0">
                <a:latin typeface="Lucida Sans Unicode"/>
                <a:cs typeface="Lucida Sans Unicode"/>
              </a:rPr>
              <a:t>m2,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destina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10" dirty="0">
                <a:latin typeface="Lucida Sans Unicode"/>
                <a:cs typeface="Lucida Sans Unicode"/>
              </a:rPr>
              <a:t>apre </a:t>
            </a:r>
            <a:r>
              <a:rPr sz="1000" spc="-20" dirty="0">
                <a:latin typeface="Lucida Sans Unicode"/>
                <a:cs typeface="Lucida Sans Unicode"/>
              </a:rPr>
              <a:t>ndizaje </a:t>
            </a:r>
            <a:r>
              <a:rPr sz="1000" spc="-5" dirty="0">
                <a:latin typeface="Lucida Sans Unicode"/>
                <a:cs typeface="Lucida Sans Unicode"/>
              </a:rPr>
              <a:t>especializa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dirty="0">
                <a:latin typeface="Lucida Sans Unicode"/>
                <a:cs typeface="Lucida Sans Unicode"/>
              </a:rPr>
              <a:t>e </a:t>
            </a:r>
            <a:r>
              <a:rPr sz="1000" spc="-30" dirty="0">
                <a:latin typeface="Lucida Sans Unicode"/>
                <a:cs typeface="Lucida Sans Unicode"/>
              </a:rPr>
              <a:t>intensivo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interpretación </a:t>
            </a:r>
            <a:r>
              <a:rPr sz="1000" spc="-30" dirty="0">
                <a:latin typeface="Lucida Sans Unicode"/>
                <a:cs typeface="Lucida Sans Unicode"/>
              </a:rPr>
              <a:t>musical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instrumental,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disciplinas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esenciales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plan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activo </a:t>
            </a:r>
            <a:r>
              <a:rPr sz="1000" spc="30" dirty="0">
                <a:latin typeface="Lucida Sans Unicode"/>
                <a:cs typeface="Lucida Sans Unicode"/>
              </a:rPr>
              <a:t>de </a:t>
            </a:r>
            <a:r>
              <a:rPr sz="1000" spc="-105" dirty="0">
                <a:latin typeface="Lucida Sans Unicode"/>
                <a:cs typeface="Lucida Sans Unicode"/>
              </a:rPr>
              <a:t>for- </a:t>
            </a:r>
            <a:r>
              <a:rPr sz="1000" spc="-10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mación </a:t>
            </a:r>
            <a:r>
              <a:rPr sz="1000" spc="-20" dirty="0">
                <a:latin typeface="Lucida Sans Unicode"/>
                <a:cs typeface="Lucida Sans Unicode"/>
              </a:rPr>
              <a:t>musical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desarrollado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actualme </a:t>
            </a:r>
            <a:r>
              <a:rPr sz="1000" spc="-5" dirty="0">
                <a:latin typeface="Lucida Sans Unicode"/>
                <a:cs typeface="Lucida Sans Unicode"/>
              </a:rPr>
              <a:t>nte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por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Orquesta</a:t>
            </a:r>
            <a:r>
              <a:rPr sz="1000" dirty="0">
                <a:latin typeface="Lucida Sans Unicode"/>
                <a:cs typeface="Lucida Sans Unicode"/>
              </a:rPr>
              <a:t> Municipal: </a:t>
            </a:r>
            <a:r>
              <a:rPr sz="1100" b="1" spc="-15" dirty="0">
                <a:latin typeface="Arial"/>
                <a:cs typeface="Arial"/>
              </a:rPr>
              <a:t>Flauta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Tra-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versa,</a:t>
            </a:r>
            <a:r>
              <a:rPr sz="1100" b="1" spc="130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Clarinete</a:t>
            </a:r>
            <a:r>
              <a:rPr sz="1100" b="1" spc="15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y</a:t>
            </a:r>
            <a:r>
              <a:rPr sz="1100" b="1" spc="114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Saxofón</a:t>
            </a:r>
            <a:r>
              <a:rPr sz="1000" spc="-15" dirty="0">
                <a:latin typeface="Lucida Sans Unicode"/>
                <a:cs typeface="Lucida Sans Unicode"/>
              </a:rPr>
              <a:t>.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Este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espacio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contará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espacio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suficiente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-114" dirty="0">
                <a:latin typeface="Lucida Sans Unicode"/>
                <a:cs typeface="Lucida Sans Unicode"/>
              </a:rPr>
              <a:t>al- </a:t>
            </a:r>
            <a:r>
              <a:rPr sz="1000" spc="-1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bergar </a:t>
            </a:r>
            <a:r>
              <a:rPr sz="1000" spc="-20" dirty="0">
                <a:latin typeface="Lucida Sans Unicode"/>
                <a:cs typeface="Lucida Sans Unicode"/>
              </a:rPr>
              <a:t>entre </a:t>
            </a:r>
            <a:r>
              <a:rPr sz="1000" spc="-80" dirty="0">
                <a:latin typeface="Lucida Sans Unicode"/>
                <a:cs typeface="Lucida Sans Unicode"/>
              </a:rPr>
              <a:t>4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80" dirty="0">
                <a:latin typeface="Lucida Sans Unicode"/>
                <a:cs typeface="Lucida Sans Unicode"/>
              </a:rPr>
              <a:t>5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alumnos por </a:t>
            </a:r>
            <a:r>
              <a:rPr sz="1000" spc="60" dirty="0">
                <a:latin typeface="Lucida Sans Unicode"/>
                <a:cs typeface="Lucida Sans Unicode"/>
              </a:rPr>
              <a:t>cada </a:t>
            </a:r>
            <a:r>
              <a:rPr sz="1000" spc="-25" dirty="0">
                <a:latin typeface="Lucida Sans Unicode"/>
                <a:cs typeface="Lucida Sans Unicode"/>
              </a:rPr>
              <a:t>instrumento imp </a:t>
            </a:r>
            <a:r>
              <a:rPr sz="1000" spc="-20" dirty="0">
                <a:latin typeface="Lucida Sans Unicode"/>
                <a:cs typeface="Lucida Sans Unicode"/>
              </a:rPr>
              <a:t>artido, </a:t>
            </a:r>
            <a:r>
              <a:rPr sz="1000" spc="35" dirty="0">
                <a:latin typeface="Lucida Sans Unicode"/>
                <a:cs typeface="Lucida Sans Unicode"/>
              </a:rPr>
              <a:t>además de </a:t>
            </a:r>
            <a:r>
              <a:rPr sz="1000" spc="10" dirty="0">
                <a:latin typeface="Lucida Sans Unicode"/>
                <a:cs typeface="Lucida Sans Unicode"/>
              </a:rPr>
              <a:t>contar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artificial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día, </a:t>
            </a:r>
            <a:r>
              <a:rPr sz="1000" spc="-20" dirty="0">
                <a:latin typeface="Lucida Sans Unicode"/>
                <a:cs typeface="Lucida Sans Unicode"/>
              </a:rPr>
              <a:t>revestimiento</a:t>
            </a:r>
            <a:r>
              <a:rPr sz="1000" spc="28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acústico,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calefacción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empalme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eléctrico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monofásico.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Arial"/>
              <a:cs typeface="Arial"/>
            </a:endParaRPr>
          </a:p>
          <a:p>
            <a:pPr marL="15875" marR="2284730" indent="-3810">
              <a:lnSpc>
                <a:spcPct val="102200"/>
              </a:lnSpc>
            </a:pPr>
            <a:r>
              <a:rPr sz="1000" spc="-55" dirty="0">
                <a:latin typeface="Lucida Sans Unicode"/>
                <a:cs typeface="Lucida Sans Unicode"/>
              </a:rPr>
              <a:t>Sillas </a:t>
            </a:r>
            <a:r>
              <a:rPr sz="1000" dirty="0">
                <a:latin typeface="Lucida Sans Unicode"/>
                <a:cs typeface="Lucida Sans Unicode"/>
              </a:rPr>
              <a:t>plegables </a:t>
            </a:r>
            <a:r>
              <a:rPr sz="1000" spc="30" dirty="0">
                <a:latin typeface="Lucida Sans Unicode"/>
                <a:cs typeface="Lucida Sans Unicode"/>
              </a:rPr>
              <a:t>acolchad </a:t>
            </a:r>
            <a:r>
              <a:rPr sz="1000" spc="-30" dirty="0">
                <a:latin typeface="Lucida Sans Unicode"/>
                <a:cs typeface="Lucida Sans Unicode"/>
              </a:rPr>
              <a:t>as </a:t>
            </a:r>
            <a:r>
              <a:rPr sz="1000" spc="-80" dirty="0">
                <a:latin typeface="Lucida Sans Unicode"/>
                <a:cs typeface="Lucida Sans Unicode"/>
              </a:rPr>
              <a:t>sin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apoya </a:t>
            </a:r>
            <a:r>
              <a:rPr sz="1000" spc="-35" dirty="0">
                <a:latin typeface="Lucida Sans Unicode"/>
                <a:cs typeface="Lucida Sans Unicode"/>
              </a:rPr>
              <a:t>brazos 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</a:t>
            </a:r>
            <a:r>
              <a:rPr sz="1000" spc="-40" dirty="0">
                <a:latin typeface="Lucida Sans Unicode"/>
                <a:cs typeface="Lucida Sans Unicode"/>
              </a:rPr>
              <a:t>r</a:t>
            </a:r>
            <a:r>
              <a:rPr sz="1000" spc="-15" dirty="0">
                <a:latin typeface="Lucida Sans Unicode"/>
                <a:cs typeface="Lucida Sans Unicode"/>
              </a:rPr>
              <a:t>m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120" dirty="0">
                <a:latin typeface="Lucida Sans Unicode"/>
                <a:cs typeface="Lucida Sans Unicode"/>
              </a:rPr>
              <a:t>r</a:t>
            </a:r>
            <a:r>
              <a:rPr sz="1000" spc="-70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p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50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30" dirty="0">
                <a:latin typeface="Lucida Sans Unicode"/>
                <a:cs typeface="Lucida Sans Unicode"/>
              </a:rPr>
              <a:t>l</a:t>
            </a:r>
            <a:r>
              <a:rPr sz="1000" spc="-10" dirty="0">
                <a:latin typeface="Lucida Sans Unicode"/>
                <a:cs typeface="Lucida Sans Unicode"/>
              </a:rPr>
              <a:t>m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dirty="0">
                <a:latin typeface="Lucida Sans Unicode"/>
                <a:cs typeface="Lucida Sans Unicode"/>
              </a:rPr>
              <a:t>c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50" dirty="0">
                <a:latin typeface="Lucida Sans Unicode"/>
                <a:cs typeface="Lucida Sans Unicode"/>
              </a:rPr>
              <a:t>n</a:t>
            </a:r>
            <a:r>
              <a:rPr sz="1000" spc="-10" dirty="0">
                <a:latin typeface="Lucida Sans Unicode"/>
                <a:cs typeface="Lucida Sans Unicode"/>
              </a:rPr>
              <a:t>a</a:t>
            </a:r>
            <a:r>
              <a:rPr sz="1000" spc="-45" dirty="0">
                <a:latin typeface="Lucida Sans Unicode"/>
                <a:cs typeface="Lucida Sans Unicode"/>
              </a:rPr>
              <a:t>mi</a:t>
            </a:r>
            <a:r>
              <a:rPr sz="1000" spc="-130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e</a:t>
            </a:r>
            <a:r>
              <a:rPr sz="1000" spc="-35" dirty="0">
                <a:latin typeface="Lucida Sans Unicode"/>
                <a:cs typeface="Lucida Sans Unicode"/>
              </a:rPr>
              <a:t>n</a:t>
            </a:r>
            <a:r>
              <a:rPr sz="1000" spc="-5" dirty="0">
                <a:latin typeface="Lucida Sans Unicode"/>
                <a:cs typeface="Lucida Sans Unicode"/>
              </a:rPr>
              <a:t>t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 </a:t>
            </a:r>
            <a:r>
              <a:rPr sz="1000" spc="-75" dirty="0">
                <a:latin typeface="Lucida Sans Unicode"/>
                <a:cs typeface="Lucida Sans Unicode"/>
              </a:rPr>
              <a:t>ins</a:t>
            </a:r>
            <a:r>
              <a:rPr sz="1000" spc="-50" dirty="0">
                <a:latin typeface="Lucida Sans Unicode"/>
                <a:cs typeface="Lucida Sans Unicode"/>
              </a:rPr>
              <a:t>t</a:t>
            </a:r>
            <a:r>
              <a:rPr sz="1000" spc="-40" dirty="0">
                <a:latin typeface="Lucida Sans Unicode"/>
                <a:cs typeface="Lucida Sans Unicode"/>
              </a:rPr>
              <a:t>ru</a:t>
            </a:r>
            <a:r>
              <a:rPr sz="1000" spc="-20" dirty="0">
                <a:latin typeface="Lucida Sans Unicode"/>
                <a:cs typeface="Lucida Sans Unicode"/>
              </a:rPr>
              <a:t>m</a:t>
            </a:r>
            <a:r>
              <a:rPr sz="1000" spc="40" dirty="0">
                <a:latin typeface="Lucida Sans Unicode"/>
                <a:cs typeface="Lucida Sans Unicode"/>
              </a:rPr>
              <a:t>e</a:t>
            </a:r>
            <a:r>
              <a:rPr sz="1000" spc="-35" dirty="0">
                <a:latin typeface="Lucida Sans Unicode"/>
                <a:cs typeface="Lucida Sans Unicode"/>
              </a:rPr>
              <a:t>n</a:t>
            </a:r>
            <a:r>
              <a:rPr sz="1000" spc="-5" dirty="0">
                <a:latin typeface="Lucida Sans Unicode"/>
                <a:cs typeface="Lucida Sans Unicode"/>
              </a:rPr>
              <a:t>t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95" dirty="0">
                <a:latin typeface="Lucida Sans Unicode"/>
                <a:cs typeface="Lucida Sans Unicode"/>
              </a:rPr>
              <a:t>s  </a:t>
            </a:r>
            <a:r>
              <a:rPr sz="1000" spc="-50" dirty="0">
                <a:latin typeface="Lucida Sans Unicode"/>
                <a:cs typeface="Lucida Sans Unicode"/>
              </a:rPr>
              <a:t>Atriles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partitura.</a:t>
            </a:r>
            <a:endParaRPr sz="1000">
              <a:latin typeface="Lucida Sans Unicode"/>
              <a:cs typeface="Lucida Sans Unicode"/>
            </a:endParaRPr>
          </a:p>
          <a:p>
            <a:pPr marL="14604">
              <a:lnSpc>
                <a:spcPct val="100000"/>
              </a:lnSpc>
              <a:spcBef>
                <a:spcPts val="25"/>
              </a:spcBef>
            </a:pPr>
            <a:r>
              <a:rPr sz="1000" spc="-40" dirty="0">
                <a:latin typeface="Lucida Sans Unicode"/>
                <a:cs typeface="Lucida Sans Unicode"/>
              </a:rPr>
              <a:t>Pizarra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acrílica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tamaño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correspondiente.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53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20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245351"/>
                </a:lnTo>
                <a:lnTo>
                  <a:pt x="0" y="9631667"/>
                </a:lnTo>
                <a:lnTo>
                  <a:pt x="995172" y="9631667"/>
                </a:lnTo>
                <a:lnTo>
                  <a:pt x="995172" y="245351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385572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367789" y="108204"/>
            <a:ext cx="5947410" cy="9631045"/>
            <a:chOff x="1367789" y="108204"/>
            <a:chExt cx="5947410" cy="9631045"/>
          </a:xfrm>
        </p:grpSpPr>
        <p:sp>
          <p:nvSpPr>
            <p:cNvPr id="6" name="object 6"/>
            <p:cNvSpPr/>
            <p:nvPr/>
          </p:nvSpPr>
          <p:spPr>
            <a:xfrm>
              <a:off x="1367790" y="385571"/>
              <a:ext cx="5947410" cy="9353550"/>
            </a:xfrm>
            <a:custGeom>
              <a:avLst/>
              <a:gdLst/>
              <a:ahLst/>
              <a:cxnLst/>
              <a:rect l="l" t="t" r="r" b="b"/>
              <a:pathLst>
                <a:path w="5947409" h="9353550">
                  <a:moveTo>
                    <a:pt x="5947410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947410" y="9353550"/>
                  </a:lnTo>
                  <a:lnTo>
                    <a:pt x="5947410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67789" y="108204"/>
              <a:ext cx="5947410" cy="277495"/>
            </a:xfrm>
            <a:custGeom>
              <a:avLst/>
              <a:gdLst/>
              <a:ahLst/>
              <a:cxnLst/>
              <a:rect l="l" t="t" r="r" b="b"/>
              <a:pathLst>
                <a:path w="5947409" h="277495">
                  <a:moveTo>
                    <a:pt x="5947410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947410" y="277368"/>
                  </a:lnTo>
                  <a:lnTo>
                    <a:pt x="594741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53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20" y="1584452"/>
            <a:ext cx="5243830" cy="5488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5" dirty="0">
                <a:latin typeface="Arial"/>
                <a:cs typeface="Arial"/>
              </a:rPr>
              <a:t>DESCRIPCIÓN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DE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OCUPACIÓN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ARQUITECTÓNICA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00" dirty="0">
                <a:latin typeface="Arial"/>
                <a:cs typeface="Arial"/>
              </a:rPr>
              <a:t>SALAS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70" dirty="0">
                <a:latin typeface="Arial"/>
                <a:cs typeface="Arial"/>
              </a:rPr>
              <a:t>ESPECIALIZADAS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50" dirty="0">
                <a:latin typeface="Arial"/>
                <a:cs typeface="Arial"/>
              </a:rPr>
              <a:t>TÉCNICAS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55" dirty="0">
                <a:latin typeface="Arial"/>
                <a:cs typeface="Arial"/>
              </a:rPr>
              <a:t>AUDIOVISUALES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0" dirty="0">
                <a:latin typeface="Arial"/>
                <a:cs typeface="Arial"/>
              </a:rPr>
              <a:t>Y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MANEJO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45" dirty="0">
                <a:latin typeface="Arial"/>
                <a:cs typeface="Arial"/>
              </a:rPr>
              <a:t>ESCÉNICO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2200"/>
              </a:lnSpc>
            </a:pPr>
            <a:r>
              <a:rPr sz="1100" b="1" spc="-95" dirty="0">
                <a:latin typeface="Arial"/>
                <a:cs typeface="Arial"/>
              </a:rPr>
              <a:t>SALA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spc="-100" dirty="0">
                <a:latin typeface="Arial"/>
                <a:cs typeface="Arial"/>
              </a:rPr>
              <a:t>DE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GRABACIÓN</a:t>
            </a:r>
            <a:r>
              <a:rPr sz="1100" b="1" spc="-165" dirty="0">
                <a:latin typeface="Arial"/>
                <a:cs typeface="Arial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: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Espacio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30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m2,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pensa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formación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específica 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spc="-10" dirty="0">
                <a:latin typeface="Lucida Sans Unicode"/>
                <a:cs typeface="Lucida Sans Unicode"/>
              </a:rPr>
              <a:t>Técnicas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Audiovisuales,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correspondien </a:t>
            </a:r>
            <a:r>
              <a:rPr sz="1000" spc="5" dirty="0">
                <a:latin typeface="Lucida Sans Unicode"/>
                <a:cs typeface="Lucida Sans Unicode"/>
              </a:rPr>
              <a:t>te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formación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esencial</a:t>
            </a:r>
            <a:r>
              <a:rPr sz="1000" spc="15" dirty="0">
                <a:latin typeface="Lucida Sans Unicode"/>
                <a:cs typeface="Lucida Sans Unicode"/>
              </a:rPr>
              <a:t> académico-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integra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da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tanto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0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Artistas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Visuales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</a:t>
            </a:r>
            <a:r>
              <a:rPr sz="1000" spc="254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Artistas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Esc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énicos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24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registro,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edición, </a:t>
            </a:r>
            <a:r>
              <a:rPr sz="1000" spc="5" dirty="0">
                <a:latin typeface="Lucida Sans Unicode"/>
                <a:cs typeface="Lucida Sans Unicode"/>
              </a:rPr>
              <a:t>recopilación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15" dirty="0">
                <a:latin typeface="Lucida Sans Unicode"/>
                <a:cs typeface="Lucida Sans Unicode"/>
              </a:rPr>
              <a:t>proyección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30" dirty="0">
                <a:latin typeface="Lucida Sans Unicode"/>
                <a:cs typeface="Lucida Sans Unicode"/>
              </a:rPr>
              <a:t>mate </a:t>
            </a:r>
            <a:r>
              <a:rPr sz="1000" spc="-40" dirty="0">
                <a:latin typeface="Lucida Sans Unicode"/>
                <a:cs typeface="Lucida Sans Unicode"/>
              </a:rPr>
              <a:t>rial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audiovisual, </a:t>
            </a:r>
            <a:r>
              <a:rPr sz="1000" spc="-20" dirty="0">
                <a:latin typeface="Lucida Sans Unicode"/>
                <a:cs typeface="Lucida Sans Unicode"/>
              </a:rPr>
              <a:t>musical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30" dirty="0">
                <a:latin typeface="Lucida Sans Unicode"/>
                <a:cs typeface="Lucida Sans Unicode"/>
              </a:rPr>
              <a:t>hablado. </a:t>
            </a:r>
            <a:r>
              <a:rPr sz="1000" spc="-35" dirty="0">
                <a:latin typeface="Lucida Sans Unicode"/>
                <a:cs typeface="Lucida Sans Unicode"/>
              </a:rPr>
              <a:t>Este 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espacio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estará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dividido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dos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ambientes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específicos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arquitectónicamente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por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pared </a:t>
            </a:r>
            <a:r>
              <a:rPr sz="1000" spc="-30" dirty="0">
                <a:latin typeface="Lucida Sans Unicode"/>
                <a:cs typeface="Lucida Sans Unicode"/>
              </a:rPr>
              <a:t>vidria </a:t>
            </a:r>
            <a:r>
              <a:rPr sz="1000" spc="35" dirty="0">
                <a:latin typeface="Lucida Sans Unicode"/>
                <a:cs typeface="Lucida Sans Unicode"/>
              </a:rPr>
              <a:t>da: </a:t>
            </a:r>
            <a:r>
              <a:rPr sz="1000" spc="-10" dirty="0">
                <a:latin typeface="Lucida Sans Unicode"/>
                <a:cs typeface="Lucida Sans Unicode"/>
              </a:rPr>
              <a:t>sala </a:t>
            </a:r>
            <a:r>
              <a:rPr sz="1000" spc="20" dirty="0">
                <a:latin typeface="Lucida Sans Unicode"/>
                <a:cs typeface="Lucida Sans Unicode"/>
              </a:rPr>
              <a:t>técnica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25" dirty="0">
                <a:latin typeface="Lucida Sans Unicode"/>
                <a:cs typeface="Lucida Sans Unicode"/>
              </a:rPr>
              <a:t>grabació </a:t>
            </a:r>
            <a:r>
              <a:rPr sz="1000" spc="-30" dirty="0">
                <a:latin typeface="Lucida Sans Unicode"/>
                <a:cs typeface="Lucida Sans Unicode"/>
              </a:rPr>
              <a:t>n. </a:t>
            </a:r>
            <a:r>
              <a:rPr sz="1000" spc="5" dirty="0">
                <a:latin typeface="Lucida Sans Unicode"/>
                <a:cs typeface="Lucida Sans Unicode"/>
              </a:rPr>
              <a:t>Pensa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10" dirty="0">
                <a:latin typeface="Lucida Sans Unicode"/>
                <a:cs typeface="Lucida Sans Unicode"/>
              </a:rPr>
              <a:t>albergar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entre </a:t>
            </a:r>
            <a:r>
              <a:rPr sz="1000" spc="-80" dirty="0">
                <a:latin typeface="Lucida Sans Unicode"/>
                <a:cs typeface="Lucida Sans Unicode"/>
              </a:rPr>
              <a:t>2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80" dirty="0">
                <a:latin typeface="Lucida Sans Unicode"/>
                <a:cs typeface="Lucida Sans Unicode"/>
              </a:rPr>
              <a:t>4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músicos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más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instrumentos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2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técnic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os.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Estará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implementa</a:t>
            </a:r>
            <a:r>
              <a:rPr sz="1000" spc="-150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da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artificial </a:t>
            </a:r>
            <a:r>
              <a:rPr sz="1000" spc="5" dirty="0">
                <a:latin typeface="Lucida Sans Unicode"/>
                <a:cs typeface="Lucida Sans Unicode"/>
              </a:rPr>
              <a:t>día, </a:t>
            </a:r>
            <a:r>
              <a:rPr sz="1000" spc="-25" dirty="0">
                <a:latin typeface="Lucida Sans Unicode"/>
                <a:cs typeface="Lucida Sans Unicode"/>
              </a:rPr>
              <a:t>revestimiento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acústico genera 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-8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(paredes, </a:t>
            </a:r>
            <a:r>
              <a:rPr sz="1000" spc="-35" dirty="0">
                <a:latin typeface="Lucida Sans Unicode"/>
                <a:cs typeface="Lucida Sans Unicode"/>
              </a:rPr>
              <a:t>suelo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20" dirty="0">
                <a:latin typeface="Lucida Sans Unicode"/>
                <a:cs typeface="Lucida Sans Unicode"/>
              </a:rPr>
              <a:t>techo), </a:t>
            </a:r>
            <a:r>
              <a:rPr sz="1000" spc="-45" dirty="0">
                <a:latin typeface="Lucida Sans Unicode"/>
                <a:cs typeface="Lucida Sans Unicode"/>
              </a:rPr>
              <a:t>piso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alfombra- 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do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empalme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eléctrico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monofásico.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15" dirty="0">
                <a:latin typeface="Lucida Sans Unicode"/>
                <a:cs typeface="Lucida Sans Unicode"/>
              </a:rPr>
              <a:t>SALA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TÉCNICA:</a:t>
            </a:r>
            <a:endParaRPr sz="1000">
              <a:latin typeface="Lucida Sans Unicode"/>
              <a:cs typeface="Lucida Sans Unicode"/>
            </a:endParaRPr>
          </a:p>
          <a:p>
            <a:pPr marL="15875">
              <a:lnSpc>
                <a:spcPct val="100000"/>
              </a:lnSpc>
              <a:spcBef>
                <a:spcPts val="1255"/>
              </a:spcBef>
            </a:pPr>
            <a:r>
              <a:rPr sz="1000" spc="10" dirty="0">
                <a:latin typeface="Lucida Sans Unicode"/>
                <a:cs typeface="Lucida Sans Unicode"/>
              </a:rPr>
              <a:t>Mesa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Control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mezcladora</a:t>
            </a:r>
            <a:endParaRPr sz="1000">
              <a:latin typeface="Lucida Sans Unicode"/>
              <a:cs typeface="Lucida Sans Unicode"/>
            </a:endParaRPr>
          </a:p>
          <a:p>
            <a:pPr marL="20955" marR="68580" indent="-8890">
              <a:lnSpc>
                <a:spcPts val="1230"/>
              </a:lnSpc>
              <a:spcBef>
                <a:spcPts val="40"/>
              </a:spcBef>
            </a:pPr>
            <a:r>
              <a:rPr sz="1000" spc="-10" dirty="0">
                <a:latin typeface="Lucida Sans Unicode"/>
                <a:cs typeface="Lucida Sans Unicode"/>
              </a:rPr>
              <a:t>Equipo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computacional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50" dirty="0">
                <a:latin typeface="Lucida Sans Unicode"/>
                <a:cs typeface="Lucida Sans Unicode"/>
              </a:rPr>
              <a:t>capacidad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acondicionado </a:t>
            </a:r>
            <a:r>
              <a:rPr sz="1000" spc="5" dirty="0">
                <a:latin typeface="Lucida Sans Unicode"/>
                <a:cs typeface="Lucida Sans Unicode"/>
              </a:rPr>
              <a:t>para</a:t>
            </a:r>
            <a:r>
              <a:rPr sz="1000" spc="10" dirty="0">
                <a:latin typeface="Lucida Sans Unicode"/>
                <a:cs typeface="Lucida Sans Unicode"/>
              </a:rPr>
              <a:t> edición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15" dirty="0">
                <a:latin typeface="Lucida Sans Unicode"/>
                <a:cs typeface="Lucida Sans Unicode"/>
              </a:rPr>
              <a:t>video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audio.</a:t>
            </a:r>
            <a:endParaRPr sz="1000">
              <a:latin typeface="Lucida Sans Unicode"/>
              <a:cs typeface="Lucida Sans Unicode"/>
            </a:endParaRPr>
          </a:p>
          <a:p>
            <a:pPr marL="15875">
              <a:lnSpc>
                <a:spcPts val="1180"/>
              </a:lnSpc>
            </a:pPr>
            <a:r>
              <a:rPr sz="1000" spc="15" dirty="0">
                <a:latin typeface="Lucida Sans Unicode"/>
                <a:cs typeface="Lucida Sans Unicode"/>
              </a:rPr>
              <a:t>Mueble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adaptado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equip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amiento.</a:t>
            </a:r>
            <a:endParaRPr sz="1000">
              <a:latin typeface="Lucida Sans Unicode"/>
              <a:cs typeface="Lucida Sans Unicode"/>
            </a:endParaRPr>
          </a:p>
          <a:p>
            <a:pPr marL="12700" marR="1094740" indent="3175">
              <a:lnSpc>
                <a:spcPts val="1230"/>
              </a:lnSpc>
              <a:spcBef>
                <a:spcPts val="40"/>
              </a:spcBef>
            </a:pPr>
            <a:r>
              <a:rPr sz="1000" spc="-35" dirty="0">
                <a:latin typeface="Lucida Sans Unicode"/>
                <a:cs typeface="Lucida Sans Unicode"/>
              </a:rPr>
              <a:t>Armarios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asegura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dos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almac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ena</a:t>
            </a:r>
            <a:r>
              <a:rPr sz="1000" spc="-16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je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material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implementos.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Sillas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oficina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uso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los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técnicos.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spc="-15" dirty="0">
                <a:latin typeface="Lucida Sans Unicode"/>
                <a:cs typeface="Lucida Sans Unicode"/>
              </a:rPr>
              <a:t>SALA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GRABACIÓN:</a:t>
            </a:r>
            <a:endParaRPr sz="1000">
              <a:latin typeface="Lucida Sans Unicode"/>
              <a:cs typeface="Lucida Sans Unicode"/>
            </a:endParaRPr>
          </a:p>
          <a:p>
            <a:pPr marL="15875" marR="3388360">
              <a:lnSpc>
                <a:spcPct val="102499"/>
              </a:lnSpc>
              <a:spcBef>
                <a:spcPts val="1220"/>
              </a:spcBef>
            </a:pPr>
            <a:r>
              <a:rPr sz="1000" spc="25" dirty="0">
                <a:latin typeface="Lucida Sans Unicode"/>
                <a:cs typeface="Lucida Sans Unicode"/>
              </a:rPr>
              <a:t>M</a:t>
            </a:r>
            <a:r>
              <a:rPr sz="1000" spc="-25" dirty="0">
                <a:latin typeface="Lucida Sans Unicode"/>
                <a:cs typeface="Lucida Sans Unicode"/>
              </a:rPr>
              <a:t>i</a:t>
            </a:r>
            <a:r>
              <a:rPr sz="1000" spc="65" dirty="0">
                <a:latin typeface="Lucida Sans Unicode"/>
                <a:cs typeface="Lucida Sans Unicode"/>
              </a:rPr>
              <a:t>c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spc="15" dirty="0">
                <a:latin typeface="Lucida Sans Unicode"/>
                <a:cs typeface="Lucida Sans Unicode"/>
              </a:rPr>
              <a:t>ó</a:t>
            </a:r>
            <a:r>
              <a:rPr sz="1000" spc="-40" dirty="0">
                <a:latin typeface="Lucida Sans Unicode"/>
                <a:cs typeface="Lucida Sans Unicode"/>
              </a:rPr>
              <a:t>f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5" dirty="0">
                <a:latin typeface="Lucida Sans Unicode"/>
                <a:cs typeface="Lucida Sans Unicode"/>
              </a:rPr>
              <a:t>n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85" dirty="0">
                <a:latin typeface="Lucida Sans Unicode"/>
                <a:cs typeface="Lucida Sans Unicode"/>
              </a:rPr>
              <a:t>c</a:t>
            </a:r>
            <a:r>
              <a:rPr sz="1000" spc="15" dirty="0">
                <a:latin typeface="Lucida Sans Unicode"/>
                <a:cs typeface="Lucida Sans Unicode"/>
              </a:rPr>
              <a:t>on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80" dirty="0">
                <a:latin typeface="Lucida Sans Unicode"/>
                <a:cs typeface="Lucida Sans Unicode"/>
              </a:rPr>
              <a:t>n</a:t>
            </a:r>
            <a:r>
              <a:rPr sz="1000" dirty="0">
                <a:latin typeface="Lucida Sans Unicode"/>
                <a:cs typeface="Lucida Sans Unicode"/>
              </a:rPr>
              <a:t>sa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do</a:t>
            </a:r>
            <a:r>
              <a:rPr sz="1000" spc="-75" dirty="0">
                <a:latin typeface="Lucida Sans Unicode"/>
                <a:cs typeface="Lucida Sans Unicode"/>
              </a:rPr>
              <a:t>r.  </a:t>
            </a:r>
            <a:r>
              <a:rPr sz="1000" spc="-15" dirty="0">
                <a:latin typeface="Lucida Sans Unicode"/>
                <a:cs typeface="Lucida Sans Unicode"/>
              </a:rPr>
              <a:t>Micrófonos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vocales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colgados.</a:t>
            </a:r>
            <a:endParaRPr sz="1000">
              <a:latin typeface="Lucida Sans Unicode"/>
              <a:cs typeface="Lucida Sans Unicode"/>
            </a:endParaRPr>
          </a:p>
          <a:p>
            <a:pPr marL="15875" marR="2009775" indent="-3810">
              <a:lnSpc>
                <a:spcPct val="102000"/>
              </a:lnSpc>
            </a:pPr>
            <a:r>
              <a:rPr sz="1000" spc="-50" dirty="0">
                <a:latin typeface="Lucida Sans Unicode"/>
                <a:cs typeface="Lucida Sans Unicode"/>
              </a:rPr>
              <a:t>Sillas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plegables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acolchadas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uso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músicos.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Atriles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partitura.</a:t>
            </a:r>
            <a:endParaRPr sz="1000">
              <a:latin typeface="Lucida Sans Unicode"/>
              <a:cs typeface="Lucida Sans Unicode"/>
            </a:endParaRPr>
          </a:p>
          <a:p>
            <a:pPr marL="14604">
              <a:lnSpc>
                <a:spcPct val="100000"/>
              </a:lnSpc>
              <a:spcBef>
                <a:spcPts val="30"/>
              </a:spcBef>
            </a:pPr>
            <a:r>
              <a:rPr sz="1000" spc="85" dirty="0">
                <a:latin typeface="Lucida Sans Unicode"/>
                <a:cs typeface="Lucida Sans Unicode"/>
              </a:rPr>
              <a:t>P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20" dirty="0">
                <a:latin typeface="Lucida Sans Unicode"/>
                <a:cs typeface="Lucida Sans Unicode"/>
              </a:rPr>
              <a:t>n</a:t>
            </a:r>
            <a:r>
              <a:rPr sz="1000" spc="30" dirty="0">
                <a:latin typeface="Lucida Sans Unicode"/>
                <a:cs typeface="Lucida Sans Unicode"/>
              </a:rPr>
              <a:t>t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-25" dirty="0">
                <a:latin typeface="Lucida Sans Unicode"/>
                <a:cs typeface="Lucida Sans Unicode"/>
              </a:rPr>
              <a:t>l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10" dirty="0">
                <a:latin typeface="Lucida Sans Unicode"/>
                <a:cs typeface="Lucida Sans Unicode"/>
              </a:rPr>
              <a:t>c</a:t>
            </a:r>
            <a:r>
              <a:rPr sz="1000" spc="-100" dirty="0">
                <a:latin typeface="Lucida Sans Unicode"/>
                <a:cs typeface="Lucida Sans Unicode"/>
              </a:rPr>
              <a:t>ríl</a:t>
            </a:r>
            <a:r>
              <a:rPr sz="1000" spc="-20" dirty="0">
                <a:latin typeface="Lucida Sans Unicode"/>
                <a:cs typeface="Lucida Sans Unicode"/>
              </a:rPr>
              <a:t>i</a:t>
            </a:r>
            <a:r>
              <a:rPr sz="1000" spc="65" dirty="0">
                <a:latin typeface="Lucida Sans Unicode"/>
                <a:cs typeface="Lucida Sans Unicode"/>
              </a:rPr>
              <a:t>ca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s</a:t>
            </a:r>
            <a:r>
              <a:rPr sz="1000" spc="70" dirty="0">
                <a:latin typeface="Lucida Sans Unicode"/>
                <a:cs typeface="Lucida Sans Unicode"/>
              </a:rPr>
              <a:t>e</a:t>
            </a:r>
            <a:r>
              <a:rPr sz="1000" spc="90" dirty="0">
                <a:latin typeface="Lucida Sans Unicode"/>
                <a:cs typeface="Lucida Sans Unicode"/>
              </a:rPr>
              <a:t>p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55" dirty="0">
                <a:latin typeface="Lucida Sans Unicode"/>
                <a:cs typeface="Lucida Sans Unicode"/>
              </a:rPr>
              <a:t>r</a:t>
            </a:r>
            <a:r>
              <a:rPr sz="1000" spc="65" dirty="0">
                <a:latin typeface="Lucida Sans Unicode"/>
                <a:cs typeface="Lucida Sans Unicode"/>
              </a:rPr>
              <a:t>ac</a:t>
            </a:r>
            <a:r>
              <a:rPr sz="1000" spc="-70" dirty="0">
                <a:latin typeface="Lucida Sans Unicode"/>
                <a:cs typeface="Lucida Sans Unicode"/>
              </a:rPr>
              <a:t>i</a:t>
            </a:r>
            <a:r>
              <a:rPr sz="1000" spc="20" dirty="0">
                <a:latin typeface="Lucida Sans Unicode"/>
                <a:cs typeface="Lucida Sans Unicode"/>
              </a:rPr>
              <a:t>ó</a:t>
            </a:r>
            <a:r>
              <a:rPr sz="1000" spc="-25" dirty="0">
                <a:latin typeface="Lucida Sans Unicode"/>
                <a:cs typeface="Lucida Sans Unicode"/>
              </a:rPr>
              <a:t>n.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54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20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245351"/>
                </a:lnTo>
                <a:lnTo>
                  <a:pt x="0" y="9631667"/>
                </a:lnTo>
                <a:lnTo>
                  <a:pt x="995172" y="9631667"/>
                </a:lnTo>
                <a:lnTo>
                  <a:pt x="995172" y="245351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385572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367789" y="108204"/>
            <a:ext cx="5947410" cy="9631045"/>
            <a:chOff x="1367789" y="108204"/>
            <a:chExt cx="5947410" cy="9631045"/>
          </a:xfrm>
        </p:grpSpPr>
        <p:sp>
          <p:nvSpPr>
            <p:cNvPr id="6" name="object 6"/>
            <p:cNvSpPr/>
            <p:nvPr/>
          </p:nvSpPr>
          <p:spPr>
            <a:xfrm>
              <a:off x="1367790" y="385571"/>
              <a:ext cx="5947410" cy="9353550"/>
            </a:xfrm>
            <a:custGeom>
              <a:avLst/>
              <a:gdLst/>
              <a:ahLst/>
              <a:cxnLst/>
              <a:rect l="l" t="t" r="r" b="b"/>
              <a:pathLst>
                <a:path w="5947409" h="9353550">
                  <a:moveTo>
                    <a:pt x="5947410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947410" y="9353550"/>
                  </a:lnTo>
                  <a:lnTo>
                    <a:pt x="5947410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67789" y="108204"/>
              <a:ext cx="5947410" cy="277495"/>
            </a:xfrm>
            <a:custGeom>
              <a:avLst/>
              <a:gdLst/>
              <a:ahLst/>
              <a:cxnLst/>
              <a:rect l="l" t="t" r="r" b="b"/>
              <a:pathLst>
                <a:path w="5947409" h="277495">
                  <a:moveTo>
                    <a:pt x="5947410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947410" y="277368"/>
                  </a:lnTo>
                  <a:lnTo>
                    <a:pt x="594741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54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20" y="1584452"/>
            <a:ext cx="5231765" cy="7512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5" dirty="0">
                <a:latin typeface="Arial"/>
                <a:cs typeface="Arial"/>
              </a:rPr>
              <a:t>DESCRIPCIÓN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DE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OCUPACIÓN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ARQUITECTÓNICA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00" dirty="0">
                <a:latin typeface="Arial"/>
                <a:cs typeface="Arial"/>
              </a:rPr>
              <a:t>SALAS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70" dirty="0">
                <a:latin typeface="Arial"/>
                <a:cs typeface="Arial"/>
              </a:rPr>
              <a:t>ESPECIALIZADAS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50" dirty="0">
                <a:latin typeface="Arial"/>
                <a:cs typeface="Arial"/>
              </a:rPr>
              <a:t>TÉCNICAS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55" dirty="0">
                <a:latin typeface="Arial"/>
                <a:cs typeface="Arial"/>
              </a:rPr>
              <a:t>AUDIOVISUALES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0" dirty="0">
                <a:latin typeface="Arial"/>
                <a:cs typeface="Arial"/>
              </a:rPr>
              <a:t>Y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MANEJO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45" dirty="0">
                <a:latin typeface="Arial"/>
                <a:cs typeface="Arial"/>
              </a:rPr>
              <a:t>ESCÉNICO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rial"/>
              <a:cs typeface="Arial"/>
            </a:endParaRPr>
          </a:p>
          <a:p>
            <a:pPr marL="12700" marR="10795" algn="just">
              <a:lnSpc>
                <a:spcPct val="102099"/>
              </a:lnSpc>
            </a:pPr>
            <a:r>
              <a:rPr sz="1100" b="1" spc="-95" dirty="0">
                <a:latin typeface="Arial"/>
                <a:cs typeface="Arial"/>
              </a:rPr>
              <a:t>SALA</a:t>
            </a:r>
            <a:r>
              <a:rPr sz="1100" b="1" spc="-90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AUDITORIO</a:t>
            </a:r>
            <a:r>
              <a:rPr sz="1000" spc="-35" dirty="0">
                <a:latin typeface="Lucida Sans Unicode"/>
                <a:cs typeface="Lucida Sans Unicode"/>
              </a:rPr>
              <a:t>: Esp </a:t>
            </a:r>
            <a:r>
              <a:rPr sz="1000" spc="10" dirty="0">
                <a:latin typeface="Lucida Sans Unicode"/>
                <a:cs typeface="Lucida Sans Unicode"/>
              </a:rPr>
              <a:t>acio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85" dirty="0">
                <a:latin typeface="Lucida Sans Unicode"/>
                <a:cs typeface="Lucida Sans Unicode"/>
              </a:rPr>
              <a:t>500</a:t>
            </a:r>
            <a:r>
              <a:rPr sz="1000" spc="-8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m2, </a:t>
            </a:r>
            <a:r>
              <a:rPr sz="1000" spc="5" dirty="0">
                <a:latin typeface="Lucida Sans Unicode"/>
                <a:cs typeface="Lucida Sans Unicode"/>
              </a:rPr>
              <a:t>pensa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10" dirty="0">
                <a:latin typeface="Lucida Sans Unicode"/>
                <a:cs typeface="Lucida Sans Unicode"/>
              </a:rPr>
              <a:t>académico- 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integra </a:t>
            </a:r>
            <a:r>
              <a:rPr sz="1000" spc="45" dirty="0">
                <a:latin typeface="Lucida Sans Unicode"/>
                <a:cs typeface="Lucida Sans Unicode"/>
              </a:rPr>
              <a:t>da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50" dirty="0">
                <a:latin typeface="Lucida Sans Unicode"/>
                <a:cs typeface="Lucida Sans Unicode"/>
              </a:rPr>
              <a:t>Artistas </a:t>
            </a:r>
            <a:r>
              <a:rPr sz="1000" spc="-25" dirty="0">
                <a:latin typeface="Lucida Sans Unicode"/>
                <a:cs typeface="Lucida Sans Unicode"/>
              </a:rPr>
              <a:t>Esc </a:t>
            </a:r>
            <a:r>
              <a:rPr sz="1000" spc="-5" dirty="0">
                <a:latin typeface="Lucida Sans Unicode"/>
                <a:cs typeface="Lucida Sans Unicode"/>
              </a:rPr>
              <a:t>énicos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8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proyección, </a:t>
            </a:r>
            <a:r>
              <a:rPr sz="1000" spc="-45" dirty="0">
                <a:latin typeface="Lucida Sans Unicode"/>
                <a:cs typeface="Lucida Sans Unicode"/>
              </a:rPr>
              <a:t>difusión </a:t>
            </a:r>
            <a:r>
              <a:rPr sz="1000" dirty="0">
                <a:latin typeface="Lucida Sans Unicode"/>
                <a:cs typeface="Lucida Sans Unicode"/>
              </a:rPr>
              <a:t>y puesta</a:t>
            </a:r>
            <a:r>
              <a:rPr sz="1000" spc="3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30" dirty="0">
                <a:latin typeface="Lucida Sans Unicode"/>
                <a:cs typeface="Lucida Sans Unicode"/>
              </a:rPr>
              <a:t>escena 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26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espectáculos</a:t>
            </a:r>
            <a:r>
              <a:rPr sz="1000" spc="26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escénico-musicales,</a:t>
            </a:r>
            <a:r>
              <a:rPr sz="1000" spc="229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desde</a:t>
            </a:r>
            <a:r>
              <a:rPr sz="1000" spc="26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lo</a:t>
            </a:r>
            <a:r>
              <a:rPr sz="1000" spc="2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local</a:t>
            </a:r>
            <a:r>
              <a:rPr sz="1000" spc="28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8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lo</a:t>
            </a:r>
            <a:r>
              <a:rPr sz="1000" spc="2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nacional.</a:t>
            </a:r>
            <a:r>
              <a:rPr sz="1000" spc="204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Este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espacio</a:t>
            </a:r>
            <a:endParaRPr sz="1000">
              <a:latin typeface="Lucida Sans Unicode"/>
              <a:cs typeface="Lucida Sans Unicode"/>
            </a:endParaRPr>
          </a:p>
          <a:p>
            <a:pPr marL="12700" marR="5080" indent="8255">
              <a:lnSpc>
                <a:spcPct val="102200"/>
              </a:lnSpc>
            </a:pPr>
            <a:r>
              <a:rPr sz="1000" spc="15" dirty="0">
                <a:latin typeface="Lucida Sans Unicode"/>
                <a:cs typeface="Lucida Sans Unicode"/>
              </a:rPr>
              <a:t>contará</a:t>
            </a:r>
            <a:r>
              <a:rPr sz="1000" spc="25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una</a:t>
            </a:r>
            <a:r>
              <a:rPr sz="1000" spc="320" dirty="0">
                <a:latin typeface="Lucida Sans Unicode"/>
                <a:cs typeface="Lucida Sans Unicode"/>
              </a:rPr>
              <a:t> </a:t>
            </a:r>
            <a:r>
              <a:rPr sz="1000" spc="50" dirty="0">
                <a:latin typeface="Lucida Sans Unicode"/>
                <a:cs typeface="Lucida Sans Unicode"/>
              </a:rPr>
              <a:t>capacidad</a:t>
            </a:r>
            <a:r>
              <a:rPr sz="1000" spc="24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2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alberg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</a:t>
            </a:r>
            <a:r>
              <a:rPr sz="1000" spc="24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cómodamente</a:t>
            </a:r>
            <a:r>
              <a:rPr sz="1000" spc="3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85" dirty="0">
                <a:latin typeface="Lucida Sans Unicode"/>
                <a:cs typeface="Lucida Sans Unicode"/>
              </a:rPr>
              <a:t>200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espectadores,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acondicionado</a:t>
            </a:r>
            <a:r>
              <a:rPr sz="1000" spc="30" dirty="0">
                <a:latin typeface="Lucida Sans Unicode"/>
                <a:cs typeface="Lucida Sans Unicode"/>
              </a:rPr>
              <a:t> con </a:t>
            </a:r>
            <a:r>
              <a:rPr sz="1000" spc="-5" dirty="0">
                <a:latin typeface="Lucida Sans Unicode"/>
                <a:cs typeface="Lucida Sans Unicode"/>
              </a:rPr>
              <a:t>camarines, </a:t>
            </a:r>
            <a:r>
              <a:rPr sz="1000" spc="-30" dirty="0">
                <a:latin typeface="Lucida Sans Unicode"/>
                <a:cs typeface="Lucida Sans Unicode"/>
              </a:rPr>
              <a:t>servicios </a:t>
            </a:r>
            <a:r>
              <a:rPr sz="1000" spc="-40" dirty="0">
                <a:latin typeface="Lucida Sans Unicode"/>
                <a:cs typeface="Lucida Sans Unicode"/>
              </a:rPr>
              <a:t>higi </a:t>
            </a:r>
            <a:r>
              <a:rPr sz="1000" spc="-5" dirty="0">
                <a:latin typeface="Lucida Sans Unicode"/>
                <a:cs typeface="Lucida Sans Unicode"/>
              </a:rPr>
              <a:t>énicos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artistas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5" dirty="0">
                <a:latin typeface="Lucida Sans Unicode"/>
                <a:cs typeface="Lucida Sans Unicode"/>
              </a:rPr>
              <a:t>público, </a:t>
            </a:r>
            <a:r>
              <a:rPr sz="1000" spc="-45" dirty="0">
                <a:latin typeface="Lucida Sans Unicode"/>
                <a:cs typeface="Lucida Sans Unicode"/>
              </a:rPr>
              <a:t>vestido-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res, </a:t>
            </a:r>
            <a:r>
              <a:rPr sz="1000" spc="-10" dirty="0">
                <a:latin typeface="Lucida Sans Unicode"/>
                <a:cs typeface="Lucida Sans Unicode"/>
              </a:rPr>
              <a:t>sala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control </a:t>
            </a:r>
            <a:r>
              <a:rPr sz="1000" spc="10" dirty="0">
                <a:latin typeface="Lucida Sans Unicode"/>
                <a:cs typeface="Lucida Sans Unicode"/>
              </a:rPr>
              <a:t>técnico, </a:t>
            </a:r>
            <a:r>
              <a:rPr sz="1000" spc="-20" dirty="0">
                <a:latin typeface="Lucida Sans Unicode"/>
                <a:cs typeface="Lucida Sans Unicode"/>
              </a:rPr>
              <a:t>iluminación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sala </a:t>
            </a:r>
            <a:r>
              <a:rPr sz="1000" spc="-25" dirty="0">
                <a:latin typeface="Lucida Sans Unicode"/>
                <a:cs typeface="Lucida Sans Unicode"/>
              </a:rPr>
              <a:t>artificial </a:t>
            </a:r>
            <a:r>
              <a:rPr sz="1000" spc="5" dirty="0">
                <a:latin typeface="Lucida Sans Unicode"/>
                <a:cs typeface="Lucida Sans Unicode"/>
              </a:rPr>
              <a:t>día, </a:t>
            </a:r>
            <a:r>
              <a:rPr sz="1000" spc="-45" dirty="0">
                <a:latin typeface="Lucida Sans Unicode"/>
                <a:cs typeface="Lucida Sans Unicode"/>
              </a:rPr>
              <a:t>piso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alfombrado, </a:t>
            </a:r>
            <a:r>
              <a:rPr sz="1000" spc="-65" dirty="0">
                <a:latin typeface="Lucida Sans Unicode"/>
                <a:cs typeface="Lucida Sans Unicode"/>
              </a:rPr>
              <a:t>reves-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timiento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acústico,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empalme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eléctrico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trifásico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espacio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escénico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8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metros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frente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por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10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metros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fondo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prosce</a:t>
            </a:r>
            <a:r>
              <a:rPr sz="1000" spc="-16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nio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ideal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8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metros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frente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por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75" dirty="0">
                <a:latin typeface="Lucida Sans Unicode"/>
                <a:cs typeface="Lucida Sans Unicode"/>
              </a:rPr>
              <a:t>1,80 </a:t>
            </a:r>
            <a:r>
              <a:rPr sz="1000" spc="-7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metros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profundid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ad.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15" dirty="0">
                <a:latin typeface="Lucida Sans Unicode"/>
                <a:cs typeface="Lucida Sans Unicode"/>
              </a:rPr>
              <a:t>SALA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PÚBLICO</a:t>
            </a:r>
            <a:endParaRPr sz="1000">
              <a:latin typeface="Lucida Sans Unicode"/>
              <a:cs typeface="Lucida Sans Unicode"/>
            </a:endParaRPr>
          </a:p>
          <a:p>
            <a:pPr marL="20320" marR="1684020" indent="-8255">
              <a:lnSpc>
                <a:spcPct val="102000"/>
              </a:lnSpc>
              <a:spcBef>
                <a:spcPts val="1230"/>
              </a:spcBef>
            </a:pPr>
            <a:r>
              <a:rPr sz="1000" spc="5" dirty="0">
                <a:latin typeface="Lucida Sans Unicode"/>
                <a:cs typeface="Lucida Sans Unicode"/>
              </a:rPr>
              <a:t>Butacas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inclina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das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removibles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optimizar</a:t>
            </a:r>
            <a:r>
              <a:rPr sz="1000" spc="-45" dirty="0">
                <a:latin typeface="Lucida Sans Unicode"/>
                <a:cs typeface="Lucida Sans Unicode"/>
              </a:rPr>
              <a:t> uso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sala.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Climatiza</a:t>
            </a:r>
            <a:r>
              <a:rPr sz="1000" spc="-23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dor.</a:t>
            </a:r>
            <a:endParaRPr sz="1000">
              <a:latin typeface="Lucida Sans Unicode"/>
              <a:cs typeface="Lucida Sans Unicode"/>
            </a:endParaRPr>
          </a:p>
          <a:p>
            <a:pPr marL="12700" marR="3627120" indent="1905">
              <a:lnSpc>
                <a:spcPct val="102000"/>
              </a:lnSpc>
              <a:spcBef>
                <a:spcPts val="10"/>
              </a:spcBef>
            </a:pPr>
            <a:r>
              <a:rPr sz="1000" spc="-50" dirty="0">
                <a:latin typeface="Lucida Sans Unicode"/>
                <a:cs typeface="Lucida Sans Unicode"/>
              </a:rPr>
              <a:t>Piso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alfombrado. 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Extintores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emergencia.</a:t>
            </a:r>
            <a:endParaRPr sz="1000">
              <a:latin typeface="Lucida Sans Unicode"/>
              <a:cs typeface="Lucida Sans Unicode"/>
            </a:endParaRPr>
          </a:p>
          <a:p>
            <a:pPr marL="12700" marR="2772410">
              <a:lnSpc>
                <a:spcPts val="1230"/>
              </a:lnSpc>
              <a:spcBef>
                <a:spcPts val="40"/>
              </a:spcBef>
            </a:pPr>
            <a:r>
              <a:rPr sz="1000" spc="-50" dirty="0">
                <a:latin typeface="Lucida Sans Unicode"/>
                <a:cs typeface="Lucida Sans Unicode"/>
              </a:rPr>
              <a:t>SS.H</a:t>
            </a:r>
            <a:r>
              <a:rPr sz="1000" spc="-60" dirty="0">
                <a:latin typeface="Lucida Sans Unicode"/>
                <a:cs typeface="Lucida Sans Unicode"/>
              </a:rPr>
              <a:t>H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i</a:t>
            </a:r>
            <a:r>
              <a:rPr sz="1000" spc="-45" dirty="0">
                <a:latin typeface="Lucida Sans Unicode"/>
                <a:cs typeface="Lucida Sans Unicode"/>
              </a:rPr>
              <a:t>m</a:t>
            </a:r>
            <a:r>
              <a:rPr sz="1000" spc="20" dirty="0">
                <a:latin typeface="Lucida Sans Unicode"/>
                <a:cs typeface="Lucida Sans Unicode"/>
              </a:rPr>
              <a:t>p</a:t>
            </a:r>
            <a:r>
              <a:rPr sz="1000" spc="-45" dirty="0">
                <a:latin typeface="Lucida Sans Unicode"/>
                <a:cs typeface="Lucida Sans Unicode"/>
              </a:rPr>
              <a:t>l</a:t>
            </a:r>
            <a:r>
              <a:rPr sz="1000" spc="40" dirty="0">
                <a:latin typeface="Lucida Sans Unicode"/>
                <a:cs typeface="Lucida Sans Unicode"/>
              </a:rPr>
              <a:t>e</a:t>
            </a:r>
            <a:r>
              <a:rPr sz="1000" spc="50" dirty="0">
                <a:latin typeface="Lucida Sans Unicode"/>
                <a:cs typeface="Lucida Sans Unicode"/>
              </a:rPr>
              <a:t>m</a:t>
            </a:r>
            <a:r>
              <a:rPr sz="1000" spc="40" dirty="0">
                <a:latin typeface="Lucida Sans Unicode"/>
                <a:cs typeface="Lucida Sans Unicode"/>
              </a:rPr>
              <a:t>e</a:t>
            </a:r>
            <a:r>
              <a:rPr sz="1000" spc="-35" dirty="0">
                <a:latin typeface="Lucida Sans Unicode"/>
                <a:cs typeface="Lucida Sans Unicode"/>
              </a:rPr>
              <a:t>n</a:t>
            </a:r>
            <a:r>
              <a:rPr sz="1000" spc="50" dirty="0">
                <a:latin typeface="Lucida Sans Unicode"/>
                <a:cs typeface="Lucida Sans Unicode"/>
              </a:rPr>
              <a:t>t</a:t>
            </a:r>
            <a:r>
              <a:rPr sz="1000" spc="25" dirty="0">
                <a:latin typeface="Lucida Sans Unicode"/>
                <a:cs typeface="Lucida Sans Unicode"/>
              </a:rPr>
              <a:t>ado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55" dirty="0">
                <a:latin typeface="Lucida Sans Unicode"/>
                <a:cs typeface="Lucida Sans Unicode"/>
              </a:rPr>
              <a:t>d</a:t>
            </a:r>
            <a:r>
              <a:rPr sz="1000" spc="-5" dirty="0">
                <a:latin typeface="Lucida Sans Unicode"/>
                <a:cs typeface="Lucida Sans Unicode"/>
              </a:rPr>
              <a:t>a</a:t>
            </a:r>
            <a:r>
              <a:rPr sz="1000" spc="65" dirty="0">
                <a:latin typeface="Lucida Sans Unicode"/>
                <a:cs typeface="Lucida Sans Unicode"/>
              </a:rPr>
              <a:t>ma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v</a:t>
            </a:r>
            <a:r>
              <a:rPr sz="1000" spc="-5" dirty="0">
                <a:latin typeface="Lucida Sans Unicode"/>
                <a:cs typeface="Lucida Sans Unicode"/>
              </a:rPr>
              <a:t>a</a:t>
            </a:r>
            <a:r>
              <a:rPr sz="1000" spc="-90" dirty="0">
                <a:latin typeface="Lucida Sans Unicode"/>
                <a:cs typeface="Lucida Sans Unicode"/>
              </a:rPr>
              <a:t>r</a:t>
            </a:r>
            <a:r>
              <a:rPr sz="1000" spc="-10" dirty="0">
                <a:latin typeface="Lucida Sans Unicode"/>
                <a:cs typeface="Lucida Sans Unicode"/>
              </a:rPr>
              <a:t>o</a:t>
            </a:r>
            <a:r>
              <a:rPr sz="1000" spc="35" dirty="0">
                <a:latin typeface="Lucida Sans Unicode"/>
                <a:cs typeface="Lucida Sans Unicode"/>
              </a:rPr>
              <a:t>n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75" dirty="0">
                <a:latin typeface="Lucida Sans Unicode"/>
                <a:cs typeface="Lucida Sans Unicode"/>
              </a:rPr>
              <a:t>s.  </a:t>
            </a:r>
            <a:r>
              <a:rPr sz="1000" spc="-20" dirty="0">
                <a:latin typeface="Lucida Sans Unicode"/>
                <a:cs typeface="Lucida Sans Unicode"/>
              </a:rPr>
              <a:t>Sistema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amplificación</a:t>
            </a:r>
            <a:endParaRPr sz="1000">
              <a:latin typeface="Lucida Sans Unicode"/>
              <a:cs typeface="Lucida Sans Unicode"/>
            </a:endParaRPr>
          </a:p>
          <a:p>
            <a:pPr marL="20955" marR="48895" indent="-8890">
              <a:lnSpc>
                <a:spcPts val="1220"/>
              </a:lnSpc>
            </a:pPr>
            <a:r>
              <a:rPr sz="1000" spc="10" dirty="0">
                <a:latin typeface="Lucida Sans Unicode"/>
                <a:cs typeface="Lucida Sans Unicode"/>
              </a:rPr>
              <a:t>Sala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Control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Técnico,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implementad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2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control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audio,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visuales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ilumina-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ción.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latin typeface="Lucida Sans Unicode"/>
                <a:cs typeface="Lucida Sans Unicode"/>
              </a:rPr>
              <a:t>ESCENARIO</a:t>
            </a:r>
            <a:endParaRPr sz="1000">
              <a:latin typeface="Lucida Sans Unicode"/>
              <a:cs typeface="Lucida Sans Unicode"/>
            </a:endParaRPr>
          </a:p>
          <a:p>
            <a:pPr marL="12700" marR="2404745" indent="1905">
              <a:lnSpc>
                <a:spcPct val="102000"/>
              </a:lnSpc>
              <a:spcBef>
                <a:spcPts val="1230"/>
              </a:spcBef>
            </a:pPr>
            <a:r>
              <a:rPr sz="1000" spc="-50" dirty="0">
                <a:latin typeface="Lucida Sans Unicode"/>
                <a:cs typeface="Lucida Sans Unicode"/>
              </a:rPr>
              <a:t>Piso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madera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10" dirty="0">
                <a:latin typeface="Lucida Sans Unicode"/>
                <a:cs typeface="Lucida Sans Unicode"/>
              </a:rPr>
              <a:t>recubrimiento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linóleo.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F</a:t>
            </a:r>
            <a:r>
              <a:rPr sz="1000" spc="15" dirty="0">
                <a:latin typeface="Lucida Sans Unicode"/>
                <a:cs typeface="Lucida Sans Unicode"/>
              </a:rPr>
              <a:t>on</a:t>
            </a:r>
            <a:r>
              <a:rPr sz="1000" spc="2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60" dirty="0">
                <a:latin typeface="Lucida Sans Unicode"/>
                <a:cs typeface="Lucida Sans Unicode"/>
              </a:rPr>
              <a:t>s</a:t>
            </a:r>
            <a:r>
              <a:rPr sz="1000" spc="110" dirty="0">
                <a:latin typeface="Lucida Sans Unicode"/>
                <a:cs typeface="Lucida Sans Unicode"/>
              </a:rPr>
              <a:t>c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50" dirty="0">
                <a:latin typeface="Lucida Sans Unicode"/>
                <a:cs typeface="Lucida Sans Unicode"/>
              </a:rPr>
              <a:t>n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120" dirty="0">
                <a:latin typeface="Lucida Sans Unicode"/>
                <a:cs typeface="Lucida Sans Unicode"/>
              </a:rPr>
              <a:t>r</a:t>
            </a:r>
            <a:r>
              <a:rPr sz="1000" spc="-70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</a:t>
            </a:r>
            <a:r>
              <a:rPr sz="1000" spc="-55" dirty="0">
                <a:latin typeface="Lucida Sans Unicode"/>
                <a:cs typeface="Lucida Sans Unicode"/>
              </a:rPr>
              <a:t>in</a:t>
            </a:r>
            <a:r>
              <a:rPr sz="1000" spc="20" dirty="0">
                <a:latin typeface="Lucida Sans Unicode"/>
                <a:cs typeface="Lucida Sans Unicode"/>
              </a:rPr>
              <a:t>t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n</a:t>
            </a:r>
            <a:r>
              <a:rPr sz="1000" spc="70" dirty="0">
                <a:latin typeface="Lucida Sans Unicode"/>
                <a:cs typeface="Lucida Sans Unicode"/>
              </a:rPr>
              <a:t>e</a:t>
            </a:r>
            <a:r>
              <a:rPr sz="1000" spc="20" dirty="0">
                <a:latin typeface="Lucida Sans Unicode"/>
                <a:cs typeface="Lucida Sans Unicode"/>
              </a:rPr>
              <a:t>g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 marL="14604">
              <a:lnSpc>
                <a:spcPct val="100000"/>
              </a:lnSpc>
              <a:spcBef>
                <a:spcPts val="30"/>
              </a:spcBef>
            </a:pPr>
            <a:r>
              <a:rPr sz="1000" spc="-10" dirty="0">
                <a:latin typeface="Lucida Sans Unicode"/>
                <a:cs typeface="Lucida Sans Unicode"/>
              </a:rPr>
              <a:t>Proyector.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70" dirty="0">
                <a:latin typeface="Lucida Sans Unicode"/>
                <a:cs typeface="Lucida Sans Unicode"/>
              </a:rPr>
              <a:t>E</a:t>
            </a:r>
            <a:r>
              <a:rPr sz="1000" dirty="0">
                <a:latin typeface="Lucida Sans Unicode"/>
                <a:cs typeface="Lucida Sans Unicode"/>
              </a:rPr>
              <a:t>sc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50" dirty="0">
                <a:latin typeface="Lucida Sans Unicode"/>
                <a:cs typeface="Lucida Sans Unicode"/>
              </a:rPr>
              <a:t>n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120" dirty="0">
                <a:latin typeface="Lucida Sans Unicode"/>
                <a:cs typeface="Lucida Sans Unicode"/>
              </a:rPr>
              <a:t>r</a:t>
            </a:r>
            <a:r>
              <a:rPr sz="1000" spc="-70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e</a:t>
            </a:r>
            <a:r>
              <a:rPr sz="1000" spc="25" dirty="0">
                <a:latin typeface="Lucida Sans Unicode"/>
                <a:cs typeface="Lucida Sans Unicode"/>
              </a:rPr>
              <a:t>q</a:t>
            </a:r>
            <a:r>
              <a:rPr sz="1000" spc="-75" dirty="0">
                <a:latin typeface="Lucida Sans Unicode"/>
                <a:cs typeface="Lucida Sans Unicode"/>
              </a:rPr>
              <a:t>u</a:t>
            </a:r>
            <a:r>
              <a:rPr sz="1000" spc="-10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p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a</a:t>
            </a:r>
            <a:r>
              <a:rPr sz="1000" spc="2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f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85" dirty="0">
                <a:latin typeface="Lucida Sans Unicode"/>
                <a:cs typeface="Lucida Sans Unicode"/>
              </a:rPr>
              <a:t>c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25" dirty="0">
                <a:latin typeface="Lucida Sans Unicode"/>
                <a:cs typeface="Lucida Sans Unicode"/>
              </a:rPr>
              <a:t>mp</a:t>
            </a:r>
            <a:r>
              <a:rPr sz="1000" spc="-45" dirty="0">
                <a:latin typeface="Lucida Sans Unicode"/>
                <a:cs typeface="Lucida Sans Unicode"/>
              </a:rPr>
              <a:t>l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20" dirty="0">
                <a:latin typeface="Lucida Sans Unicode"/>
                <a:cs typeface="Lucida Sans Unicode"/>
              </a:rPr>
              <a:t>t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 marL="14604">
              <a:lnSpc>
                <a:spcPct val="100000"/>
              </a:lnSpc>
              <a:spcBef>
                <a:spcPts val="30"/>
              </a:spcBef>
            </a:pPr>
            <a:r>
              <a:rPr sz="1000" spc="80" dirty="0">
                <a:latin typeface="Lucida Sans Unicode"/>
                <a:cs typeface="Lucida Sans Unicode"/>
              </a:rPr>
              <a:t>P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105" dirty="0">
                <a:latin typeface="Lucida Sans Unicode"/>
                <a:cs typeface="Lucida Sans Unicode"/>
              </a:rPr>
              <a:t>rril</a:t>
            </a:r>
            <a:r>
              <a:rPr sz="1000" spc="-25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ilumi</a:t>
            </a:r>
            <a:r>
              <a:rPr sz="1000" dirty="0">
                <a:latin typeface="Lucida Sans Unicode"/>
                <a:cs typeface="Lucida Sans Unicode"/>
              </a:rPr>
              <a:t>n</a:t>
            </a:r>
            <a:r>
              <a:rPr sz="1000" spc="60" dirty="0">
                <a:latin typeface="Lucida Sans Unicode"/>
                <a:cs typeface="Lucida Sans Unicode"/>
              </a:rPr>
              <a:t>ac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ó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60" dirty="0">
                <a:latin typeface="Lucida Sans Unicode"/>
                <a:cs typeface="Lucida Sans Unicode"/>
              </a:rPr>
              <a:t>s</a:t>
            </a:r>
            <a:r>
              <a:rPr sz="1000" spc="110" dirty="0">
                <a:latin typeface="Lucida Sans Unicode"/>
                <a:cs typeface="Lucida Sans Unicode"/>
              </a:rPr>
              <a:t>c</a:t>
            </a:r>
            <a:r>
              <a:rPr sz="1000" spc="45" dirty="0">
                <a:latin typeface="Lucida Sans Unicode"/>
                <a:cs typeface="Lucida Sans Unicode"/>
              </a:rPr>
              <a:t>é</a:t>
            </a:r>
            <a:r>
              <a:rPr sz="1000" spc="-75" dirty="0">
                <a:latin typeface="Lucida Sans Unicode"/>
                <a:cs typeface="Lucida Sans Unicode"/>
              </a:rPr>
              <a:t>n</a:t>
            </a:r>
            <a:r>
              <a:rPr sz="1000" spc="30" dirty="0">
                <a:latin typeface="Lucida Sans Unicode"/>
                <a:cs typeface="Lucida Sans Unicode"/>
              </a:rPr>
              <a:t>i</a:t>
            </a:r>
            <a:r>
              <a:rPr sz="1000" spc="65" dirty="0">
                <a:latin typeface="Lucida Sans Unicode"/>
                <a:cs typeface="Lucida Sans Unicode"/>
              </a:rPr>
              <a:t>c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i</a:t>
            </a:r>
            <a:r>
              <a:rPr sz="1000" spc="-45" dirty="0">
                <a:latin typeface="Lucida Sans Unicode"/>
                <a:cs typeface="Lucida Sans Unicode"/>
              </a:rPr>
              <a:t>m</a:t>
            </a:r>
            <a:r>
              <a:rPr sz="1000" spc="25" dirty="0">
                <a:latin typeface="Lucida Sans Unicode"/>
                <a:cs typeface="Lucida Sans Unicode"/>
              </a:rPr>
              <a:t>p</a:t>
            </a:r>
            <a:r>
              <a:rPr sz="1000" spc="-45" dirty="0">
                <a:latin typeface="Lucida Sans Unicode"/>
                <a:cs typeface="Lucida Sans Unicode"/>
              </a:rPr>
              <a:t>l</a:t>
            </a:r>
            <a:r>
              <a:rPr sz="1000" spc="45" dirty="0">
                <a:latin typeface="Lucida Sans Unicode"/>
                <a:cs typeface="Lucida Sans Unicode"/>
              </a:rPr>
              <a:t>eme</a:t>
            </a:r>
            <a:r>
              <a:rPr sz="1000" spc="-35" dirty="0">
                <a:latin typeface="Lucida Sans Unicode"/>
                <a:cs typeface="Lucida Sans Unicode"/>
              </a:rPr>
              <a:t>n</a:t>
            </a:r>
            <a:r>
              <a:rPr sz="1000" spc="40" dirty="0">
                <a:latin typeface="Lucida Sans Unicode"/>
                <a:cs typeface="Lucida Sans Unicode"/>
              </a:rPr>
              <a:t>t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20320">
              <a:lnSpc>
                <a:spcPct val="100000"/>
              </a:lnSpc>
            </a:pPr>
            <a:r>
              <a:rPr sz="1000" dirty="0">
                <a:latin typeface="Lucida Sans Unicode"/>
                <a:cs typeface="Lucida Sans Unicode"/>
              </a:rPr>
              <a:t>CAMARINES</a:t>
            </a:r>
            <a:r>
              <a:rPr sz="1000" spc="-7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Y</a:t>
            </a:r>
            <a:r>
              <a:rPr sz="1000" spc="-35" dirty="0">
                <a:latin typeface="Lucida Sans Unicode"/>
                <a:cs typeface="Lucida Sans Unicode"/>
              </a:rPr>
              <a:t> VESTIDORES</a:t>
            </a:r>
            <a:endParaRPr sz="1000">
              <a:latin typeface="Lucida Sans Unicode"/>
              <a:cs typeface="Lucida Sans Unicode"/>
            </a:endParaRPr>
          </a:p>
          <a:p>
            <a:pPr marL="12700" marR="3766185">
              <a:lnSpc>
                <a:spcPct val="102499"/>
              </a:lnSpc>
              <a:spcBef>
                <a:spcPts val="1220"/>
              </a:spcBef>
            </a:pPr>
            <a:r>
              <a:rPr sz="1000" spc="-55" dirty="0">
                <a:latin typeface="Lucida Sans Unicode"/>
                <a:cs typeface="Lucida Sans Unicode"/>
              </a:rPr>
              <a:t>SS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r>
              <a:rPr sz="1000" spc="-60" dirty="0">
                <a:latin typeface="Lucida Sans Unicode"/>
                <a:cs typeface="Lucida Sans Unicode"/>
              </a:rPr>
              <a:t>H</a:t>
            </a:r>
            <a:r>
              <a:rPr sz="1000" spc="-55" dirty="0">
                <a:latin typeface="Lucida Sans Unicode"/>
                <a:cs typeface="Lucida Sans Unicode"/>
              </a:rPr>
              <a:t>H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v</a:t>
            </a:r>
            <a:r>
              <a:rPr sz="1000" spc="-5" dirty="0">
                <a:latin typeface="Lucida Sans Unicode"/>
                <a:cs typeface="Lucida Sans Unicode"/>
              </a:rPr>
              <a:t>a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30" dirty="0">
                <a:latin typeface="Lucida Sans Unicode"/>
                <a:cs typeface="Lucida Sans Unicode"/>
              </a:rPr>
              <a:t>n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90" dirty="0">
                <a:latin typeface="Lucida Sans Unicode"/>
                <a:cs typeface="Lucida Sans Unicode"/>
              </a:rPr>
              <a:t>d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65" dirty="0">
                <a:latin typeface="Lucida Sans Unicode"/>
                <a:cs typeface="Lucida Sans Unicode"/>
              </a:rPr>
              <a:t>m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80" dirty="0">
                <a:latin typeface="Lucida Sans Unicode"/>
                <a:cs typeface="Lucida Sans Unicode"/>
              </a:rPr>
              <a:t>s.  </a:t>
            </a:r>
            <a:r>
              <a:rPr sz="1000" spc="5" dirty="0">
                <a:latin typeface="Lucida Sans Unicode"/>
                <a:cs typeface="Lucida Sans Unicode"/>
              </a:rPr>
              <a:t>Duchas.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00" spc="-35" dirty="0">
                <a:latin typeface="Lucida Sans Unicode"/>
                <a:cs typeface="Lucida Sans Unicode"/>
              </a:rPr>
              <a:t>Espejos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cuerpo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entero.</a:t>
            </a:r>
            <a:endParaRPr sz="1000">
              <a:latin typeface="Lucida Sans Unicode"/>
              <a:cs typeface="Lucida Sans Unicode"/>
            </a:endParaRPr>
          </a:p>
          <a:p>
            <a:pPr marL="12700" marR="2104390">
              <a:lnSpc>
                <a:spcPts val="1230"/>
              </a:lnSpc>
              <a:spcBef>
                <a:spcPts val="40"/>
              </a:spcBef>
            </a:pPr>
            <a:r>
              <a:rPr sz="1000" spc="-20" dirty="0">
                <a:latin typeface="Lucida Sans Unicode"/>
                <a:cs typeface="Lucida Sans Unicode"/>
              </a:rPr>
              <a:t>Lockers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asegura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pertenencias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personales.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Bancas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de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madera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para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apoyo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5" dirty="0">
                <a:latin typeface="Lucida Sans Unicode"/>
                <a:cs typeface="Lucida Sans Unicode"/>
              </a:rPr>
              <a:t> descanso.</a:t>
            </a:r>
            <a:endParaRPr sz="1000">
              <a:latin typeface="Lucida Sans Unicode"/>
              <a:cs typeface="Lucida Sans Unicode"/>
            </a:endParaRPr>
          </a:p>
          <a:p>
            <a:pPr marL="14604">
              <a:lnSpc>
                <a:spcPts val="1180"/>
              </a:lnSpc>
            </a:pPr>
            <a:r>
              <a:rPr sz="1000" spc="65" dirty="0">
                <a:latin typeface="Lucida Sans Unicode"/>
                <a:cs typeface="Lucida Sans Unicode"/>
              </a:rPr>
              <a:t>P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45" dirty="0">
                <a:latin typeface="Lucida Sans Unicode"/>
                <a:cs typeface="Lucida Sans Unicode"/>
              </a:rPr>
              <a:t>r</a:t>
            </a:r>
            <a:r>
              <a:rPr sz="1000" spc="65" dirty="0">
                <a:latin typeface="Lucida Sans Unicode"/>
                <a:cs typeface="Lucida Sans Unicode"/>
              </a:rPr>
              <a:t>c</a:t>
            </a:r>
            <a:r>
              <a:rPr sz="1000" spc="35" dirty="0">
                <a:latin typeface="Lucida Sans Unicode"/>
                <a:cs typeface="Lucida Sans Unicode"/>
              </a:rPr>
              <a:t>h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p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50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30" dirty="0">
                <a:latin typeface="Lucida Sans Unicode"/>
                <a:cs typeface="Lucida Sans Unicode"/>
              </a:rPr>
              <a:t>l</a:t>
            </a:r>
            <a:r>
              <a:rPr sz="1000" spc="-10" dirty="0">
                <a:latin typeface="Lucida Sans Unicode"/>
                <a:cs typeface="Lucida Sans Unicode"/>
              </a:rPr>
              <a:t>m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dirty="0">
                <a:latin typeface="Lucida Sans Unicode"/>
                <a:cs typeface="Lucida Sans Unicode"/>
              </a:rPr>
              <a:t>c</a:t>
            </a:r>
            <a:r>
              <a:rPr sz="1000" spc="-210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50" dirty="0">
                <a:latin typeface="Lucida Sans Unicode"/>
                <a:cs typeface="Lucida Sans Unicode"/>
              </a:rPr>
              <a:t>n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70" dirty="0">
                <a:latin typeface="Lucida Sans Unicode"/>
                <a:cs typeface="Lucida Sans Unicode"/>
              </a:rPr>
              <a:t>m</a:t>
            </a:r>
            <a:r>
              <a:rPr sz="1000" spc="15" dirty="0">
                <a:latin typeface="Lucida Sans Unicode"/>
                <a:cs typeface="Lucida Sans Unicode"/>
              </a:rPr>
              <a:t>i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35" dirty="0">
                <a:latin typeface="Lucida Sans Unicode"/>
                <a:cs typeface="Lucida Sans Unicode"/>
              </a:rPr>
              <a:t>n</a:t>
            </a:r>
            <a:r>
              <a:rPr sz="1000" spc="5" dirty="0">
                <a:latin typeface="Lucida Sans Unicode"/>
                <a:cs typeface="Lucida Sans Unicode"/>
              </a:rPr>
              <a:t>t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v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55" dirty="0">
                <a:latin typeface="Lucida Sans Unicode"/>
                <a:cs typeface="Lucida Sans Unicode"/>
              </a:rPr>
              <a:t>st</a:t>
            </a:r>
            <a:r>
              <a:rPr sz="1000" spc="-10" dirty="0">
                <a:latin typeface="Lucida Sans Unicode"/>
                <a:cs typeface="Lucida Sans Unicode"/>
              </a:rPr>
              <a:t>u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120" dirty="0">
                <a:latin typeface="Lucida Sans Unicode"/>
                <a:cs typeface="Lucida Sans Unicode"/>
              </a:rPr>
              <a:t>r</a:t>
            </a:r>
            <a:r>
              <a:rPr sz="1000" spc="-70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 marL="15875">
              <a:lnSpc>
                <a:spcPct val="100000"/>
              </a:lnSpc>
              <a:spcBef>
                <a:spcPts val="25"/>
              </a:spcBef>
            </a:pPr>
            <a:r>
              <a:rPr sz="1000" spc="-35" dirty="0">
                <a:latin typeface="Lucida Sans Unicode"/>
                <a:cs typeface="Lucida Sans Unicode"/>
              </a:rPr>
              <a:t>Armarios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metálicos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asegurados </a:t>
            </a:r>
            <a:r>
              <a:rPr sz="1000" spc="45" dirty="0">
                <a:latin typeface="Lucida Sans Unicode"/>
                <a:cs typeface="Lucida Sans Unicode"/>
              </a:rPr>
              <a:t>pa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ra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almacenamiento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utilería.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0608" y="949542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55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55</a:t>
            </a:r>
            <a:endParaRPr sz="10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51866" y="108204"/>
            <a:ext cx="6863715" cy="9664065"/>
            <a:chOff x="451866" y="108204"/>
            <a:chExt cx="6863715" cy="9664065"/>
          </a:xfrm>
        </p:grpSpPr>
        <p:sp>
          <p:nvSpPr>
            <p:cNvPr id="5" name="object 5"/>
            <p:cNvSpPr/>
            <p:nvPr/>
          </p:nvSpPr>
          <p:spPr>
            <a:xfrm>
              <a:off x="451866" y="140220"/>
              <a:ext cx="995680" cy="9631680"/>
            </a:xfrm>
            <a:custGeom>
              <a:avLst/>
              <a:gdLst/>
              <a:ahLst/>
              <a:cxnLst/>
              <a:rect l="l" t="t" r="r" b="b"/>
              <a:pathLst>
                <a:path w="995680" h="9631680">
                  <a:moveTo>
                    <a:pt x="995172" y="0"/>
                  </a:moveTo>
                  <a:lnTo>
                    <a:pt x="0" y="0"/>
                  </a:lnTo>
                  <a:lnTo>
                    <a:pt x="0" y="9598901"/>
                  </a:lnTo>
                  <a:lnTo>
                    <a:pt x="0" y="9631667"/>
                  </a:lnTo>
                  <a:lnTo>
                    <a:pt x="995172" y="9631667"/>
                  </a:lnTo>
                  <a:lnTo>
                    <a:pt x="995172" y="9598901"/>
                  </a:lnTo>
                  <a:lnTo>
                    <a:pt x="995172" y="0"/>
                  </a:lnTo>
                  <a:close/>
                </a:path>
              </a:pathLst>
            </a:custGeom>
            <a:solidFill>
              <a:srgbClr val="CC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67790" y="385572"/>
              <a:ext cx="5947410" cy="9302750"/>
            </a:xfrm>
            <a:custGeom>
              <a:avLst/>
              <a:gdLst/>
              <a:ahLst/>
              <a:cxnLst/>
              <a:rect l="l" t="t" r="r" b="b"/>
              <a:pathLst>
                <a:path w="5947409" h="9302750">
                  <a:moveTo>
                    <a:pt x="0" y="9302496"/>
                  </a:moveTo>
                  <a:lnTo>
                    <a:pt x="5947410" y="9302496"/>
                  </a:lnTo>
                  <a:lnTo>
                    <a:pt x="5947410" y="0"/>
                  </a:lnTo>
                  <a:lnTo>
                    <a:pt x="0" y="0"/>
                  </a:lnTo>
                  <a:lnTo>
                    <a:pt x="0" y="9302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67790" y="385571"/>
              <a:ext cx="5947410" cy="9353550"/>
            </a:xfrm>
            <a:custGeom>
              <a:avLst/>
              <a:gdLst/>
              <a:ahLst/>
              <a:cxnLst/>
              <a:rect l="l" t="t" r="r" b="b"/>
              <a:pathLst>
                <a:path w="5947409" h="9353550">
                  <a:moveTo>
                    <a:pt x="5947410" y="0"/>
                  </a:moveTo>
                  <a:lnTo>
                    <a:pt x="5922264" y="0"/>
                  </a:lnTo>
                  <a:lnTo>
                    <a:pt x="5922264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922264" y="9353550"/>
                  </a:lnTo>
                  <a:lnTo>
                    <a:pt x="5947410" y="9353550"/>
                  </a:lnTo>
                  <a:lnTo>
                    <a:pt x="5947410" y="9302496"/>
                  </a:lnTo>
                  <a:lnTo>
                    <a:pt x="5947410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67790" y="108204"/>
              <a:ext cx="5947410" cy="277495"/>
            </a:xfrm>
            <a:custGeom>
              <a:avLst/>
              <a:gdLst/>
              <a:ahLst/>
              <a:cxnLst/>
              <a:rect l="l" t="t" r="r" b="b"/>
              <a:pathLst>
                <a:path w="5947409" h="277495">
                  <a:moveTo>
                    <a:pt x="5947410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947410" y="277368"/>
                  </a:lnTo>
                  <a:lnTo>
                    <a:pt x="594741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7632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08404" y="518922"/>
            <a:ext cx="5444490" cy="9140190"/>
            <a:chOff x="1708404" y="518922"/>
            <a:chExt cx="5444490" cy="91401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216" y="518922"/>
              <a:ext cx="865416" cy="7155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5836" y="4127754"/>
              <a:ext cx="5399532" cy="269976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5836" y="1347977"/>
              <a:ext cx="5409438" cy="27051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8404" y="6936486"/>
              <a:ext cx="5444490" cy="272262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56</a:t>
            </a:r>
            <a:endParaRPr sz="10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51866" y="108204"/>
            <a:ext cx="6863715" cy="9664065"/>
            <a:chOff x="451866" y="108204"/>
            <a:chExt cx="6863715" cy="9664065"/>
          </a:xfrm>
        </p:grpSpPr>
        <p:sp>
          <p:nvSpPr>
            <p:cNvPr id="4" name="object 4"/>
            <p:cNvSpPr/>
            <p:nvPr/>
          </p:nvSpPr>
          <p:spPr>
            <a:xfrm>
              <a:off x="451866" y="140220"/>
              <a:ext cx="995680" cy="9631680"/>
            </a:xfrm>
            <a:custGeom>
              <a:avLst/>
              <a:gdLst/>
              <a:ahLst/>
              <a:cxnLst/>
              <a:rect l="l" t="t" r="r" b="b"/>
              <a:pathLst>
                <a:path w="995680" h="9631680">
                  <a:moveTo>
                    <a:pt x="995172" y="0"/>
                  </a:moveTo>
                  <a:lnTo>
                    <a:pt x="0" y="0"/>
                  </a:lnTo>
                  <a:lnTo>
                    <a:pt x="0" y="245351"/>
                  </a:lnTo>
                  <a:lnTo>
                    <a:pt x="0" y="9631667"/>
                  </a:lnTo>
                  <a:lnTo>
                    <a:pt x="995172" y="9631667"/>
                  </a:lnTo>
                  <a:lnTo>
                    <a:pt x="995172" y="245351"/>
                  </a:lnTo>
                  <a:lnTo>
                    <a:pt x="995172" y="0"/>
                  </a:lnTo>
                  <a:close/>
                </a:path>
              </a:pathLst>
            </a:custGeom>
            <a:solidFill>
              <a:srgbClr val="CC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67790" y="385571"/>
              <a:ext cx="5947410" cy="9353550"/>
            </a:xfrm>
            <a:custGeom>
              <a:avLst/>
              <a:gdLst/>
              <a:ahLst/>
              <a:cxnLst/>
              <a:rect l="l" t="t" r="r" b="b"/>
              <a:pathLst>
                <a:path w="5947409" h="9353550">
                  <a:moveTo>
                    <a:pt x="5947410" y="0"/>
                  </a:moveTo>
                  <a:lnTo>
                    <a:pt x="5922264" y="0"/>
                  </a:lnTo>
                  <a:lnTo>
                    <a:pt x="5922264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922264" y="9353550"/>
                  </a:lnTo>
                  <a:lnTo>
                    <a:pt x="5947410" y="9353550"/>
                  </a:lnTo>
                  <a:lnTo>
                    <a:pt x="5947410" y="9302496"/>
                  </a:lnTo>
                  <a:lnTo>
                    <a:pt x="5947410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67790" y="108204"/>
              <a:ext cx="5947410" cy="277495"/>
            </a:xfrm>
            <a:custGeom>
              <a:avLst/>
              <a:gdLst/>
              <a:ahLst/>
              <a:cxnLst/>
              <a:rect l="l" t="t" r="r" b="b"/>
              <a:pathLst>
                <a:path w="5947409" h="277495">
                  <a:moveTo>
                    <a:pt x="5947410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947410" y="277368"/>
                  </a:lnTo>
                  <a:lnTo>
                    <a:pt x="594741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27632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85617" y="1584452"/>
            <a:ext cx="5245100" cy="7356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5" dirty="0">
                <a:latin typeface="Arial"/>
                <a:cs typeface="Arial"/>
              </a:rPr>
              <a:t>DESCRIPCIÓN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DE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OCUPACIÓN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ARQUITECTÓNICA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00" dirty="0">
                <a:latin typeface="Arial"/>
                <a:cs typeface="Arial"/>
              </a:rPr>
              <a:t>ESP</a:t>
            </a:r>
            <a:r>
              <a:rPr sz="1000" b="1" spc="-85" dirty="0">
                <a:latin typeface="Arial"/>
                <a:cs typeface="Arial"/>
              </a:rPr>
              <a:t>A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O</a:t>
            </a:r>
            <a:r>
              <a:rPr sz="1000" b="1" spc="-15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60" dirty="0">
                <a:latin typeface="Arial"/>
                <a:cs typeface="Arial"/>
              </a:rPr>
              <a:t>E</a:t>
            </a:r>
            <a:r>
              <a:rPr sz="1000" b="1" spc="5" dirty="0">
                <a:latin typeface="Arial"/>
                <a:cs typeface="Arial"/>
              </a:rPr>
              <a:t>X</a:t>
            </a:r>
            <a:r>
              <a:rPr sz="1000" b="1" spc="-75" dirty="0">
                <a:latin typeface="Arial"/>
                <a:cs typeface="Arial"/>
              </a:rPr>
              <a:t>HIBI</a:t>
            </a:r>
            <a:r>
              <a:rPr sz="1000" b="1" spc="-100" dirty="0">
                <a:latin typeface="Arial"/>
                <a:cs typeface="Arial"/>
              </a:rPr>
              <a:t>T</a:t>
            </a:r>
            <a:r>
              <a:rPr sz="1000" b="1" spc="15" dirty="0">
                <a:latin typeface="Arial"/>
                <a:cs typeface="Arial"/>
              </a:rPr>
              <a:t>I</a:t>
            </a:r>
            <a:r>
              <a:rPr sz="1000" b="1" spc="45" dirty="0">
                <a:latin typeface="Arial"/>
                <a:cs typeface="Arial"/>
              </a:rPr>
              <a:t>V</a:t>
            </a:r>
            <a:r>
              <a:rPr sz="1000" b="1" spc="30" dirty="0">
                <a:latin typeface="Arial"/>
                <a:cs typeface="Arial"/>
              </a:rPr>
              <a:t>O</a:t>
            </a:r>
            <a:r>
              <a:rPr sz="1000" b="1" spc="-150" dirty="0"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45" dirty="0">
                <a:latin typeface="Arial"/>
                <a:cs typeface="Arial"/>
              </a:rPr>
              <a:t>ESPACIO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ACTIVO</a:t>
            </a:r>
            <a:r>
              <a:rPr sz="1000" b="1" spc="75" dirty="0">
                <a:latin typeface="Arial"/>
                <a:cs typeface="Arial"/>
              </a:rPr>
              <a:t> </a:t>
            </a:r>
            <a:r>
              <a:rPr sz="1000" b="1" spc="-55" dirty="0">
                <a:latin typeface="Arial"/>
                <a:cs typeface="Arial"/>
              </a:rPr>
              <a:t>MULTIDISCIPLINARIO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70" dirty="0">
                <a:latin typeface="Arial"/>
                <a:cs typeface="Arial"/>
              </a:rPr>
              <a:t>ARTÍSTICO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60" dirty="0">
                <a:latin typeface="Arial"/>
                <a:cs typeface="Arial"/>
              </a:rPr>
              <a:t>–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-105" dirty="0">
                <a:latin typeface="Arial"/>
                <a:cs typeface="Arial"/>
              </a:rPr>
              <a:t>CULTURAL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2200"/>
              </a:lnSpc>
            </a:pPr>
            <a:r>
              <a:rPr sz="1100" b="1" spc="-114" dirty="0">
                <a:latin typeface="Arial"/>
                <a:cs typeface="Arial"/>
              </a:rPr>
              <a:t>TERRAZA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100" dirty="0">
                <a:latin typeface="Arial"/>
                <a:cs typeface="Arial"/>
              </a:rPr>
              <a:t>DE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125" dirty="0">
                <a:latin typeface="Arial"/>
                <a:cs typeface="Arial"/>
              </a:rPr>
              <a:t>LAS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125" dirty="0">
                <a:latin typeface="Arial"/>
                <a:cs typeface="Arial"/>
              </a:rPr>
              <a:t>ARTES</a:t>
            </a:r>
            <a:r>
              <a:rPr sz="1000" spc="-125" dirty="0">
                <a:latin typeface="Lucida Sans Unicode"/>
                <a:cs typeface="Lucida Sans Unicode"/>
              </a:rPr>
              <a:t>:</a:t>
            </a:r>
            <a:r>
              <a:rPr sz="1000" spc="-35" dirty="0">
                <a:latin typeface="Lucida Sans Unicode"/>
                <a:cs typeface="Lucida Sans Unicode"/>
              </a:rPr>
              <a:t> Esp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acio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85" dirty="0">
                <a:latin typeface="Lucida Sans Unicode"/>
                <a:cs typeface="Lucida Sans Unicode"/>
              </a:rPr>
              <a:t>180</a:t>
            </a:r>
            <a:r>
              <a:rPr sz="1000" spc="-40" dirty="0">
                <a:latin typeface="Lucida Sans Unicode"/>
                <a:cs typeface="Lucida Sans Unicode"/>
              </a:rPr>
              <a:t> m2,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orienta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diseña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desarrollo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interacción </a:t>
            </a:r>
            <a:r>
              <a:rPr sz="1000" spc="-25" dirty="0">
                <a:latin typeface="Lucida Sans Unicode"/>
                <a:cs typeface="Lucida Sans Unicode"/>
              </a:rPr>
              <a:t>entre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ciuda </a:t>
            </a:r>
            <a:r>
              <a:rPr sz="1000" dirty="0">
                <a:latin typeface="Lucida Sans Unicode"/>
                <a:cs typeface="Lucida Sans Unicode"/>
              </a:rPr>
              <a:t>d y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comunid </a:t>
            </a:r>
            <a:r>
              <a:rPr sz="1000" spc="45" dirty="0">
                <a:latin typeface="Lucida Sans Unicode"/>
                <a:cs typeface="Lucida Sans Unicode"/>
              </a:rPr>
              <a:t>ad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15" dirty="0">
                <a:latin typeface="Lucida Sans Unicode"/>
                <a:cs typeface="Lucida Sans Unicode"/>
              </a:rPr>
              <a:t>una </a:t>
            </a:r>
            <a:r>
              <a:rPr sz="1000" spc="-5" dirty="0">
                <a:latin typeface="Lucida Sans Unicode"/>
                <a:cs typeface="Lucida Sans Unicode"/>
              </a:rPr>
              <a:t>amplia </a:t>
            </a:r>
            <a:r>
              <a:rPr sz="1000" spc="50" dirty="0">
                <a:latin typeface="Lucida Sans Unicode"/>
                <a:cs typeface="Lucida Sans Unicode"/>
              </a:rPr>
              <a:t>gama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manifesta- 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ciones </a:t>
            </a:r>
            <a:r>
              <a:rPr sz="1000" spc="-40" dirty="0">
                <a:latin typeface="Lucida Sans Unicode"/>
                <a:cs typeface="Lucida Sans Unicode"/>
              </a:rPr>
              <a:t>artístico</a:t>
            </a:r>
            <a:r>
              <a:rPr sz="1000" spc="-35" dirty="0">
                <a:latin typeface="Lucida Sans Unicode"/>
                <a:cs typeface="Lucida Sans Unicode"/>
              </a:rPr>
              <a:t> culturales, </a:t>
            </a:r>
            <a:r>
              <a:rPr sz="1000" spc="15" dirty="0">
                <a:latin typeface="Lucida Sans Unicode"/>
                <a:cs typeface="Lucida Sans Unicode"/>
              </a:rPr>
              <a:t>proyectando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concepto </a:t>
            </a:r>
            <a:r>
              <a:rPr sz="1000" dirty="0">
                <a:latin typeface="Lucida Sans Unicode"/>
                <a:cs typeface="Lucida Sans Unicode"/>
              </a:rPr>
              <a:t>esencial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visibilidad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60" dirty="0">
                <a:latin typeface="Lucida Sans Unicode"/>
                <a:cs typeface="Lucida Sans Unicode"/>
              </a:rPr>
              <a:t>los 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procesos </a:t>
            </a:r>
            <a:r>
              <a:rPr sz="1000" spc="-35" dirty="0">
                <a:latin typeface="Lucida Sans Unicode"/>
                <a:cs typeface="Lucida Sans Unicode"/>
              </a:rPr>
              <a:t>formativos. </a:t>
            </a:r>
            <a:r>
              <a:rPr sz="1000" spc="5" dirty="0">
                <a:latin typeface="Lucida Sans Unicode"/>
                <a:cs typeface="Lucida Sans Unicode"/>
              </a:rPr>
              <a:t>Desde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ensayos </a:t>
            </a:r>
            <a:r>
              <a:rPr sz="1000" spc="-25" dirty="0">
                <a:latin typeface="Lucida Sans Unicode"/>
                <a:cs typeface="Lucida Sans Unicode"/>
              </a:rPr>
              <a:t>dancístico-musicales, </a:t>
            </a:r>
            <a:r>
              <a:rPr sz="1000" spc="-10" dirty="0">
                <a:latin typeface="Lucida Sans Unicode"/>
                <a:cs typeface="Lucida Sans Unicode"/>
              </a:rPr>
              <a:t>plástica </a:t>
            </a:r>
            <a:r>
              <a:rPr sz="1000" spc="-55" dirty="0">
                <a:latin typeface="Lucida Sans Unicode"/>
                <a:cs typeface="Lucida Sans Unicode"/>
              </a:rPr>
              <a:t>in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situ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hasta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per- 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formances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intervenciones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orden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visual,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están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contemplados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suceder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en 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espacio.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estructura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alargada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40" dirty="0">
                <a:latin typeface="Lucida Sans Unicode"/>
                <a:cs typeface="Lucida Sans Unicode"/>
              </a:rPr>
              <a:t>co </a:t>
            </a:r>
            <a:r>
              <a:rPr sz="1000" spc="-10" dirty="0">
                <a:latin typeface="Lucida Sans Unicode"/>
                <a:cs typeface="Lucida Sans Unicode"/>
              </a:rPr>
              <a:t>n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spc="20" dirty="0">
                <a:latin typeface="Lucida Sans Unicode"/>
                <a:cs typeface="Lucida Sans Unicode"/>
              </a:rPr>
              <a:t>pared </a:t>
            </a:r>
            <a:r>
              <a:rPr sz="1000" spc="-30" dirty="0">
                <a:latin typeface="Lucida Sans Unicode"/>
                <a:cs typeface="Lucida Sans Unicode"/>
              </a:rPr>
              <a:t>vidria </a:t>
            </a:r>
            <a:r>
              <a:rPr sz="1000" spc="45" dirty="0">
                <a:latin typeface="Lucida Sans Unicode"/>
                <a:cs typeface="Lucida Sans Unicode"/>
              </a:rPr>
              <a:t>da </a:t>
            </a:r>
            <a:r>
              <a:rPr sz="1000" spc="20" dirty="0">
                <a:latin typeface="Lucida Sans Unicode"/>
                <a:cs typeface="Lucida Sans Unicode"/>
              </a:rPr>
              <a:t>que </a:t>
            </a:r>
            <a:r>
              <a:rPr sz="1000" spc="-25" dirty="0">
                <a:latin typeface="Lucida Sans Unicode"/>
                <a:cs typeface="Lucida Sans Unicode"/>
              </a:rPr>
              <a:t>mirará </a:t>
            </a:r>
            <a:r>
              <a:rPr sz="1000" spc="25" dirty="0">
                <a:latin typeface="Lucida Sans Unicode"/>
                <a:cs typeface="Lucida Sans Unicode"/>
              </a:rPr>
              <a:t>hacia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sector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ferial,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permitirá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que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las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acciones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desa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rrolla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das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interior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sean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apreciadas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por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potenciales </a:t>
            </a:r>
            <a:r>
              <a:rPr sz="1000" dirty="0">
                <a:latin typeface="Lucida Sans Unicode"/>
                <a:cs typeface="Lucida Sans Unicode"/>
              </a:rPr>
              <a:t>espectadores </a:t>
            </a:r>
            <a:r>
              <a:rPr sz="1000" spc="5" dirty="0">
                <a:latin typeface="Lucida Sans Unicode"/>
                <a:cs typeface="Lucida Sans Unicode"/>
              </a:rPr>
              <a:t>que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35" dirty="0">
                <a:latin typeface="Lucida Sans Unicode"/>
                <a:cs typeface="Lucida Sans Unicode"/>
              </a:rPr>
              <a:t>transiten, </a:t>
            </a:r>
            <a:r>
              <a:rPr sz="1000" spc="15" dirty="0">
                <a:latin typeface="Lucida Sans Unicode"/>
                <a:cs typeface="Lucida Sans Unicode"/>
              </a:rPr>
              <a:t>interconectando </a:t>
            </a:r>
            <a:r>
              <a:rPr sz="1000" spc="-50" dirty="0">
                <a:latin typeface="Lucida Sans Unicode"/>
                <a:cs typeface="Lucida Sans Unicode"/>
              </a:rPr>
              <a:t>el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quehacer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artístico-cultural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desarrollo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tradic</a:t>
            </a:r>
            <a:r>
              <a:rPr sz="1000" spc="-18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ional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urbano-comercial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ciudad.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4604" marR="3649979" indent="-2540">
              <a:lnSpc>
                <a:spcPct val="102000"/>
              </a:lnSpc>
              <a:spcBef>
                <a:spcPts val="5"/>
              </a:spcBef>
            </a:pPr>
            <a:r>
              <a:rPr sz="1000" spc="-45" dirty="0">
                <a:latin typeface="Lucida Sans Unicode"/>
                <a:cs typeface="Lucida Sans Unicode"/>
              </a:rPr>
              <a:t>Il</a:t>
            </a:r>
            <a:r>
              <a:rPr sz="1000" spc="-85" dirty="0">
                <a:latin typeface="Lucida Sans Unicode"/>
                <a:cs typeface="Lucida Sans Unicode"/>
              </a:rPr>
              <a:t>u</a:t>
            </a:r>
            <a:r>
              <a:rPr sz="1000" dirty="0">
                <a:latin typeface="Lucida Sans Unicode"/>
                <a:cs typeface="Lucida Sans Unicode"/>
              </a:rPr>
              <a:t>m</a:t>
            </a:r>
            <a:r>
              <a:rPr sz="1000" spc="-40" dirty="0">
                <a:latin typeface="Lucida Sans Unicode"/>
                <a:cs typeface="Lucida Sans Unicode"/>
              </a:rPr>
              <a:t>i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spc="60" dirty="0">
                <a:latin typeface="Lucida Sans Unicode"/>
                <a:cs typeface="Lucida Sans Unicode"/>
              </a:rPr>
              <a:t>ac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ó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r</a:t>
            </a:r>
            <a:r>
              <a:rPr sz="1000" spc="25" dirty="0">
                <a:latin typeface="Lucida Sans Unicode"/>
                <a:cs typeface="Lucida Sans Unicode"/>
              </a:rPr>
              <a:t>e</a:t>
            </a:r>
            <a:r>
              <a:rPr sz="1000" spc="20" dirty="0">
                <a:latin typeface="Lucida Sans Unicode"/>
                <a:cs typeface="Lucida Sans Unicode"/>
              </a:rPr>
              <a:t>g</a:t>
            </a:r>
            <a:r>
              <a:rPr sz="1000" spc="-75" dirty="0">
                <a:latin typeface="Lucida Sans Unicode"/>
                <a:cs typeface="Lucida Sans Unicode"/>
              </a:rPr>
              <a:t>u</a:t>
            </a:r>
            <a:r>
              <a:rPr sz="1000" spc="30" dirty="0">
                <a:latin typeface="Lucida Sans Unicode"/>
                <a:cs typeface="Lucida Sans Unicode"/>
              </a:rPr>
              <a:t>l</a:t>
            </a:r>
            <a:r>
              <a:rPr sz="1000" spc="25" dirty="0">
                <a:latin typeface="Lucida Sans Unicode"/>
                <a:cs typeface="Lucida Sans Unicode"/>
              </a:rPr>
              <a:t>a</a:t>
            </a:r>
            <a:r>
              <a:rPr sz="1000" spc="20" dirty="0">
                <a:latin typeface="Lucida Sans Unicode"/>
                <a:cs typeface="Lucida Sans Unicode"/>
              </a:rPr>
              <a:t>b</a:t>
            </a:r>
            <a:r>
              <a:rPr sz="1000" spc="-50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d</a:t>
            </a:r>
            <a:r>
              <a:rPr sz="1000" spc="-30" dirty="0">
                <a:latin typeface="Lucida Sans Unicode"/>
                <a:cs typeface="Lucida Sans Unicode"/>
              </a:rPr>
              <a:t>í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40" dirty="0">
                <a:latin typeface="Lucida Sans Unicode"/>
                <a:cs typeface="Lucida Sans Unicode"/>
              </a:rPr>
              <a:t>.  </a:t>
            </a:r>
            <a:r>
              <a:rPr sz="1000" spc="-50" dirty="0">
                <a:latin typeface="Lucida Sans Unicode"/>
                <a:cs typeface="Lucida Sans Unicode"/>
              </a:rPr>
              <a:t>Piso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madera.</a:t>
            </a:r>
            <a:endParaRPr sz="1000">
              <a:latin typeface="Lucida Sans Unicode"/>
              <a:cs typeface="Lucida Sans Unicode"/>
            </a:endParaRPr>
          </a:p>
          <a:p>
            <a:pPr marL="14604">
              <a:lnSpc>
                <a:spcPct val="100000"/>
              </a:lnSpc>
              <a:spcBef>
                <a:spcPts val="20"/>
              </a:spcBef>
            </a:pPr>
            <a:r>
              <a:rPr sz="1000" spc="10" dirty="0">
                <a:latin typeface="Lucida Sans Unicode"/>
                <a:cs typeface="Lucida Sans Unicode"/>
              </a:rPr>
              <a:t>Paredes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color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blanco.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b="1" spc="-95" dirty="0">
                <a:latin typeface="Arial"/>
                <a:cs typeface="Arial"/>
              </a:rPr>
              <a:t>SALAS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35" dirty="0">
                <a:latin typeface="Arial"/>
                <a:cs typeface="Arial"/>
              </a:rPr>
              <a:t>D</a:t>
            </a:r>
            <a:r>
              <a:rPr sz="1000" b="1" spc="-150" dirty="0">
                <a:latin typeface="Arial"/>
                <a:cs typeface="Arial"/>
              </a:rPr>
              <a:t>E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60" dirty="0">
                <a:latin typeface="Arial"/>
                <a:cs typeface="Arial"/>
              </a:rPr>
              <a:t>E</a:t>
            </a:r>
            <a:r>
              <a:rPr sz="1000" b="1" dirty="0">
                <a:latin typeface="Arial"/>
                <a:cs typeface="Arial"/>
              </a:rPr>
              <a:t>X</a:t>
            </a:r>
            <a:r>
              <a:rPr sz="1000" b="1" spc="-55" dirty="0">
                <a:latin typeface="Arial"/>
                <a:cs typeface="Arial"/>
              </a:rPr>
              <a:t>HI</a:t>
            </a:r>
            <a:r>
              <a:rPr sz="1000" b="1" spc="-90" dirty="0">
                <a:latin typeface="Arial"/>
                <a:cs typeface="Arial"/>
              </a:rPr>
              <a:t>B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Ó</a:t>
            </a:r>
            <a:r>
              <a:rPr sz="1000" b="1" dirty="0">
                <a:latin typeface="Arial"/>
                <a:cs typeface="Arial"/>
              </a:rPr>
              <a:t>N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65" dirty="0">
                <a:latin typeface="Arial"/>
                <a:cs typeface="Arial"/>
              </a:rPr>
              <a:t>A</a:t>
            </a:r>
            <a:r>
              <a:rPr sz="1000" b="1" spc="-70" dirty="0">
                <a:latin typeface="Arial"/>
                <a:cs typeface="Arial"/>
              </a:rPr>
              <a:t>R</a:t>
            </a:r>
            <a:r>
              <a:rPr sz="1000" b="1" spc="-165" dirty="0">
                <a:latin typeface="Arial"/>
                <a:cs typeface="Arial"/>
              </a:rPr>
              <a:t>TES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V</a:t>
            </a:r>
            <a:r>
              <a:rPr sz="1000" b="1" dirty="0">
                <a:latin typeface="Arial"/>
                <a:cs typeface="Arial"/>
              </a:rPr>
              <a:t>I</a:t>
            </a:r>
            <a:r>
              <a:rPr sz="1000" b="1" spc="-110" dirty="0">
                <a:latin typeface="Arial"/>
                <a:cs typeface="Arial"/>
              </a:rPr>
              <a:t>S</a:t>
            </a:r>
            <a:r>
              <a:rPr sz="1000" b="1" spc="-130" dirty="0">
                <a:latin typeface="Arial"/>
                <a:cs typeface="Arial"/>
              </a:rPr>
              <a:t>U</a:t>
            </a:r>
            <a:r>
              <a:rPr sz="1000" b="1" spc="-114" dirty="0">
                <a:latin typeface="Arial"/>
                <a:cs typeface="Arial"/>
              </a:rPr>
              <a:t>ALE</a:t>
            </a:r>
            <a:r>
              <a:rPr sz="1000" b="1" spc="-120" dirty="0">
                <a:latin typeface="Arial"/>
                <a:cs typeface="Arial"/>
              </a:rPr>
              <a:t>S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0" dirty="0">
                <a:latin typeface="Arial"/>
                <a:cs typeface="Arial"/>
              </a:rPr>
              <a:t>Y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0" dirty="0">
                <a:latin typeface="Arial"/>
                <a:cs typeface="Arial"/>
              </a:rPr>
              <a:t>PATR</a:t>
            </a:r>
            <a:r>
              <a:rPr sz="1000" b="1" spc="-20" dirty="0">
                <a:latin typeface="Arial"/>
                <a:cs typeface="Arial"/>
              </a:rPr>
              <a:t>I</a:t>
            </a:r>
            <a:r>
              <a:rPr sz="1000" b="1" spc="25" dirty="0">
                <a:latin typeface="Arial"/>
                <a:cs typeface="Arial"/>
              </a:rPr>
              <a:t>M</a:t>
            </a:r>
            <a:r>
              <a:rPr sz="1000" b="1" spc="-10" dirty="0">
                <a:latin typeface="Arial"/>
                <a:cs typeface="Arial"/>
              </a:rPr>
              <a:t>O</a:t>
            </a:r>
            <a:r>
              <a:rPr sz="1000" b="1" spc="10" dirty="0">
                <a:latin typeface="Arial"/>
                <a:cs typeface="Arial"/>
              </a:rPr>
              <a:t>N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dirty="0"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>
              <a:latin typeface="Arial"/>
              <a:cs typeface="Arial"/>
            </a:endParaRPr>
          </a:p>
          <a:p>
            <a:pPr marL="12700" marR="15240">
              <a:lnSpc>
                <a:spcPct val="102200"/>
              </a:lnSpc>
            </a:pPr>
            <a:r>
              <a:rPr sz="1100" b="1" spc="-95" dirty="0">
                <a:latin typeface="Arial"/>
                <a:cs typeface="Arial"/>
              </a:rPr>
              <a:t>SALA</a:t>
            </a:r>
            <a:r>
              <a:rPr sz="1100" b="1" spc="45" dirty="0">
                <a:latin typeface="Arial"/>
                <a:cs typeface="Arial"/>
              </a:rPr>
              <a:t> </a:t>
            </a:r>
            <a:r>
              <a:rPr sz="1100" b="1" spc="-100" dirty="0">
                <a:latin typeface="Arial"/>
                <a:cs typeface="Arial"/>
              </a:rPr>
              <a:t>DE</a:t>
            </a:r>
            <a:r>
              <a:rPr sz="1100" b="1" spc="45" dirty="0">
                <a:latin typeface="Arial"/>
                <a:cs typeface="Arial"/>
              </a:rPr>
              <a:t> </a:t>
            </a:r>
            <a:r>
              <a:rPr sz="1100" b="1" spc="-30" dirty="0">
                <a:latin typeface="Arial"/>
                <a:cs typeface="Arial"/>
              </a:rPr>
              <a:t>EXPOSICIÓN</a:t>
            </a:r>
            <a:r>
              <a:rPr sz="1100" b="1" spc="60" dirty="0">
                <a:latin typeface="Arial"/>
                <a:cs typeface="Arial"/>
              </a:rPr>
              <a:t> </a:t>
            </a:r>
            <a:r>
              <a:rPr sz="1100" b="1" spc="-90" dirty="0">
                <a:latin typeface="Arial"/>
                <a:cs typeface="Arial"/>
              </a:rPr>
              <a:t>ITINERANTE</a:t>
            </a:r>
            <a:r>
              <a:rPr sz="1100" b="1" spc="-195" dirty="0">
                <a:latin typeface="Arial"/>
                <a:cs typeface="Arial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:</a:t>
            </a:r>
            <a:r>
              <a:rPr sz="1000" spc="5" dirty="0">
                <a:latin typeface="Lucida Sans Unicode"/>
                <a:cs typeface="Lucida Sans Unicode"/>
              </a:rPr>
              <a:t> Espacio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170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mt2,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pensado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dirty="0">
                <a:latin typeface="Lucida Sans Unicode"/>
                <a:cs typeface="Lucida Sans Unicode"/>
              </a:rPr>
              <a:t> montaje,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exhibición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difusión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30" dirty="0">
                <a:latin typeface="Lucida Sans Unicode"/>
                <a:cs typeface="Lucida Sans Unicode"/>
              </a:rPr>
              <a:t> muestras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caráct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er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escultórico, </a:t>
            </a:r>
            <a:r>
              <a:rPr sz="1000" dirty="0">
                <a:latin typeface="Lucida Sans Unicode"/>
                <a:cs typeface="Lucida Sans Unicode"/>
              </a:rPr>
              <a:t>pictórico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gráfico,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instala- 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ciones, video-arte, </a:t>
            </a:r>
            <a:r>
              <a:rPr sz="1000" spc="-10" dirty="0">
                <a:latin typeface="Lucida Sans Unicode"/>
                <a:cs typeface="Lucida Sans Unicode"/>
              </a:rPr>
              <a:t>artesanía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0" dirty="0">
                <a:latin typeface="Lucida Sans Unicode"/>
                <a:cs typeface="Lucida Sans Unicode"/>
              </a:rPr>
              <a:t>diseño. </a:t>
            </a:r>
            <a:r>
              <a:rPr sz="1000" spc="-30" dirty="0">
                <a:latin typeface="Lucida Sans Unicode"/>
                <a:cs typeface="Lucida Sans Unicode"/>
              </a:rPr>
              <a:t>Este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espacio </a:t>
            </a:r>
            <a:r>
              <a:rPr sz="1000" spc="20" dirty="0">
                <a:latin typeface="Lucida Sans Unicode"/>
                <a:cs typeface="Lucida Sans Unicode"/>
              </a:rPr>
              <a:t>contará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5" dirty="0">
                <a:latin typeface="Lucida Sans Unicode"/>
                <a:cs typeface="Lucida Sans Unicode"/>
              </a:rPr>
              <a:t>capacidad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albergar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entre </a:t>
            </a:r>
            <a:r>
              <a:rPr sz="1000" spc="-80" dirty="0">
                <a:latin typeface="Lucida Sans Unicode"/>
                <a:cs typeface="Lucida Sans Unicode"/>
              </a:rPr>
              <a:t>30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80" dirty="0">
                <a:latin typeface="Lucida Sans Unicode"/>
                <a:cs typeface="Lucida Sans Unicode"/>
              </a:rPr>
              <a:t>35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piezas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mediano </a:t>
            </a:r>
            <a:r>
              <a:rPr sz="1000" spc="-10" dirty="0">
                <a:latin typeface="Lucida Sans Unicode"/>
                <a:cs typeface="Lucida Sans Unicode"/>
              </a:rPr>
              <a:t>formato </a:t>
            </a:r>
            <a:r>
              <a:rPr sz="1000" spc="-80" dirty="0">
                <a:latin typeface="Lucida Sans Unicode"/>
                <a:cs typeface="Lucida Sans Unicode"/>
              </a:rPr>
              <a:t>sin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riesgo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saturación,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25" dirty="0">
                <a:latin typeface="Lucida Sans Unicode"/>
                <a:cs typeface="Lucida Sans Unicode"/>
              </a:rPr>
              <a:t>es- </a:t>
            </a:r>
            <a:r>
              <a:rPr sz="1000" spc="-1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tará </a:t>
            </a:r>
            <a:r>
              <a:rPr sz="1000" spc="25" dirty="0">
                <a:latin typeface="Lucida Sans Unicode"/>
                <a:cs typeface="Lucida Sans Unicode"/>
              </a:rPr>
              <a:t>acondicionado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40" dirty="0">
                <a:latin typeface="Lucida Sans Unicode"/>
                <a:cs typeface="Lucida Sans Unicode"/>
              </a:rPr>
              <a:t>parrilla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iluminación </a:t>
            </a:r>
            <a:r>
              <a:rPr sz="1000" spc="5" dirty="0">
                <a:latin typeface="Lucida Sans Unicode"/>
                <a:cs typeface="Lucida Sans Unicode"/>
              </a:rPr>
              <a:t>focalizada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cálida, </a:t>
            </a:r>
            <a:r>
              <a:rPr sz="1000" spc="-20" dirty="0">
                <a:latin typeface="Lucida Sans Unicode"/>
                <a:cs typeface="Lucida Sans Unicode"/>
              </a:rPr>
              <a:t>iluminación </a:t>
            </a:r>
            <a:r>
              <a:rPr sz="1000" spc="-40" dirty="0">
                <a:latin typeface="Lucida Sans Unicode"/>
                <a:cs typeface="Lucida Sans Unicode"/>
              </a:rPr>
              <a:t>com- 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plementaria regulable </a:t>
            </a:r>
            <a:r>
              <a:rPr sz="1000" spc="-90" dirty="0">
                <a:latin typeface="Lucida Sans Unicode"/>
                <a:cs typeface="Lucida Sans Unicode"/>
              </a:rPr>
              <a:t>luz</a:t>
            </a:r>
            <a:r>
              <a:rPr sz="1000" spc="-8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día, </a:t>
            </a:r>
            <a:r>
              <a:rPr sz="1000" spc="-40" dirty="0">
                <a:latin typeface="Lucida Sans Unicode"/>
                <a:cs typeface="Lucida Sans Unicode"/>
              </a:rPr>
              <a:t>sistema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00" dirty="0">
                <a:latin typeface="Lucida Sans Unicode"/>
                <a:cs typeface="Lucida Sans Unicode"/>
              </a:rPr>
              <a:t>ri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30" dirty="0">
                <a:latin typeface="Lucida Sans Unicode"/>
                <a:cs typeface="Lucida Sans Unicode"/>
              </a:rPr>
              <a:t>colgado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5" dirty="0">
                <a:latin typeface="Lucida Sans Unicode"/>
                <a:cs typeface="Lucida Sans Unicode"/>
              </a:rPr>
              <a:t>montaje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obra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aéreo,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piso</a:t>
            </a:r>
            <a:r>
              <a:rPr sz="1000" spc="-40" dirty="0">
                <a:latin typeface="Lucida Sans Unicode"/>
                <a:cs typeface="Lucida Sans Unicode"/>
              </a:rPr>
              <a:t> resistente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alto </a:t>
            </a:r>
            <a:r>
              <a:rPr sz="1000" spc="-10" dirty="0">
                <a:latin typeface="Lucida Sans Unicode"/>
                <a:cs typeface="Lucida Sans Unicode"/>
              </a:rPr>
              <a:t>tráfico, </a:t>
            </a:r>
            <a:r>
              <a:rPr sz="1000" spc="-35" dirty="0">
                <a:latin typeface="Lucida Sans Unicode"/>
                <a:cs typeface="Lucida Sans Unicode"/>
              </a:rPr>
              <a:t>revestim </a:t>
            </a:r>
            <a:r>
              <a:rPr sz="1000" spc="-15" dirty="0">
                <a:latin typeface="Lucida Sans Unicode"/>
                <a:cs typeface="Lucida Sans Unicode"/>
              </a:rPr>
              <a:t>iento </a:t>
            </a:r>
            <a:r>
              <a:rPr sz="1000" spc="-20" dirty="0">
                <a:latin typeface="Lucida Sans Unicode"/>
                <a:cs typeface="Lucida Sans Unicode"/>
              </a:rPr>
              <a:t>mural </a:t>
            </a:r>
            <a:r>
              <a:rPr sz="1000" spc="5" dirty="0">
                <a:latin typeface="Lucida Sans Unicode"/>
                <a:cs typeface="Lucida Sans Unicode"/>
              </a:rPr>
              <a:t>lavable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empalme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eléctrico </a:t>
            </a:r>
            <a:r>
              <a:rPr sz="1000" spc="-75" dirty="0">
                <a:latin typeface="Lucida Sans Unicode"/>
                <a:cs typeface="Lucida Sans Unicode"/>
              </a:rPr>
              <a:t>mo-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nofásico.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10" dirty="0">
                <a:latin typeface="Lucida Sans Unicode"/>
                <a:cs typeface="Lucida Sans Unicode"/>
              </a:rPr>
              <a:t>Equipo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amplificación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simple.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00" spc="5" dirty="0">
                <a:latin typeface="Lucida Sans Unicode"/>
                <a:cs typeface="Lucida Sans Unicode"/>
              </a:rPr>
              <a:t>Focos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LED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basculantes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parrilla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iluminación.</a:t>
            </a:r>
            <a:endParaRPr sz="1000">
              <a:latin typeface="Lucida Sans Unicode"/>
              <a:cs typeface="Lucida Sans Unicode"/>
            </a:endParaRPr>
          </a:p>
          <a:p>
            <a:pPr marL="15875" marR="24765" indent="-1270">
              <a:lnSpc>
                <a:spcPct val="102000"/>
              </a:lnSpc>
            </a:pPr>
            <a:r>
              <a:rPr sz="1000" spc="5" dirty="0">
                <a:latin typeface="Lucida Sans Unicode"/>
                <a:cs typeface="Lucida Sans Unicode"/>
              </a:rPr>
              <a:t>Pantallas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LCD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tamaño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correspondiente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exhibición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complementos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au-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diovisuales.</a:t>
            </a:r>
            <a:endParaRPr sz="1000">
              <a:latin typeface="Lucida Sans Unicode"/>
              <a:cs typeface="Lucida Sans Unicode"/>
            </a:endParaRPr>
          </a:p>
          <a:p>
            <a:pPr marL="12700" marR="747395">
              <a:lnSpc>
                <a:spcPct val="102000"/>
              </a:lnSpc>
              <a:spcBef>
                <a:spcPts val="5"/>
              </a:spcBef>
            </a:pPr>
            <a:r>
              <a:rPr sz="1000" spc="-10" dirty="0">
                <a:latin typeface="Lucida Sans Unicode"/>
                <a:cs typeface="Lucida Sans Unicode"/>
              </a:rPr>
              <a:t>Equipo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computacional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portátil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proceso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información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audiovisual.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Sillas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plegables</a:t>
            </a:r>
            <a:r>
              <a:rPr sz="1000" spc="25" dirty="0">
                <a:latin typeface="Lucida Sans Unicode"/>
                <a:cs typeface="Lucida Sans Unicode"/>
              </a:rPr>
              <a:t> acolchadas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público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eventual.</a:t>
            </a:r>
            <a:endParaRPr sz="1000">
              <a:latin typeface="Lucida Sans Unicode"/>
              <a:cs typeface="Lucida Sans Unicode"/>
            </a:endParaRPr>
          </a:p>
          <a:p>
            <a:pPr marL="15875">
              <a:lnSpc>
                <a:spcPct val="100000"/>
              </a:lnSpc>
              <a:spcBef>
                <a:spcPts val="25"/>
              </a:spcBef>
            </a:pPr>
            <a:r>
              <a:rPr sz="1000" spc="-30" dirty="0">
                <a:latin typeface="Lucida Sans Unicode"/>
                <a:cs typeface="Lucida Sans Unicode"/>
              </a:rPr>
              <a:t>Mobiliario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personal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atención.</a:t>
            </a:r>
            <a:endParaRPr sz="1000">
              <a:latin typeface="Lucida Sans Unicode"/>
              <a:cs typeface="Lucida Sans Unicode"/>
            </a:endParaRPr>
          </a:p>
          <a:p>
            <a:pPr marL="20320" marR="1136650" indent="-8255">
              <a:lnSpc>
                <a:spcPct val="102000"/>
              </a:lnSpc>
              <a:spcBef>
                <a:spcPts val="5"/>
              </a:spcBef>
            </a:pPr>
            <a:r>
              <a:rPr sz="1000" spc="-10" dirty="0">
                <a:latin typeface="Lucida Sans Unicode"/>
                <a:cs typeface="Lucida Sans Unicode"/>
              </a:rPr>
              <a:t>Equipo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computacional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portátil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28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uso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personal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atención.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Conexión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telefónica.</a:t>
            </a:r>
            <a:endParaRPr sz="1000">
              <a:latin typeface="Lucida Sans Unicode"/>
              <a:cs typeface="Lucida Sans Unicode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5727" y="518922"/>
            <a:ext cx="591164" cy="71551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56</a:t>
            </a:fld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57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20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245351"/>
                </a:lnTo>
                <a:lnTo>
                  <a:pt x="0" y="9631667"/>
                </a:lnTo>
                <a:lnTo>
                  <a:pt x="995172" y="9631667"/>
                </a:lnTo>
                <a:lnTo>
                  <a:pt x="995172" y="245351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385572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367789" y="108204"/>
            <a:ext cx="5947410" cy="9631045"/>
            <a:chOff x="1367789" y="108204"/>
            <a:chExt cx="5947410" cy="9631045"/>
          </a:xfrm>
        </p:grpSpPr>
        <p:sp>
          <p:nvSpPr>
            <p:cNvPr id="6" name="object 6"/>
            <p:cNvSpPr/>
            <p:nvPr/>
          </p:nvSpPr>
          <p:spPr>
            <a:xfrm>
              <a:off x="1367790" y="385571"/>
              <a:ext cx="5947410" cy="9353550"/>
            </a:xfrm>
            <a:custGeom>
              <a:avLst/>
              <a:gdLst/>
              <a:ahLst/>
              <a:cxnLst/>
              <a:rect l="l" t="t" r="r" b="b"/>
              <a:pathLst>
                <a:path w="5947409" h="9353550">
                  <a:moveTo>
                    <a:pt x="5947410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947410" y="9353550"/>
                  </a:lnTo>
                  <a:lnTo>
                    <a:pt x="5947410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67789" y="108204"/>
              <a:ext cx="5947410" cy="277495"/>
            </a:xfrm>
            <a:custGeom>
              <a:avLst/>
              <a:gdLst/>
              <a:ahLst/>
              <a:cxnLst/>
              <a:rect l="l" t="t" r="r" b="b"/>
              <a:pathLst>
                <a:path w="5947409" h="277495">
                  <a:moveTo>
                    <a:pt x="5947410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947410" y="277368"/>
                  </a:lnTo>
                  <a:lnTo>
                    <a:pt x="594741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57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14" y="1584452"/>
            <a:ext cx="5236210" cy="7060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5" dirty="0">
                <a:latin typeface="Arial"/>
                <a:cs typeface="Arial"/>
              </a:rPr>
              <a:t>DESCRIPCIÓN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DE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OCUPACIÓN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ARQUITECTÓNICA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00" dirty="0">
                <a:latin typeface="Arial"/>
                <a:cs typeface="Arial"/>
              </a:rPr>
              <a:t>ESP</a:t>
            </a:r>
            <a:r>
              <a:rPr sz="1000" b="1" spc="-85" dirty="0">
                <a:latin typeface="Arial"/>
                <a:cs typeface="Arial"/>
              </a:rPr>
              <a:t>A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O</a:t>
            </a:r>
            <a:r>
              <a:rPr sz="1000" b="1" spc="-15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60" dirty="0">
                <a:latin typeface="Arial"/>
                <a:cs typeface="Arial"/>
              </a:rPr>
              <a:t>E</a:t>
            </a:r>
            <a:r>
              <a:rPr sz="1000" b="1" spc="5" dirty="0">
                <a:latin typeface="Arial"/>
                <a:cs typeface="Arial"/>
              </a:rPr>
              <a:t>X</a:t>
            </a:r>
            <a:r>
              <a:rPr sz="1000" b="1" spc="-75" dirty="0">
                <a:latin typeface="Arial"/>
                <a:cs typeface="Arial"/>
              </a:rPr>
              <a:t>HIBI</a:t>
            </a:r>
            <a:r>
              <a:rPr sz="1000" b="1" spc="-100" dirty="0">
                <a:latin typeface="Arial"/>
                <a:cs typeface="Arial"/>
              </a:rPr>
              <a:t>T</a:t>
            </a:r>
            <a:r>
              <a:rPr sz="1000" b="1" spc="15" dirty="0">
                <a:latin typeface="Arial"/>
                <a:cs typeface="Arial"/>
              </a:rPr>
              <a:t>I</a:t>
            </a:r>
            <a:r>
              <a:rPr sz="1000" b="1" spc="45" dirty="0">
                <a:latin typeface="Arial"/>
                <a:cs typeface="Arial"/>
              </a:rPr>
              <a:t>V</a:t>
            </a:r>
            <a:r>
              <a:rPr sz="1000" b="1" spc="30" dirty="0">
                <a:latin typeface="Arial"/>
                <a:cs typeface="Arial"/>
              </a:rPr>
              <a:t>O</a:t>
            </a:r>
            <a:r>
              <a:rPr sz="1000" b="1" spc="-150" dirty="0"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5080" indent="-635">
              <a:lnSpc>
                <a:spcPct val="102099"/>
              </a:lnSpc>
            </a:pPr>
            <a:r>
              <a:rPr sz="1100" b="1" spc="-95" dirty="0">
                <a:latin typeface="Arial"/>
                <a:cs typeface="Arial"/>
              </a:rPr>
              <a:t>SALA</a:t>
            </a:r>
            <a:r>
              <a:rPr sz="1100" b="1" spc="-90" dirty="0">
                <a:latin typeface="Arial"/>
                <a:cs typeface="Arial"/>
              </a:rPr>
              <a:t> </a:t>
            </a:r>
            <a:r>
              <a:rPr sz="1100" b="1" spc="-85" dirty="0">
                <a:latin typeface="Arial"/>
                <a:cs typeface="Arial"/>
              </a:rPr>
              <a:t>CRISTAL</a:t>
            </a:r>
            <a:r>
              <a:rPr sz="1000" spc="-85" dirty="0">
                <a:latin typeface="Lucida Sans Unicode"/>
                <a:cs typeface="Lucida Sans Unicode"/>
              </a:rPr>
              <a:t>:</a:t>
            </a:r>
            <a:r>
              <a:rPr sz="1000" spc="-8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Esp </a:t>
            </a:r>
            <a:r>
              <a:rPr sz="1000" spc="15" dirty="0">
                <a:latin typeface="Lucida Sans Unicode"/>
                <a:cs typeface="Lucida Sans Unicode"/>
              </a:rPr>
              <a:t>acio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80" dirty="0">
                <a:latin typeface="Lucida Sans Unicode"/>
                <a:cs typeface="Lucida Sans Unicode"/>
              </a:rPr>
              <a:t>40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mt2,</a:t>
            </a:r>
            <a:r>
              <a:rPr sz="1000" spc="2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pensado </a:t>
            </a:r>
            <a:r>
              <a:rPr sz="1000" spc="10" dirty="0">
                <a:latin typeface="Lucida Sans Unicode"/>
                <a:cs typeface="Lucida Sans Unicode"/>
              </a:rPr>
              <a:t>para  </a:t>
            </a:r>
            <a:r>
              <a:rPr sz="1000" spc="-50" dirty="0">
                <a:latin typeface="Lucida Sans Unicode"/>
                <a:cs typeface="Lucida Sans Unicode"/>
              </a:rPr>
              <a:t>el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montaje, </a:t>
            </a:r>
            <a:r>
              <a:rPr sz="1000" spc="-20" dirty="0">
                <a:latin typeface="Lucida Sans Unicode"/>
                <a:cs typeface="Lucida Sans Unicode"/>
              </a:rPr>
              <a:t>exhibición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5" dirty="0">
                <a:latin typeface="Lucida Sans Unicode"/>
                <a:cs typeface="Lucida Sans Unicode"/>
              </a:rPr>
              <a:t>difusión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muestras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carácter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escultórico,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pict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órico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gráfico,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instalaciones,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video-arte, 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artesanía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0" dirty="0">
                <a:latin typeface="Lucida Sans Unicode"/>
                <a:cs typeface="Lucida Sans Unicode"/>
              </a:rPr>
              <a:t>diseño. </a:t>
            </a:r>
            <a:r>
              <a:rPr sz="1000" spc="-10" dirty="0">
                <a:latin typeface="Lucida Sans Unicode"/>
                <a:cs typeface="Lucida Sans Unicode"/>
              </a:rPr>
              <a:t>Espe </a:t>
            </a:r>
            <a:r>
              <a:rPr sz="1000" spc="-25" dirty="0">
                <a:latin typeface="Lucida Sans Unicode"/>
                <a:cs typeface="Lucida Sans Unicode"/>
              </a:rPr>
              <a:t>cializa </a:t>
            </a:r>
            <a:r>
              <a:rPr sz="1000" spc="45" dirty="0">
                <a:latin typeface="Lucida Sans Unicode"/>
                <a:cs typeface="Lucida Sans Unicode"/>
              </a:rPr>
              <a:t>da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40" dirty="0">
                <a:latin typeface="Lucida Sans Unicode"/>
                <a:cs typeface="Lucida Sans Unicode"/>
              </a:rPr>
              <a:t>exhibi </a:t>
            </a:r>
            <a:r>
              <a:rPr sz="1000" spc="-5" dirty="0">
                <a:latin typeface="Lucida Sans Unicode"/>
                <a:cs typeface="Lucida Sans Unicode"/>
              </a:rPr>
              <a:t>ción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aérea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 </a:t>
            </a:r>
            <a:r>
              <a:rPr sz="1000" spc="-15" dirty="0">
                <a:latin typeface="Lucida Sans Unicode"/>
                <a:cs typeface="Lucida Sans Unicode"/>
              </a:rPr>
              <a:t>instalaciones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25" dirty="0">
                <a:latin typeface="Lucida Sans Unicode"/>
                <a:cs typeface="Lucida Sans Unicode"/>
              </a:rPr>
              <a:t>colgado.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Este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espacio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contará</a:t>
            </a:r>
            <a:r>
              <a:rPr sz="1000" spc="2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con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capacidad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pa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ra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albergar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entre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30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40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piezas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mediano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formato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una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instalación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mediana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envergadura,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estará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acondicio- 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55" dirty="0">
                <a:latin typeface="Lucida Sans Unicode"/>
                <a:cs typeface="Lucida Sans Unicode"/>
              </a:rPr>
              <a:t>nada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40" dirty="0">
                <a:latin typeface="Lucida Sans Unicode"/>
                <a:cs typeface="Lucida Sans Unicode"/>
              </a:rPr>
              <a:t>parrilla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-15" dirty="0">
                <a:latin typeface="Lucida Sans Unicode"/>
                <a:cs typeface="Lucida Sans Unicode"/>
              </a:rPr>
              <a:t> focaliza </a:t>
            </a:r>
            <a:r>
              <a:rPr sz="1000" spc="45" dirty="0">
                <a:latin typeface="Lucida Sans Unicode"/>
                <a:cs typeface="Lucida Sans Unicode"/>
              </a:rPr>
              <a:t>da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cálida,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complementaria 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regulable </a:t>
            </a:r>
            <a:r>
              <a:rPr sz="1000" spc="-85" dirty="0">
                <a:latin typeface="Lucida Sans Unicode"/>
                <a:cs typeface="Lucida Sans Unicode"/>
              </a:rPr>
              <a:t>luz</a:t>
            </a:r>
            <a:r>
              <a:rPr sz="1000" spc="-8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día, </a:t>
            </a:r>
            <a:r>
              <a:rPr sz="1000" spc="-40" dirty="0">
                <a:latin typeface="Lucida Sans Unicode"/>
                <a:cs typeface="Lucida Sans Unicode"/>
              </a:rPr>
              <a:t>sistema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40" dirty="0">
                <a:latin typeface="Lucida Sans Unicode"/>
                <a:cs typeface="Lucida Sans Unicode"/>
              </a:rPr>
              <a:t>parrilla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aluminio </a:t>
            </a:r>
            <a:r>
              <a:rPr sz="1000" spc="-5" dirty="0">
                <a:latin typeface="Lucida Sans Unicode"/>
                <a:cs typeface="Lucida Sans Unicode"/>
              </a:rPr>
              <a:t>desmonta </a:t>
            </a:r>
            <a:r>
              <a:rPr sz="1000" spc="-10" dirty="0">
                <a:latin typeface="Lucida Sans Unicode"/>
                <a:cs typeface="Lucida Sans Unicode"/>
              </a:rPr>
              <a:t>ble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5" dirty="0">
                <a:latin typeface="Lucida Sans Unicode"/>
                <a:cs typeface="Lucida Sans Unicode"/>
              </a:rPr>
              <a:t>poleas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60" dirty="0">
                <a:latin typeface="Lucida Sans Unicode"/>
                <a:cs typeface="Lucida Sans Unicode"/>
              </a:rPr>
              <a:t>col- 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50" dirty="0">
                <a:latin typeface="Lucida Sans Unicode"/>
                <a:cs typeface="Lucida Sans Unicode"/>
              </a:rPr>
              <a:t>gado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5" dirty="0">
                <a:latin typeface="Lucida Sans Unicode"/>
                <a:cs typeface="Lucida Sans Unicode"/>
              </a:rPr>
              <a:t>montaje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obra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aéreo </a:t>
            </a:r>
            <a:r>
              <a:rPr sz="1000" spc="35" dirty="0">
                <a:latin typeface="Lucida Sans Unicode"/>
                <a:cs typeface="Lucida Sans Unicode"/>
              </a:rPr>
              <a:t>adosada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cielo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35" dirty="0">
                <a:latin typeface="Lucida Sans Unicode"/>
                <a:cs typeface="Lucida Sans Unicode"/>
              </a:rPr>
              <a:t>estructu</a:t>
            </a:r>
            <a:r>
              <a:rPr sz="1000" spc="2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ra, </a:t>
            </a:r>
            <a:r>
              <a:rPr sz="1000" spc="-45" dirty="0">
                <a:latin typeface="Lucida Sans Unicode"/>
                <a:cs typeface="Lucida Sans Unicode"/>
              </a:rPr>
              <a:t>piso </a:t>
            </a:r>
            <a:r>
              <a:rPr sz="1000" spc="-35" dirty="0">
                <a:latin typeface="Lucida Sans Unicode"/>
                <a:cs typeface="Lucida Sans Unicode"/>
              </a:rPr>
              <a:t>resistente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alto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tráfico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empalme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eléctrico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monofásico.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spc="-10" dirty="0">
                <a:latin typeface="Lucida Sans Unicode"/>
                <a:cs typeface="Lucida Sans Unicode"/>
              </a:rPr>
              <a:t>Equipo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amplificación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simple.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00" spc="5" dirty="0">
                <a:latin typeface="Lucida Sans Unicode"/>
                <a:cs typeface="Lucida Sans Unicode"/>
              </a:rPr>
              <a:t>Focos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LED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basculantes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parrilla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spc="-15" dirty="0">
                <a:latin typeface="Lucida Sans Unicode"/>
                <a:cs typeface="Lucida Sans Unicode"/>
              </a:rPr>
              <a:t>Iluminación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cálida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independiente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ras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piso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rodeando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espacio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sala.</a:t>
            </a:r>
            <a:endParaRPr sz="1000">
              <a:latin typeface="Lucida Sans Unicode"/>
              <a:cs typeface="Lucida Sans Unicode"/>
            </a:endParaRPr>
          </a:p>
          <a:p>
            <a:pPr marL="15875" marR="16510" indent="-1270">
              <a:lnSpc>
                <a:spcPct val="102000"/>
              </a:lnSpc>
              <a:spcBef>
                <a:spcPts val="5"/>
              </a:spcBef>
            </a:pPr>
            <a:r>
              <a:rPr sz="1000" spc="5" dirty="0">
                <a:latin typeface="Lucida Sans Unicode"/>
                <a:cs typeface="Lucida Sans Unicode"/>
              </a:rPr>
              <a:t>Pantallas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LCD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tamaño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correspondiente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exhibición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complementos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au-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diovisuales.</a:t>
            </a:r>
            <a:endParaRPr sz="1000">
              <a:latin typeface="Lucida Sans Unicode"/>
              <a:cs typeface="Lucida Sans Unicode"/>
            </a:endParaRPr>
          </a:p>
          <a:p>
            <a:pPr marL="15875" marR="738505" indent="-3810">
              <a:lnSpc>
                <a:spcPts val="1230"/>
              </a:lnSpc>
              <a:spcBef>
                <a:spcPts val="40"/>
              </a:spcBef>
            </a:pPr>
            <a:r>
              <a:rPr sz="1000" spc="-10" dirty="0">
                <a:latin typeface="Lucida Sans Unicode"/>
                <a:cs typeface="Lucida Sans Unicode"/>
              </a:rPr>
              <a:t>Equipo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computacional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portátil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proceso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información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audiovisual.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Mobiliario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personal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atención.</a:t>
            </a:r>
            <a:endParaRPr sz="1000">
              <a:latin typeface="Lucida Sans Unicode"/>
              <a:cs typeface="Lucida Sans Unicode"/>
            </a:endParaRPr>
          </a:p>
          <a:p>
            <a:pPr marL="20320" marR="1127760" indent="-8255">
              <a:lnSpc>
                <a:spcPts val="1220"/>
              </a:lnSpc>
              <a:spcBef>
                <a:spcPts val="5"/>
              </a:spcBef>
            </a:pPr>
            <a:r>
              <a:rPr sz="1000" spc="-10" dirty="0">
                <a:latin typeface="Lucida Sans Unicode"/>
                <a:cs typeface="Lucida Sans Unicode"/>
              </a:rPr>
              <a:t>Equipo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computacional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portátil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28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uso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personal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atención.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Conexión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telefónica.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 marR="24130">
              <a:lnSpc>
                <a:spcPct val="102200"/>
              </a:lnSpc>
              <a:spcBef>
                <a:spcPts val="5"/>
              </a:spcBef>
            </a:pPr>
            <a:r>
              <a:rPr sz="1100" b="1" spc="-110" dirty="0">
                <a:latin typeface="Arial"/>
                <a:cs typeface="Arial"/>
              </a:rPr>
              <a:t>HALL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ACCESO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-75" dirty="0">
                <a:latin typeface="Arial"/>
                <a:cs typeface="Arial"/>
              </a:rPr>
              <a:t>NORTE</a:t>
            </a:r>
            <a:r>
              <a:rPr sz="1000" spc="-75" dirty="0">
                <a:latin typeface="Lucida Sans Unicode"/>
                <a:cs typeface="Lucida Sans Unicode"/>
              </a:rPr>
              <a:t>:</a:t>
            </a:r>
            <a:r>
              <a:rPr sz="1000" spc="-7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Espacio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80" dirty="0">
                <a:latin typeface="Lucida Sans Unicode"/>
                <a:cs typeface="Lucida Sans Unicode"/>
              </a:rPr>
              <a:t>45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mt2,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pensado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5" dirty="0">
                <a:latin typeface="Lucida Sans Unicode"/>
                <a:cs typeface="Lucida Sans Unicode"/>
              </a:rPr>
              <a:t>montaje, </a:t>
            </a:r>
            <a:r>
              <a:rPr sz="1000" spc="-20" dirty="0">
                <a:latin typeface="Lucida Sans Unicode"/>
                <a:cs typeface="Lucida Sans Unicode"/>
              </a:rPr>
              <a:t>exhibición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difusión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muestras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carácter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patrimon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ial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informativas,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áreas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artesa- 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nía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tradicional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25" dirty="0">
                <a:latin typeface="Lucida Sans Unicode"/>
                <a:cs typeface="Lucida Sans Unicode"/>
              </a:rPr>
              <a:t>zona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5" dirty="0">
                <a:latin typeface="Lucida Sans Unicode"/>
                <a:cs typeface="Lucida Sans Unicode"/>
              </a:rPr>
              <a:t>difusión</a:t>
            </a:r>
            <a:r>
              <a:rPr sz="1000" spc="-40" dirty="0">
                <a:latin typeface="Lucida Sans Unicode"/>
                <a:cs typeface="Lucida Sans Unicode"/>
              </a:rPr>
              <a:t> histórico-literaria.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Este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espacio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contará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50" dirty="0">
                <a:latin typeface="Lucida Sans Unicode"/>
                <a:cs typeface="Lucida Sans Unicode"/>
              </a:rPr>
              <a:t>capacidad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albergar hasta </a:t>
            </a:r>
            <a:r>
              <a:rPr sz="1000" spc="-80" dirty="0">
                <a:latin typeface="Lucida Sans Unicode"/>
                <a:cs typeface="Lucida Sans Unicode"/>
              </a:rPr>
              <a:t>25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piezas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mediano </a:t>
            </a:r>
            <a:r>
              <a:rPr sz="1000" spc="-10" dirty="0">
                <a:latin typeface="Lucida Sans Unicode"/>
                <a:cs typeface="Lucida Sans Unicode"/>
              </a:rPr>
              <a:t>formato,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5" dirty="0">
                <a:latin typeface="Lucida Sans Unicode"/>
                <a:cs typeface="Lucida Sans Unicode"/>
              </a:rPr>
              <a:t>estará implemen-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50" dirty="0">
                <a:latin typeface="Lucida Sans Unicode"/>
                <a:cs typeface="Lucida Sans Unicode"/>
              </a:rPr>
              <a:t>tada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35" dirty="0">
                <a:latin typeface="Lucida Sans Unicode"/>
                <a:cs typeface="Lucida Sans Unicode"/>
              </a:rPr>
              <a:t>parrilla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iluminación </a:t>
            </a:r>
            <a:r>
              <a:rPr sz="1000" spc="5" dirty="0">
                <a:latin typeface="Lucida Sans Unicode"/>
                <a:cs typeface="Lucida Sans Unicode"/>
              </a:rPr>
              <a:t>focalizada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cálid </a:t>
            </a:r>
            <a:r>
              <a:rPr sz="1000" spc="-20" dirty="0">
                <a:latin typeface="Lucida Sans Unicode"/>
                <a:cs typeface="Lucida Sans Unicode"/>
              </a:rPr>
              <a:t>a, iluminación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complementaria </a:t>
            </a:r>
            <a:r>
              <a:rPr sz="1000" spc="-105" dirty="0">
                <a:latin typeface="Lucida Sans Unicode"/>
                <a:cs typeface="Lucida Sans Unicode"/>
              </a:rPr>
              <a:t>re- </a:t>
            </a:r>
            <a:r>
              <a:rPr sz="1000" spc="-1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gulable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85" dirty="0">
                <a:latin typeface="Lucida Sans Unicode"/>
                <a:cs typeface="Lucida Sans Unicode"/>
              </a:rPr>
              <a:t>luz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día, </a:t>
            </a:r>
            <a:r>
              <a:rPr sz="1000" spc="-35" dirty="0">
                <a:latin typeface="Lucida Sans Unicode"/>
                <a:cs typeface="Lucida Sans Unicode"/>
              </a:rPr>
              <a:t>sistema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riel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colgado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6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montaje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obra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aéreo,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piso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resistente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alto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tráfico,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revestimiento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mural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lavable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20" dirty="0">
                <a:latin typeface="Lucida Sans Unicode"/>
                <a:cs typeface="Lucida Sans Unicode"/>
              </a:rPr>
              <a:t> empalme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eléctrico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monofásico.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10" dirty="0">
                <a:latin typeface="Lucida Sans Unicode"/>
                <a:cs typeface="Lucida Sans Unicode"/>
              </a:rPr>
              <a:t>Equipo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amplificación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simple.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00" spc="5" dirty="0">
                <a:latin typeface="Lucida Sans Unicode"/>
                <a:cs typeface="Lucida Sans Unicode"/>
              </a:rPr>
              <a:t>Focos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LED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basculantes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parrilla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iluminación.</a:t>
            </a:r>
            <a:endParaRPr sz="1000">
              <a:latin typeface="Lucida Sans Unicode"/>
              <a:cs typeface="Lucida Sans Unicode"/>
            </a:endParaRPr>
          </a:p>
          <a:p>
            <a:pPr marL="14604" marR="32384">
              <a:lnSpc>
                <a:spcPct val="102000"/>
              </a:lnSpc>
            </a:pPr>
            <a:r>
              <a:rPr sz="1000" dirty="0">
                <a:latin typeface="Lucida Sans Unicode"/>
                <a:cs typeface="Lucida Sans Unicode"/>
              </a:rPr>
              <a:t>Pantalla </a:t>
            </a:r>
            <a:r>
              <a:rPr sz="1000" spc="10" dirty="0">
                <a:latin typeface="Lucida Sans Unicode"/>
                <a:cs typeface="Lucida Sans Unicode"/>
              </a:rPr>
              <a:t>LCD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15" dirty="0">
                <a:latin typeface="Lucida Sans Unicode"/>
                <a:cs typeface="Lucida Sans Unicode"/>
              </a:rPr>
              <a:t>tamaño </a:t>
            </a:r>
            <a:r>
              <a:rPr sz="1000" spc="-10" dirty="0">
                <a:latin typeface="Lucida Sans Unicode"/>
                <a:cs typeface="Lucida Sans Unicode"/>
              </a:rPr>
              <a:t>correspondiente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20" dirty="0">
                <a:latin typeface="Lucida Sans Unicode"/>
                <a:cs typeface="Lucida Sans Unicode"/>
              </a:rPr>
              <a:t>exhibición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complementos </a:t>
            </a:r>
            <a:r>
              <a:rPr sz="1000" spc="-45" dirty="0">
                <a:latin typeface="Lucida Sans Unicode"/>
                <a:cs typeface="Lucida Sans Unicode"/>
              </a:rPr>
              <a:t>audio-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visuales.</a:t>
            </a:r>
            <a:endParaRPr sz="1000">
              <a:latin typeface="Lucida Sans Unicode"/>
              <a:cs typeface="Lucida Sans Unicode"/>
            </a:endParaRPr>
          </a:p>
          <a:p>
            <a:pPr marL="15875" marR="738505" indent="-3810">
              <a:lnSpc>
                <a:spcPct val="102000"/>
              </a:lnSpc>
              <a:spcBef>
                <a:spcPts val="10"/>
              </a:spcBef>
            </a:pPr>
            <a:r>
              <a:rPr sz="1000" spc="-10" dirty="0">
                <a:latin typeface="Lucida Sans Unicode"/>
                <a:cs typeface="Lucida Sans Unicode"/>
              </a:rPr>
              <a:t>Equipo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computacional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portátil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proceso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información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audiovisual.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Mobiliario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personal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atención.</a:t>
            </a:r>
            <a:endParaRPr sz="1000">
              <a:latin typeface="Lucida Sans Unicode"/>
              <a:cs typeface="Lucida Sans Unicode"/>
            </a:endParaRPr>
          </a:p>
          <a:p>
            <a:pPr marL="20320" marR="1127760" indent="-8255">
              <a:lnSpc>
                <a:spcPts val="1230"/>
              </a:lnSpc>
              <a:spcBef>
                <a:spcPts val="40"/>
              </a:spcBef>
            </a:pPr>
            <a:r>
              <a:rPr sz="1000" spc="-10" dirty="0">
                <a:latin typeface="Lucida Sans Unicode"/>
                <a:cs typeface="Lucida Sans Unicode"/>
              </a:rPr>
              <a:t>Equipo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computacional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portátil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28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uso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personal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atención.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Conexión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telefónica.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58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20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245351"/>
                </a:lnTo>
                <a:lnTo>
                  <a:pt x="0" y="9631667"/>
                </a:lnTo>
                <a:lnTo>
                  <a:pt x="995172" y="9631667"/>
                </a:lnTo>
                <a:lnTo>
                  <a:pt x="995172" y="245351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385572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367789" y="108204"/>
            <a:ext cx="5947410" cy="9631045"/>
            <a:chOff x="1367789" y="108204"/>
            <a:chExt cx="5947410" cy="9631045"/>
          </a:xfrm>
        </p:grpSpPr>
        <p:sp>
          <p:nvSpPr>
            <p:cNvPr id="6" name="object 6"/>
            <p:cNvSpPr/>
            <p:nvPr/>
          </p:nvSpPr>
          <p:spPr>
            <a:xfrm>
              <a:off x="1367790" y="385571"/>
              <a:ext cx="5947410" cy="9353550"/>
            </a:xfrm>
            <a:custGeom>
              <a:avLst/>
              <a:gdLst/>
              <a:ahLst/>
              <a:cxnLst/>
              <a:rect l="l" t="t" r="r" b="b"/>
              <a:pathLst>
                <a:path w="5947409" h="9353550">
                  <a:moveTo>
                    <a:pt x="5947410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947410" y="9353550"/>
                  </a:lnTo>
                  <a:lnTo>
                    <a:pt x="5947410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67789" y="108204"/>
              <a:ext cx="5947410" cy="277495"/>
            </a:xfrm>
            <a:custGeom>
              <a:avLst/>
              <a:gdLst/>
              <a:ahLst/>
              <a:cxnLst/>
              <a:rect l="l" t="t" r="r" b="b"/>
              <a:pathLst>
                <a:path w="5947409" h="277495">
                  <a:moveTo>
                    <a:pt x="5947410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947410" y="277368"/>
                  </a:lnTo>
                  <a:lnTo>
                    <a:pt x="594741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58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20" y="1584452"/>
            <a:ext cx="2989580" cy="4895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45" dirty="0">
                <a:latin typeface="Arial"/>
                <a:cs typeface="Arial"/>
              </a:rPr>
              <a:t>DESCRIPCIÓN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DE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OCUPACIÓN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ARQUITECTÓNICA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00" dirty="0">
                <a:latin typeface="Arial"/>
                <a:cs typeface="Arial"/>
              </a:rPr>
              <a:t>ESP</a:t>
            </a:r>
            <a:r>
              <a:rPr sz="1000" b="1" spc="-85" dirty="0">
                <a:latin typeface="Arial"/>
                <a:cs typeface="Arial"/>
              </a:rPr>
              <a:t>A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3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O</a:t>
            </a:r>
            <a:r>
              <a:rPr sz="1000" b="1" spc="-15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60" dirty="0">
                <a:latin typeface="Arial"/>
                <a:cs typeface="Arial"/>
              </a:rPr>
              <a:t>E</a:t>
            </a:r>
            <a:r>
              <a:rPr sz="1000" b="1" spc="5" dirty="0">
                <a:latin typeface="Arial"/>
                <a:cs typeface="Arial"/>
              </a:rPr>
              <a:t>X</a:t>
            </a:r>
            <a:r>
              <a:rPr sz="1000" b="1" spc="-75" dirty="0">
                <a:latin typeface="Arial"/>
                <a:cs typeface="Arial"/>
              </a:rPr>
              <a:t>HIBI</a:t>
            </a:r>
            <a:r>
              <a:rPr sz="1000" b="1" spc="-100" dirty="0">
                <a:latin typeface="Arial"/>
                <a:cs typeface="Arial"/>
              </a:rPr>
              <a:t>T</a:t>
            </a:r>
            <a:r>
              <a:rPr sz="1000" b="1" spc="15" dirty="0">
                <a:latin typeface="Arial"/>
                <a:cs typeface="Arial"/>
              </a:rPr>
              <a:t>I</a:t>
            </a:r>
            <a:r>
              <a:rPr sz="1000" b="1" spc="45" dirty="0">
                <a:latin typeface="Arial"/>
                <a:cs typeface="Arial"/>
              </a:rPr>
              <a:t>V</a:t>
            </a:r>
            <a:r>
              <a:rPr sz="1000" b="1" spc="30" dirty="0">
                <a:latin typeface="Arial"/>
                <a:cs typeface="Arial"/>
              </a:rPr>
              <a:t>O</a:t>
            </a:r>
            <a:r>
              <a:rPr sz="1000" b="1" spc="-150" dirty="0"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5619" y="2518663"/>
            <a:ext cx="5233670" cy="29965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3810">
              <a:lnSpc>
                <a:spcPct val="102200"/>
              </a:lnSpc>
              <a:spcBef>
                <a:spcPts val="65"/>
              </a:spcBef>
            </a:pPr>
            <a:r>
              <a:rPr sz="1100" b="1" spc="-65" dirty="0">
                <a:latin typeface="Arial"/>
                <a:cs typeface="Arial"/>
              </a:rPr>
              <a:t>CAFÉ</a:t>
            </a:r>
            <a:r>
              <a:rPr sz="1100" b="1" spc="170" dirty="0">
                <a:latin typeface="Arial"/>
                <a:cs typeface="Arial"/>
              </a:rPr>
              <a:t> </a:t>
            </a:r>
            <a:r>
              <a:rPr sz="1100" b="1" spc="-95" dirty="0">
                <a:latin typeface="Arial"/>
                <a:cs typeface="Arial"/>
              </a:rPr>
              <a:t>LITERARIO: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Esp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acio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60m2,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orienta</a:t>
            </a:r>
            <a:r>
              <a:rPr sz="1000" spc="-2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-10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ifusión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literaria</a:t>
            </a:r>
            <a:r>
              <a:rPr sz="1000" spc="20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general,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fo-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mento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promoción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lectura,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esparc</a:t>
            </a:r>
            <a:r>
              <a:rPr sz="1000" spc="-17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imiento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servicio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cafetería.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Conta- 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rá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una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50" dirty="0">
                <a:latin typeface="Lucida Sans Unicode"/>
                <a:cs typeface="Lucida Sans Unicode"/>
              </a:rPr>
              <a:t>capacidad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recibir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entre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15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20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personas,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áreas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mesas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cuatro </a:t>
            </a:r>
            <a:r>
              <a:rPr sz="1000" spc="-65" dirty="0">
                <a:latin typeface="Lucida Sans Unicode"/>
                <a:cs typeface="Lucida Sans Unicode"/>
              </a:rPr>
              <a:t>sillas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cada </a:t>
            </a:r>
            <a:r>
              <a:rPr sz="1000" spc="15" dirty="0">
                <a:latin typeface="Lucida Sans Unicode"/>
                <a:cs typeface="Lucida Sans Unicode"/>
              </a:rPr>
              <a:t>una, </a:t>
            </a:r>
            <a:r>
              <a:rPr sz="1000" dirty="0">
                <a:latin typeface="Lucida Sans Unicode"/>
                <a:cs typeface="Lucida Sans Unicode"/>
              </a:rPr>
              <a:t>más </a:t>
            </a:r>
            <a:r>
              <a:rPr sz="1000" spc="-80" dirty="0">
                <a:latin typeface="Lucida Sans Unicode"/>
                <a:cs typeface="Lucida Sans Unicode"/>
              </a:rPr>
              <a:t>5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funcionarios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de </a:t>
            </a:r>
            <a:r>
              <a:rPr sz="1000" spc="10" dirty="0">
                <a:latin typeface="Lucida Sans Unicode"/>
                <a:cs typeface="Lucida Sans Unicode"/>
              </a:rPr>
              <a:t>atención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0" dirty="0">
                <a:latin typeface="Lucida Sans Unicode"/>
                <a:cs typeface="Lucida Sans Unicode"/>
              </a:rPr>
              <a:t>servicio. </a:t>
            </a:r>
            <a:r>
              <a:rPr sz="1000" spc="-25" dirty="0">
                <a:latin typeface="Lucida Sans Unicode"/>
                <a:cs typeface="Lucida Sans Unicode"/>
              </a:rPr>
              <a:t>Estará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acondicio- 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nado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20" dirty="0">
                <a:latin typeface="Lucida Sans Unicode"/>
                <a:cs typeface="Lucida Sans Unicode"/>
              </a:rPr>
              <a:t>iluminación </a:t>
            </a:r>
            <a:r>
              <a:rPr sz="1000" dirty="0">
                <a:latin typeface="Lucida Sans Unicode"/>
                <a:cs typeface="Lucida Sans Unicode"/>
              </a:rPr>
              <a:t>general </a:t>
            </a:r>
            <a:r>
              <a:rPr sz="1000" spc="-10" dirty="0">
                <a:latin typeface="Lucida Sans Unicode"/>
                <a:cs typeface="Lucida Sans Unicode"/>
              </a:rPr>
              <a:t>día, </a:t>
            </a:r>
            <a:r>
              <a:rPr sz="1000" spc="-45" dirty="0">
                <a:latin typeface="Lucida Sans Unicode"/>
                <a:cs typeface="Lucida Sans Unicode"/>
              </a:rPr>
              <a:t>piso</a:t>
            </a:r>
            <a:r>
              <a:rPr sz="1000" spc="2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resistente</a:t>
            </a:r>
            <a:r>
              <a:rPr sz="1000" spc="509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29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alto </a:t>
            </a:r>
            <a:r>
              <a:rPr sz="1000" spc="-10" dirty="0">
                <a:latin typeface="Lucida Sans Unicode"/>
                <a:cs typeface="Lucida Sans Unicode"/>
              </a:rPr>
              <a:t>tráfico, </a:t>
            </a:r>
            <a:r>
              <a:rPr sz="1000" spc="-60" dirty="0">
                <a:latin typeface="Lucida Sans Unicode"/>
                <a:cs typeface="Lucida Sans Unicode"/>
              </a:rPr>
              <a:t>suministro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agua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15" dirty="0">
                <a:latin typeface="Lucida Sans Unicode"/>
                <a:cs typeface="Lucida Sans Unicode"/>
              </a:rPr>
              <a:t>empalme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eléctrico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monofásico.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5875">
              <a:lnSpc>
                <a:spcPct val="100000"/>
              </a:lnSpc>
            </a:pPr>
            <a:r>
              <a:rPr sz="1000" dirty="0">
                <a:latin typeface="Lucida Sans Unicode"/>
                <a:cs typeface="Lucida Sans Unicode"/>
              </a:rPr>
              <a:t>Mesón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atención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servicio.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00" spc="-30" dirty="0">
                <a:latin typeface="Lucida Sans Unicode"/>
                <a:cs typeface="Lucida Sans Unicode"/>
              </a:rPr>
              <a:t>Taburetes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acolchados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para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servicio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mesón.</a:t>
            </a:r>
            <a:endParaRPr sz="1000">
              <a:latin typeface="Lucida Sans Unicode"/>
              <a:cs typeface="Lucida Sans Unicode"/>
            </a:endParaRPr>
          </a:p>
          <a:p>
            <a:pPr marL="12700" marR="1514475" indent="3175">
              <a:lnSpc>
                <a:spcPct val="102000"/>
              </a:lnSpc>
            </a:pPr>
            <a:r>
              <a:rPr sz="1000" spc="-10" dirty="0">
                <a:latin typeface="Lucida Sans Unicode"/>
                <a:cs typeface="Lucida Sans Unicode"/>
              </a:rPr>
              <a:t>Mesas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con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respectivo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juego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sillas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45" dirty="0">
                <a:latin typeface="Lucida Sans Unicode"/>
                <a:cs typeface="Lucida Sans Unicode"/>
              </a:rPr>
              <a:t>uso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del </a:t>
            </a:r>
            <a:r>
              <a:rPr sz="1000" dirty="0">
                <a:latin typeface="Lucida Sans Unicode"/>
                <a:cs typeface="Lucida Sans Unicode"/>
              </a:rPr>
              <a:t>público.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</a:t>
            </a:r>
            <a:r>
              <a:rPr sz="1000" spc="60" dirty="0">
                <a:latin typeface="Lucida Sans Unicode"/>
                <a:cs typeface="Lucida Sans Unicode"/>
              </a:rPr>
              <a:t>á</a:t>
            </a:r>
            <a:r>
              <a:rPr sz="1000" spc="25" dirty="0">
                <a:latin typeface="Lucida Sans Unicode"/>
                <a:cs typeface="Lucida Sans Unicode"/>
              </a:rPr>
              <a:t>m</a:t>
            </a:r>
            <a:r>
              <a:rPr sz="1000" spc="90" dirty="0">
                <a:latin typeface="Lucida Sans Unicode"/>
                <a:cs typeface="Lucida Sans Unicode"/>
              </a:rPr>
              <a:t>p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50" dirty="0">
                <a:latin typeface="Lucida Sans Unicode"/>
                <a:cs typeface="Lucida Sans Unicode"/>
              </a:rPr>
              <a:t>r</a:t>
            </a:r>
            <a:r>
              <a:rPr sz="1000" spc="-10" dirty="0">
                <a:latin typeface="Lucida Sans Unicode"/>
                <a:cs typeface="Lucida Sans Unicode"/>
              </a:rPr>
              <a:t>a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</a:t>
            </a:r>
            <a:r>
              <a:rPr sz="1000" spc="-45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p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50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ilumi</a:t>
            </a:r>
            <a:r>
              <a:rPr sz="1000" dirty="0">
                <a:latin typeface="Lucida Sans Unicode"/>
                <a:cs typeface="Lucida Sans Unicode"/>
              </a:rPr>
              <a:t>n</a:t>
            </a:r>
            <a:r>
              <a:rPr sz="1000" spc="60" dirty="0">
                <a:latin typeface="Lucida Sans Unicode"/>
                <a:cs typeface="Lucida Sans Unicode"/>
              </a:rPr>
              <a:t>ac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ó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f</a:t>
            </a:r>
            <a:r>
              <a:rPr sz="1000" spc="85" dirty="0">
                <a:latin typeface="Lucida Sans Unicode"/>
                <a:cs typeface="Lucida Sans Unicode"/>
              </a:rPr>
              <a:t>o</a:t>
            </a:r>
            <a:r>
              <a:rPr sz="1000" spc="65" dirty="0">
                <a:latin typeface="Lucida Sans Unicode"/>
                <a:cs typeface="Lucida Sans Unicode"/>
              </a:rPr>
              <a:t>ca</a:t>
            </a:r>
            <a:r>
              <a:rPr sz="1000" spc="-90" dirty="0">
                <a:latin typeface="Lucida Sans Unicode"/>
                <a:cs typeface="Lucida Sans Unicode"/>
              </a:rPr>
              <a:t>li</a:t>
            </a:r>
            <a:r>
              <a:rPr sz="1000" spc="-105" dirty="0">
                <a:latin typeface="Lucida Sans Unicode"/>
                <a:cs typeface="Lucida Sans Unicode"/>
              </a:rPr>
              <a:t>z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d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40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 marL="15240" marR="1062990" indent="-3175">
              <a:lnSpc>
                <a:spcPct val="102000"/>
              </a:lnSpc>
              <a:spcBef>
                <a:spcPts val="10"/>
              </a:spcBef>
            </a:pPr>
            <a:r>
              <a:rPr sz="1000" spc="-20" dirty="0">
                <a:latin typeface="Lucida Sans Unicode"/>
                <a:cs typeface="Lucida Sans Unicode"/>
              </a:rPr>
              <a:t>Estanterías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para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almacenamiento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33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libros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material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lectura. 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Armarios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asegura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almac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enamiento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material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lectura.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Vitrinas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exhibición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productos.</a:t>
            </a:r>
            <a:endParaRPr sz="1000">
              <a:latin typeface="Lucida Sans Unicode"/>
              <a:cs typeface="Lucida Sans Unicode"/>
            </a:endParaRPr>
          </a:p>
          <a:p>
            <a:pPr marL="20955" marR="31750" indent="-8890">
              <a:lnSpc>
                <a:spcPct val="102000"/>
              </a:lnSpc>
              <a:spcBef>
                <a:spcPts val="5"/>
              </a:spcBef>
            </a:pPr>
            <a:r>
              <a:rPr sz="1000" spc="-10" dirty="0">
                <a:latin typeface="Lucida Sans Unicode"/>
                <a:cs typeface="Lucida Sans Unicode"/>
              </a:rPr>
              <a:t>Equipo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computacional </a:t>
            </a:r>
            <a:r>
              <a:rPr sz="1000" spc="-35" dirty="0">
                <a:latin typeface="Lucida Sans Unicode"/>
                <a:cs typeface="Lucida Sans Unicode"/>
              </a:rPr>
              <a:t>portátil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regist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ro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usuarios,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procesamiento</a:t>
            </a:r>
            <a:r>
              <a:rPr sz="1000" spc="35" dirty="0">
                <a:latin typeface="Lucida Sans Unicode"/>
                <a:cs typeface="Lucida Sans Unicode"/>
              </a:rPr>
              <a:t> de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informa-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ción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flujo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caja.</a:t>
            </a:r>
            <a:endParaRPr sz="1000">
              <a:latin typeface="Lucida Sans Unicode"/>
              <a:cs typeface="Lucida Sans Unicode"/>
            </a:endParaRPr>
          </a:p>
          <a:p>
            <a:pPr marL="20320">
              <a:lnSpc>
                <a:spcPct val="100000"/>
              </a:lnSpc>
              <a:spcBef>
                <a:spcPts val="25"/>
              </a:spcBef>
            </a:pPr>
            <a:r>
              <a:rPr sz="1000" spc="55" dirty="0">
                <a:latin typeface="Lucida Sans Unicode"/>
                <a:cs typeface="Lucida Sans Unicode"/>
              </a:rPr>
              <a:t>C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-30" dirty="0">
                <a:latin typeface="Lucida Sans Unicode"/>
                <a:cs typeface="Lucida Sans Unicode"/>
              </a:rPr>
              <a:t>i</a:t>
            </a:r>
            <a:r>
              <a:rPr sz="1000" spc="-10" dirty="0">
                <a:latin typeface="Lucida Sans Unicode"/>
                <a:cs typeface="Lucida Sans Unicode"/>
              </a:rPr>
              <a:t>m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30" dirty="0">
                <a:latin typeface="Lucida Sans Unicode"/>
                <a:cs typeface="Lucida Sans Unicode"/>
              </a:rPr>
              <a:t>t</a:t>
            </a:r>
            <a:r>
              <a:rPr sz="1000" spc="-85" dirty="0">
                <a:latin typeface="Lucida Sans Unicode"/>
                <a:cs typeface="Lucida Sans Unicode"/>
              </a:rPr>
              <a:t>i</a:t>
            </a:r>
            <a:r>
              <a:rPr sz="1000" spc="-100" dirty="0">
                <a:latin typeface="Lucida Sans Unicode"/>
                <a:cs typeface="Lucida Sans Unicode"/>
              </a:rPr>
              <a:t>z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do</a:t>
            </a:r>
            <a:r>
              <a:rPr sz="1000" spc="-110" dirty="0">
                <a:latin typeface="Lucida Sans Unicode"/>
                <a:cs typeface="Lucida Sans Unicode"/>
              </a:rPr>
              <a:t>r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85620" y="5959855"/>
            <a:ext cx="5201285" cy="81724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4604" marR="5080" indent="-2540">
              <a:lnSpc>
                <a:spcPct val="102299"/>
              </a:lnSpc>
              <a:spcBef>
                <a:spcPts val="65"/>
              </a:spcBef>
            </a:pPr>
            <a:r>
              <a:rPr sz="1100" b="1" spc="-85" dirty="0">
                <a:latin typeface="Arial"/>
                <a:cs typeface="Arial"/>
              </a:rPr>
              <a:t>ANFITEATRO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b="1" spc="-95" dirty="0">
                <a:latin typeface="Arial"/>
                <a:cs typeface="Arial"/>
              </a:rPr>
              <a:t>DE</a:t>
            </a:r>
            <a:r>
              <a:rPr sz="1100" b="1" spc="-90" dirty="0">
                <a:latin typeface="Arial"/>
                <a:cs typeface="Arial"/>
              </a:rPr>
              <a:t> </a:t>
            </a:r>
            <a:r>
              <a:rPr sz="1100" b="1" spc="-100" dirty="0">
                <a:latin typeface="Arial"/>
                <a:cs typeface="Arial"/>
              </a:rPr>
              <a:t>LA</a:t>
            </a:r>
            <a:r>
              <a:rPr sz="1100" b="1" spc="-95" dirty="0">
                <a:latin typeface="Arial"/>
                <a:cs typeface="Arial"/>
              </a:rPr>
              <a:t> </a:t>
            </a:r>
            <a:r>
              <a:rPr sz="1100" b="1" spc="-85" dirty="0">
                <a:latin typeface="Arial"/>
                <a:cs typeface="Arial"/>
              </a:rPr>
              <a:t>PLAZA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b="1" spc="-95" dirty="0">
                <a:latin typeface="Arial"/>
                <a:cs typeface="Arial"/>
              </a:rPr>
              <a:t>DE</a:t>
            </a:r>
            <a:r>
              <a:rPr sz="1100" b="1" spc="-90" dirty="0">
                <a:latin typeface="Arial"/>
                <a:cs typeface="Arial"/>
              </a:rPr>
              <a:t> </a:t>
            </a:r>
            <a:r>
              <a:rPr sz="1100" b="1" spc="-100" dirty="0">
                <a:latin typeface="Arial"/>
                <a:cs typeface="Arial"/>
              </a:rPr>
              <a:t>LA</a:t>
            </a:r>
            <a:r>
              <a:rPr sz="1100" b="1" spc="-95" dirty="0">
                <a:latin typeface="Arial"/>
                <a:cs typeface="Arial"/>
              </a:rPr>
              <a:t> CULTURA</a:t>
            </a:r>
            <a:r>
              <a:rPr sz="1000" b="1" spc="-95" dirty="0">
                <a:latin typeface="Arial"/>
                <a:cs typeface="Arial"/>
              </a:rPr>
              <a:t>: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Espacio </a:t>
            </a:r>
            <a:r>
              <a:rPr sz="1000" spc="-10" dirty="0">
                <a:latin typeface="Lucida Sans Unicode"/>
                <a:cs typeface="Lucida Sans Unicode"/>
              </a:rPr>
              <a:t>abierto </a:t>
            </a:r>
            <a:r>
              <a:rPr sz="1000" spc="25" dirty="0">
                <a:latin typeface="Lucida Sans Unicode"/>
                <a:cs typeface="Lucida Sans Unicode"/>
              </a:rPr>
              <a:t>ubicado </a:t>
            </a:r>
            <a:r>
              <a:rPr sz="1000" spc="-25" dirty="0">
                <a:latin typeface="Lucida Sans Unicode"/>
                <a:cs typeface="Lucida Sans Unicode"/>
              </a:rPr>
              <a:t>frente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-45" dirty="0">
                <a:latin typeface="Lucida Sans Unicode"/>
                <a:cs typeface="Lucida Sans Unicode"/>
              </a:rPr>
              <a:t>ac-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ceso </a:t>
            </a:r>
            <a:r>
              <a:rPr sz="1000" spc="-20" dirty="0">
                <a:latin typeface="Lucida Sans Unicode"/>
                <a:cs typeface="Lucida Sans Unicode"/>
              </a:rPr>
              <a:t>princip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Centro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 </a:t>
            </a:r>
            <a:r>
              <a:rPr sz="1000" spc="-5" dirty="0">
                <a:latin typeface="Lucida Sans Unicode"/>
                <a:cs typeface="Lucida Sans Unicode"/>
              </a:rPr>
              <a:t>Estación </a:t>
            </a:r>
            <a:r>
              <a:rPr sz="1000" spc="-35" dirty="0">
                <a:latin typeface="Lucida Sans Unicode"/>
                <a:cs typeface="Lucida Sans Unicode"/>
              </a:rPr>
              <a:t>Quillota.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Pensa </a:t>
            </a:r>
            <a:r>
              <a:rPr sz="1000" spc="5" dirty="0">
                <a:latin typeface="Lucida Sans Unicode"/>
                <a:cs typeface="Lucida Sans Unicode"/>
              </a:rPr>
              <a:t>do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actividades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carácter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artístico-culturales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asistencia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medianamente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masiva,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conectar</a:t>
            </a:r>
            <a:r>
              <a:rPr sz="1000" spc="3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vida </a:t>
            </a:r>
            <a:r>
              <a:rPr sz="1000" spc="-25" dirty="0">
                <a:latin typeface="Lucida Sans Unicode"/>
                <a:cs typeface="Lucida Sans Unicode"/>
              </a:rPr>
              <a:t>interna </a:t>
            </a:r>
            <a:r>
              <a:rPr sz="1000" spc="-20" dirty="0">
                <a:latin typeface="Lucida Sans Unicode"/>
                <a:cs typeface="Lucida Sans Unicode"/>
              </a:rPr>
              <a:t>del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centro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cultural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con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contexto </a:t>
            </a:r>
            <a:r>
              <a:rPr sz="1000" spc="-5" dirty="0">
                <a:latin typeface="Lucida Sans Unicode"/>
                <a:cs typeface="Lucida Sans Unicode"/>
              </a:rPr>
              <a:t>urbano </a:t>
            </a:r>
            <a:r>
              <a:rPr sz="1000" dirty="0">
                <a:latin typeface="Lucida Sans Unicode"/>
                <a:cs typeface="Lucida Sans Unicode"/>
              </a:rPr>
              <a:t>y para </a:t>
            </a:r>
            <a:r>
              <a:rPr sz="1000" spc="-15" dirty="0">
                <a:latin typeface="Lucida Sans Unicode"/>
                <a:cs typeface="Lucida Sans Unicode"/>
              </a:rPr>
              <a:t>despliegue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00" dirty="0">
                <a:latin typeface="Lucida Sans Unicode"/>
                <a:cs typeface="Lucida Sans Unicode"/>
              </a:rPr>
              <a:t>distri- </a:t>
            </a:r>
            <a:r>
              <a:rPr sz="1000" spc="-9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bución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informativa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formato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gráfico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audiovisual.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59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20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245351"/>
                </a:lnTo>
                <a:lnTo>
                  <a:pt x="0" y="9631667"/>
                </a:lnTo>
                <a:lnTo>
                  <a:pt x="995172" y="9631667"/>
                </a:lnTo>
                <a:lnTo>
                  <a:pt x="995172" y="245351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385572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367789" y="108204"/>
            <a:ext cx="5947410" cy="9631045"/>
            <a:chOff x="1367789" y="108204"/>
            <a:chExt cx="5947410" cy="9631045"/>
          </a:xfrm>
        </p:grpSpPr>
        <p:sp>
          <p:nvSpPr>
            <p:cNvPr id="6" name="object 6"/>
            <p:cNvSpPr/>
            <p:nvPr/>
          </p:nvSpPr>
          <p:spPr>
            <a:xfrm>
              <a:off x="1367790" y="385571"/>
              <a:ext cx="5947410" cy="9353550"/>
            </a:xfrm>
            <a:custGeom>
              <a:avLst/>
              <a:gdLst/>
              <a:ahLst/>
              <a:cxnLst/>
              <a:rect l="l" t="t" r="r" b="b"/>
              <a:pathLst>
                <a:path w="5947409" h="9353550">
                  <a:moveTo>
                    <a:pt x="5947410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947410" y="9353550"/>
                  </a:lnTo>
                  <a:lnTo>
                    <a:pt x="5947410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67789" y="108204"/>
              <a:ext cx="5947410" cy="277495"/>
            </a:xfrm>
            <a:custGeom>
              <a:avLst/>
              <a:gdLst/>
              <a:ahLst/>
              <a:cxnLst/>
              <a:rect l="l" t="t" r="r" b="b"/>
              <a:pathLst>
                <a:path w="5947409" h="277495">
                  <a:moveTo>
                    <a:pt x="5947410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947410" y="277368"/>
                  </a:lnTo>
                  <a:lnTo>
                    <a:pt x="5947410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59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19" y="1584452"/>
            <a:ext cx="5238115" cy="128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000" b="1" spc="-45" dirty="0">
                <a:latin typeface="Arial"/>
                <a:cs typeface="Arial"/>
              </a:rPr>
              <a:t>DESCRIPCIÓN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DE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OCUPACIÓN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ARQUITECTÓNICA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8415" algn="just">
              <a:lnSpc>
                <a:spcPct val="100000"/>
              </a:lnSpc>
            </a:pPr>
            <a:r>
              <a:rPr sz="1000" spc="45" dirty="0">
                <a:latin typeface="Lucida Sans Unicode"/>
                <a:cs typeface="Lucida Sans Unicode"/>
              </a:rPr>
              <a:t>O</a:t>
            </a:r>
            <a:r>
              <a:rPr sz="1000" spc="-120" dirty="0">
                <a:latin typeface="Lucida Sans Unicode"/>
                <a:cs typeface="Lucida Sans Unicode"/>
              </a:rPr>
              <a:t>T</a:t>
            </a:r>
            <a:r>
              <a:rPr sz="1000" spc="-70" dirty="0">
                <a:latin typeface="Lucida Sans Unicode"/>
                <a:cs typeface="Lucida Sans Unicode"/>
              </a:rPr>
              <a:t>R</a:t>
            </a:r>
            <a:r>
              <a:rPr sz="1000" spc="45" dirty="0">
                <a:latin typeface="Lucida Sans Unicode"/>
                <a:cs typeface="Lucida Sans Unicode"/>
              </a:rPr>
              <a:t>O</a:t>
            </a:r>
            <a:r>
              <a:rPr sz="1000" spc="-40" dirty="0">
                <a:latin typeface="Lucida Sans Unicode"/>
                <a:cs typeface="Lucida Sans Unicode"/>
              </a:rPr>
              <a:t>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E</a:t>
            </a:r>
            <a:r>
              <a:rPr sz="1000" spc="-10" dirty="0">
                <a:latin typeface="Lucida Sans Unicode"/>
                <a:cs typeface="Lucida Sans Unicode"/>
              </a:rPr>
              <a:t>S</a:t>
            </a:r>
            <a:r>
              <a:rPr sz="1000" spc="15" dirty="0">
                <a:latin typeface="Lucida Sans Unicode"/>
                <a:cs typeface="Lucida Sans Unicode"/>
              </a:rPr>
              <a:t>P</a:t>
            </a:r>
            <a:r>
              <a:rPr sz="1000" spc="50" dirty="0">
                <a:latin typeface="Lucida Sans Unicode"/>
                <a:cs typeface="Lucida Sans Unicode"/>
              </a:rPr>
              <a:t>A</a:t>
            </a:r>
            <a:r>
              <a:rPr sz="1000" spc="55" dirty="0">
                <a:latin typeface="Lucida Sans Unicode"/>
                <a:cs typeface="Lucida Sans Unicode"/>
              </a:rPr>
              <a:t>C</a:t>
            </a:r>
            <a:r>
              <a:rPr sz="1000" spc="-15" dirty="0">
                <a:latin typeface="Lucida Sans Unicode"/>
                <a:cs typeface="Lucida Sans Unicode"/>
              </a:rPr>
              <a:t>I</a:t>
            </a:r>
            <a:r>
              <a:rPr sz="1000" spc="45" dirty="0">
                <a:latin typeface="Lucida Sans Unicode"/>
                <a:cs typeface="Lucida Sans Unicode"/>
              </a:rPr>
              <a:t>O</a:t>
            </a:r>
            <a:r>
              <a:rPr sz="1000" spc="-40" dirty="0">
                <a:latin typeface="Lucida Sans Unicode"/>
                <a:cs typeface="Lucida Sans Unicode"/>
              </a:rPr>
              <a:t>S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550"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02099"/>
              </a:lnSpc>
            </a:pPr>
            <a:r>
              <a:rPr sz="1100" b="1" spc="-60" dirty="0">
                <a:latin typeface="Arial"/>
                <a:cs typeface="Arial"/>
              </a:rPr>
              <a:t>BODEGAS </a:t>
            </a:r>
            <a:r>
              <a:rPr sz="1100" b="1" spc="-55" dirty="0">
                <a:latin typeface="Arial"/>
                <a:cs typeface="Arial"/>
              </a:rPr>
              <a:t>Y </a:t>
            </a:r>
            <a:r>
              <a:rPr sz="1100" b="1" spc="-75" dirty="0">
                <a:latin typeface="Arial"/>
                <a:cs typeface="Arial"/>
              </a:rPr>
              <a:t>OTROS</a:t>
            </a:r>
            <a:r>
              <a:rPr sz="1000" spc="-75" dirty="0">
                <a:latin typeface="Lucida Sans Unicode"/>
                <a:cs typeface="Lucida Sans Unicode"/>
              </a:rPr>
              <a:t>: </a:t>
            </a:r>
            <a:r>
              <a:rPr sz="1000" spc="-10" dirty="0">
                <a:latin typeface="Lucida Sans Unicode"/>
                <a:cs typeface="Lucida Sans Unicode"/>
              </a:rPr>
              <a:t>Espacios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dimensión </a:t>
            </a:r>
            <a:r>
              <a:rPr sz="1000" spc="-5" dirty="0">
                <a:latin typeface="Lucida Sans Unicode"/>
                <a:cs typeface="Lucida Sans Unicode"/>
              </a:rPr>
              <a:t>total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35" dirty="0">
                <a:latin typeface="Lucida Sans Unicode"/>
                <a:cs typeface="Lucida Sans Unicode"/>
              </a:rPr>
              <a:t>abarcará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20" dirty="0">
                <a:latin typeface="Lucida Sans Unicode"/>
                <a:cs typeface="Lucida Sans Unicode"/>
              </a:rPr>
              <a:t>aproxima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50 </a:t>
            </a:r>
            <a:r>
              <a:rPr sz="1000" spc="-40" dirty="0">
                <a:latin typeface="Lucida Sans Unicode"/>
                <a:cs typeface="Lucida Sans Unicode"/>
              </a:rPr>
              <a:t>mt2,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40" dirty="0">
                <a:latin typeface="Lucida Sans Unicode"/>
                <a:cs typeface="Lucida Sans Unicode"/>
              </a:rPr>
              <a:t>uso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25" dirty="0">
                <a:latin typeface="Lucida Sans Unicode"/>
                <a:cs typeface="Lucida Sans Unicode"/>
              </a:rPr>
              <a:t>almacenaje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0" dirty="0">
                <a:latin typeface="Lucida Sans Unicode"/>
                <a:cs typeface="Lucida Sans Unicode"/>
              </a:rPr>
              <a:t>logística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general. </a:t>
            </a:r>
            <a:r>
              <a:rPr sz="1000" spc="30" dirty="0">
                <a:latin typeface="Lucida Sans Unicode"/>
                <a:cs typeface="Lucida Sans Unicode"/>
              </a:rPr>
              <a:t>Acondicionado </a:t>
            </a:r>
            <a:r>
              <a:rPr sz="1000" spc="25" dirty="0">
                <a:latin typeface="Lucida Sans Unicode"/>
                <a:cs typeface="Lucida Sans Unicode"/>
              </a:rPr>
              <a:t>con </a:t>
            </a:r>
            <a:r>
              <a:rPr sz="1000" spc="-45" dirty="0">
                <a:latin typeface="Lucida Sans Unicode"/>
                <a:cs typeface="Lucida Sans Unicode"/>
              </a:rPr>
              <a:t>piso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alto </a:t>
            </a:r>
            <a:r>
              <a:rPr sz="1000" spc="-10" dirty="0">
                <a:latin typeface="Lucida Sans Unicode"/>
                <a:cs typeface="Lucida Sans Unicode"/>
              </a:rPr>
              <a:t> tráfico,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artificial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día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empalme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eléctrico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monofásico.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5619" y="3468877"/>
            <a:ext cx="5204460" cy="175069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65"/>
              </a:spcBef>
            </a:pPr>
            <a:r>
              <a:rPr sz="1100" b="1" spc="-25" dirty="0">
                <a:latin typeface="Arial"/>
                <a:cs typeface="Arial"/>
              </a:rPr>
              <a:t>ADMINISTRACIÓN:</a:t>
            </a:r>
            <a:r>
              <a:rPr sz="1100" b="1" spc="120" dirty="0">
                <a:latin typeface="Arial"/>
                <a:cs typeface="Arial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Espacios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dimensión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total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abarcará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aproxima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80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mt2,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40" dirty="0">
                <a:latin typeface="Lucida Sans Unicode"/>
                <a:cs typeface="Lucida Sans Unicode"/>
              </a:rPr>
              <a:t>uso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respectivo </a:t>
            </a:r>
            <a:r>
              <a:rPr sz="1000" spc="-20" dirty="0">
                <a:latin typeface="Lucida Sans Unicode"/>
                <a:cs typeface="Lucida Sans Unicode"/>
              </a:rPr>
              <a:t>del </a:t>
            </a:r>
            <a:r>
              <a:rPr sz="1000" spc="-15" dirty="0">
                <a:latin typeface="Lucida Sans Unicode"/>
                <a:cs typeface="Lucida Sans Unicode"/>
              </a:rPr>
              <a:t>personal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administrativo,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acondicionados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25" dirty="0">
                <a:latin typeface="Lucida Sans Unicode"/>
                <a:cs typeface="Lucida Sans Unicode"/>
              </a:rPr>
              <a:t>manera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general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iluminación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artificial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día,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empalme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eléctrico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monofásico,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piso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alto 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tráfico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calefacción.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000" b="1" spc="-40" dirty="0">
                <a:latin typeface="Arial"/>
                <a:cs typeface="Arial"/>
              </a:rPr>
              <a:t>IMPLEMENTACIÓN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75" dirty="0">
                <a:latin typeface="Arial"/>
                <a:cs typeface="Arial"/>
              </a:rPr>
              <a:t>REQUERIDA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1405255" indent="3175">
              <a:lnSpc>
                <a:spcPct val="102000"/>
              </a:lnSpc>
              <a:spcBef>
                <a:spcPts val="5"/>
              </a:spcBef>
            </a:pPr>
            <a:r>
              <a:rPr sz="1000" spc="-30" dirty="0">
                <a:latin typeface="Lucida Sans Unicode"/>
                <a:cs typeface="Lucida Sans Unicode"/>
              </a:rPr>
              <a:t>Mobiliario </a:t>
            </a:r>
            <a:r>
              <a:rPr sz="1000" spc="15" dirty="0">
                <a:latin typeface="Lucida Sans Unicode"/>
                <a:cs typeface="Lucida Sans Unicode"/>
              </a:rPr>
              <a:t>acorde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50" dirty="0">
                <a:latin typeface="Lucida Sans Unicode"/>
                <a:cs typeface="Lucida Sans Unicode"/>
              </a:rPr>
              <a:t>las </a:t>
            </a:r>
            <a:r>
              <a:rPr sz="1000" dirty="0">
                <a:latin typeface="Lucida Sans Unicode"/>
                <a:cs typeface="Lucida Sans Unicode"/>
              </a:rPr>
              <a:t>necesid </a:t>
            </a:r>
            <a:r>
              <a:rPr sz="1000" spc="20" dirty="0">
                <a:latin typeface="Lucida Sans Unicode"/>
                <a:cs typeface="Lucida Sans Unicode"/>
              </a:rPr>
              <a:t>ades </a:t>
            </a:r>
            <a:r>
              <a:rPr sz="1000" spc="-10" dirty="0">
                <a:latin typeface="Lucida Sans Unicode"/>
                <a:cs typeface="Lucida Sans Unicode"/>
              </a:rPr>
              <a:t>del </a:t>
            </a:r>
            <a:r>
              <a:rPr sz="1000" spc="-20" dirty="0">
                <a:latin typeface="Lucida Sans Unicode"/>
                <a:cs typeface="Lucida Sans Unicode"/>
              </a:rPr>
              <a:t>personal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5" dirty="0">
                <a:latin typeface="Lucida Sans Unicode"/>
                <a:cs typeface="Lucida Sans Unicode"/>
              </a:rPr>
              <a:t>espacio.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Equipos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computacionales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estacionarios.</a:t>
            </a:r>
            <a:endParaRPr sz="1000">
              <a:latin typeface="Lucida Sans Unicode"/>
              <a:cs typeface="Lucida Sans Unicode"/>
            </a:endParaRPr>
          </a:p>
          <a:p>
            <a:pPr marL="20320" marR="1655445" indent="-5080">
              <a:lnSpc>
                <a:spcPct val="102000"/>
              </a:lnSpc>
              <a:spcBef>
                <a:spcPts val="5"/>
              </a:spcBef>
            </a:pPr>
            <a:r>
              <a:rPr sz="1000" spc="-35" dirty="0">
                <a:latin typeface="Lucida Sans Unicode"/>
                <a:cs typeface="Lucida Sans Unicode"/>
              </a:rPr>
              <a:t>Armarios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15" dirty="0">
                <a:latin typeface="Lucida Sans Unicode"/>
                <a:cs typeface="Lucida Sans Unicode"/>
              </a:rPr>
              <a:t>almac </a:t>
            </a:r>
            <a:r>
              <a:rPr sz="1000" spc="20" dirty="0">
                <a:latin typeface="Lucida Sans Unicode"/>
                <a:cs typeface="Lucida Sans Unicode"/>
              </a:rPr>
              <a:t>enaje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material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oficina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5" dirty="0">
                <a:latin typeface="Lucida Sans Unicode"/>
                <a:cs typeface="Lucida Sans Unicode"/>
              </a:rPr>
              <a:t>otros.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Conexión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telefónica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85619" y="5819667"/>
            <a:ext cx="2936240" cy="490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14" dirty="0">
                <a:latin typeface="Arial"/>
                <a:cs typeface="Arial"/>
              </a:rPr>
              <a:t>SUP</a:t>
            </a:r>
            <a:r>
              <a:rPr sz="1000" b="1" spc="-150" dirty="0">
                <a:latin typeface="Arial"/>
                <a:cs typeface="Arial"/>
              </a:rPr>
              <a:t>E</a:t>
            </a:r>
            <a:r>
              <a:rPr sz="1000" b="1" spc="-114" dirty="0">
                <a:latin typeface="Arial"/>
                <a:cs typeface="Arial"/>
              </a:rPr>
              <a:t>RF</a:t>
            </a:r>
            <a:r>
              <a:rPr sz="1000" b="1" spc="-2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C</a:t>
            </a:r>
            <a:r>
              <a:rPr sz="1000" b="1" spc="-75" dirty="0">
                <a:latin typeface="Arial"/>
                <a:cs typeface="Arial"/>
              </a:rPr>
              <a:t>IE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60" dirty="0">
                <a:latin typeface="Arial"/>
                <a:cs typeface="Arial"/>
              </a:rPr>
              <a:t>S</a:t>
            </a:r>
            <a:r>
              <a:rPr sz="1000" b="1" dirty="0">
                <a:latin typeface="Arial"/>
                <a:cs typeface="Arial"/>
              </a:rPr>
              <a:t>IN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60" dirty="0">
                <a:latin typeface="Arial"/>
                <a:cs typeface="Arial"/>
              </a:rPr>
              <a:t>Á</a:t>
            </a:r>
            <a:r>
              <a:rPr sz="1000" b="1" spc="-70" dirty="0">
                <a:latin typeface="Arial"/>
                <a:cs typeface="Arial"/>
              </a:rPr>
              <a:t>R</a:t>
            </a:r>
            <a:r>
              <a:rPr sz="1000" b="1" spc="-155" dirty="0">
                <a:latin typeface="Arial"/>
                <a:cs typeface="Arial"/>
              </a:rPr>
              <a:t>E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25" dirty="0">
                <a:latin typeface="Arial"/>
                <a:cs typeface="Arial"/>
              </a:rPr>
              <a:t>D</a:t>
            </a:r>
            <a:r>
              <a:rPr sz="1000" b="1" spc="30" dirty="0">
                <a:latin typeface="Arial"/>
                <a:cs typeface="Arial"/>
              </a:rPr>
              <a:t>M</a:t>
            </a:r>
            <a:r>
              <a:rPr sz="1000" b="1" dirty="0">
                <a:latin typeface="Arial"/>
                <a:cs typeface="Arial"/>
              </a:rPr>
              <a:t>IN</a:t>
            </a:r>
            <a:r>
              <a:rPr sz="1000" b="1" spc="-5" dirty="0">
                <a:latin typeface="Arial"/>
                <a:cs typeface="Arial"/>
              </a:rPr>
              <a:t>I</a:t>
            </a:r>
            <a:r>
              <a:rPr sz="1000" b="1" spc="-155" dirty="0">
                <a:latin typeface="Arial"/>
                <a:cs typeface="Arial"/>
              </a:rPr>
              <a:t>ST</a:t>
            </a:r>
            <a:r>
              <a:rPr sz="1000" b="1" spc="-185" dirty="0">
                <a:latin typeface="Arial"/>
                <a:cs typeface="Arial"/>
              </a:rPr>
              <a:t>R</a:t>
            </a:r>
            <a:r>
              <a:rPr sz="1000" b="1" spc="10" dirty="0">
                <a:latin typeface="Arial"/>
                <a:cs typeface="Arial"/>
              </a:rPr>
              <a:t>A</a:t>
            </a:r>
            <a:r>
              <a:rPr sz="1000" b="1" spc="-135" dirty="0">
                <a:latin typeface="Arial"/>
                <a:cs typeface="Arial"/>
              </a:rPr>
              <a:t>T</a:t>
            </a:r>
            <a:r>
              <a:rPr sz="1000" b="1" spc="-50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V</a:t>
            </a:r>
            <a:r>
              <a:rPr sz="1000" b="1" spc="10" dirty="0">
                <a:latin typeface="Arial"/>
                <a:cs typeface="Arial"/>
              </a:rPr>
              <a:t>A</a:t>
            </a:r>
            <a:r>
              <a:rPr sz="1000" b="1" spc="-55" dirty="0">
                <a:latin typeface="Arial"/>
                <a:cs typeface="Arial"/>
              </a:rPr>
              <a:t>:</a:t>
            </a:r>
            <a:r>
              <a:rPr sz="1000" b="1" spc="-5" dirty="0">
                <a:latin typeface="Arial"/>
                <a:cs typeface="Arial"/>
              </a:rPr>
              <a:t> 1</a:t>
            </a:r>
            <a:r>
              <a:rPr sz="1000" b="1" dirty="0">
                <a:latin typeface="Arial"/>
                <a:cs typeface="Arial"/>
              </a:rPr>
              <a:t>8</a:t>
            </a:r>
            <a:r>
              <a:rPr sz="1000" b="1" spc="-5" dirty="0">
                <a:latin typeface="Arial"/>
                <a:cs typeface="Arial"/>
              </a:rPr>
              <a:t>8</a:t>
            </a:r>
            <a:r>
              <a:rPr sz="1000" b="1" dirty="0">
                <a:latin typeface="Arial"/>
                <a:cs typeface="Arial"/>
              </a:rPr>
              <a:t>6</a:t>
            </a:r>
            <a:r>
              <a:rPr sz="1000" b="1" spc="25" dirty="0">
                <a:latin typeface="Arial"/>
                <a:cs typeface="Arial"/>
              </a:rPr>
              <a:t> m</a:t>
            </a:r>
            <a:r>
              <a:rPr sz="1000" b="1" spc="-5" dirty="0">
                <a:latin typeface="Arial"/>
                <a:cs typeface="Arial"/>
              </a:rPr>
              <a:t>2</a:t>
            </a:r>
            <a:r>
              <a:rPr sz="1000" b="1" dirty="0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125" dirty="0">
                <a:latin typeface="Arial"/>
                <a:cs typeface="Arial"/>
              </a:rPr>
              <a:t>SUPERF</a:t>
            </a:r>
            <a:r>
              <a:rPr sz="1000" b="1" spc="-25" dirty="0">
                <a:latin typeface="Arial"/>
                <a:cs typeface="Arial"/>
              </a:rPr>
              <a:t>I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-75" dirty="0">
                <a:latin typeface="Arial"/>
                <a:cs typeface="Arial"/>
              </a:rPr>
              <a:t>IE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65" dirty="0">
                <a:latin typeface="Arial"/>
                <a:cs typeface="Arial"/>
              </a:rPr>
              <a:t>T</a:t>
            </a:r>
            <a:r>
              <a:rPr sz="1000" b="1" spc="25" dirty="0">
                <a:latin typeface="Arial"/>
                <a:cs typeface="Arial"/>
              </a:rPr>
              <a:t>O</a:t>
            </a:r>
            <a:r>
              <a:rPr sz="1000" b="1" spc="-95" dirty="0">
                <a:latin typeface="Arial"/>
                <a:cs typeface="Arial"/>
              </a:rPr>
              <a:t>T</a:t>
            </a:r>
            <a:r>
              <a:rPr sz="1000" b="1" spc="-105" dirty="0">
                <a:latin typeface="Arial"/>
                <a:cs typeface="Arial"/>
              </a:rPr>
              <a:t>A</a:t>
            </a:r>
            <a:r>
              <a:rPr sz="1000" b="1" spc="-150" dirty="0">
                <a:latin typeface="Arial"/>
                <a:cs typeface="Arial"/>
              </a:rPr>
              <a:t>L</a:t>
            </a:r>
            <a:r>
              <a:rPr sz="1000" b="1" spc="-80" dirty="0">
                <a:latin typeface="Arial"/>
                <a:cs typeface="Arial"/>
              </a:rPr>
              <a:t>: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2042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20" dirty="0">
                <a:latin typeface="Arial"/>
                <a:cs typeface="Arial"/>
              </a:rPr>
              <a:t>m</a:t>
            </a:r>
            <a:r>
              <a:rPr sz="1000" b="1" dirty="0"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54193" y="223401"/>
            <a:ext cx="6413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4913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9701" y="776731"/>
            <a:ext cx="4721225" cy="6301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6657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500">
              <a:latin typeface="Trebuchet MS"/>
              <a:cs typeface="Trebuchet MS"/>
            </a:endParaRPr>
          </a:p>
          <a:p>
            <a:pPr marL="1381125" marR="2416810" indent="128270">
              <a:lnSpc>
                <a:spcPct val="132500"/>
              </a:lnSpc>
            </a:pPr>
            <a:r>
              <a:rPr sz="1400" b="1" spc="-20" dirty="0">
                <a:solidFill>
                  <a:srgbClr val="FF9A00"/>
                </a:solidFill>
                <a:latin typeface="Trebuchet MS"/>
                <a:cs typeface="Trebuchet MS"/>
              </a:rPr>
              <a:t>F.O.D.A </a:t>
            </a:r>
            <a:r>
              <a:rPr sz="1400" b="1" spc="-1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0" dirty="0">
                <a:solidFill>
                  <a:srgbClr val="FF9A00"/>
                </a:solidFill>
                <a:latin typeface="Trebuchet MS"/>
                <a:cs typeface="Trebuchet MS"/>
              </a:rPr>
              <a:t>F</a:t>
            </a:r>
            <a:r>
              <a:rPr sz="1400" b="1" spc="30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400" b="1" spc="5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t</a:t>
            </a:r>
            <a:r>
              <a:rPr sz="1400" b="1" spc="-35" dirty="0">
                <a:solidFill>
                  <a:srgbClr val="FF9A00"/>
                </a:solidFill>
                <a:latin typeface="Trebuchet MS"/>
                <a:cs typeface="Trebuchet MS"/>
              </a:rPr>
              <a:t>alezas: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>
              <a:latin typeface="Trebuchet MS"/>
              <a:cs typeface="Trebuchet MS"/>
            </a:endParaRPr>
          </a:p>
          <a:p>
            <a:pPr marL="372110" marR="1064260" indent="-360045" algn="just">
              <a:lnSpc>
                <a:spcPts val="1390"/>
              </a:lnSpc>
              <a:spcBef>
                <a:spcPts val="5"/>
              </a:spcBef>
              <a:buSzPct val="83333"/>
              <a:buFont typeface="Symbol"/>
              <a:buChar char=""/>
              <a:tabLst>
                <a:tab pos="372745" algn="l"/>
              </a:tabLst>
            </a:pPr>
            <a:r>
              <a:rPr sz="1200" spc="-20" dirty="0">
                <a:latin typeface="Trebuchet MS"/>
                <a:cs typeface="Trebuchet MS"/>
              </a:rPr>
              <a:t>Contar </a:t>
            </a:r>
            <a:r>
              <a:rPr sz="1200" spc="-40" dirty="0">
                <a:latin typeface="Trebuchet MS"/>
                <a:cs typeface="Trebuchet MS"/>
              </a:rPr>
              <a:t>con </a:t>
            </a:r>
            <a:r>
              <a:rPr sz="1200" spc="-90" dirty="0">
                <a:latin typeface="Trebuchet MS"/>
                <a:cs typeface="Trebuchet MS"/>
              </a:rPr>
              <a:t>el</a:t>
            </a:r>
            <a:r>
              <a:rPr sz="1200" spc="-85" dirty="0">
                <a:latin typeface="Trebuchet MS"/>
                <a:cs typeface="Trebuchet MS"/>
              </a:rPr>
              <a:t> </a:t>
            </a:r>
            <a:r>
              <a:rPr sz="1200" spc="-35" dirty="0">
                <a:latin typeface="Trebuchet MS"/>
                <a:cs typeface="Trebuchet MS"/>
              </a:rPr>
              <a:t>soporte </a:t>
            </a:r>
            <a:r>
              <a:rPr sz="1200" spc="-75" dirty="0">
                <a:latin typeface="Trebuchet MS"/>
                <a:cs typeface="Trebuchet MS"/>
              </a:rPr>
              <a:t>administrativo,</a:t>
            </a:r>
            <a:r>
              <a:rPr sz="1200" spc="-70" dirty="0">
                <a:latin typeface="Trebuchet MS"/>
                <a:cs typeface="Trebuchet MS"/>
              </a:rPr>
              <a:t> financiero y 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profesional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de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l</a:t>
            </a:r>
            <a:r>
              <a:rPr sz="1200" spc="-135" dirty="0">
                <a:latin typeface="Trebuchet MS"/>
                <a:cs typeface="Trebuchet MS"/>
              </a:rPr>
              <a:t>a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35" dirty="0">
                <a:latin typeface="Trebuchet MS"/>
                <a:cs typeface="Trebuchet MS"/>
              </a:rPr>
              <a:t>Mun</a:t>
            </a:r>
            <a:r>
              <a:rPr sz="1200" spc="-25" dirty="0">
                <a:latin typeface="Trebuchet MS"/>
                <a:cs typeface="Trebuchet MS"/>
              </a:rPr>
              <a:t>i</a:t>
            </a:r>
            <a:r>
              <a:rPr sz="1200" spc="-85" dirty="0">
                <a:latin typeface="Trebuchet MS"/>
                <a:cs typeface="Trebuchet MS"/>
              </a:rPr>
              <a:t>cipalida</a:t>
            </a:r>
            <a:r>
              <a:rPr sz="1200" spc="-105" dirty="0">
                <a:latin typeface="Trebuchet MS"/>
                <a:cs typeface="Trebuchet MS"/>
              </a:rPr>
              <a:t>d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de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Quillota.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200">
              <a:latin typeface="Trebuchet MS"/>
              <a:cs typeface="Trebuchet MS"/>
            </a:endParaRPr>
          </a:p>
          <a:p>
            <a:pPr marL="372110" marR="1064260" indent="-360045" algn="just">
              <a:lnSpc>
                <a:spcPts val="1390"/>
              </a:lnSpc>
              <a:buSzPct val="83333"/>
              <a:buFont typeface="Symbol"/>
              <a:buChar char=""/>
              <a:tabLst>
                <a:tab pos="372745" algn="l"/>
              </a:tabLst>
            </a:pPr>
            <a:r>
              <a:rPr sz="1200" spc="-40" dirty="0">
                <a:latin typeface="Trebuchet MS"/>
                <a:cs typeface="Trebuchet MS"/>
              </a:rPr>
              <a:t>Gestión </a:t>
            </a:r>
            <a:r>
              <a:rPr sz="1200" spc="-85" dirty="0">
                <a:latin typeface="Trebuchet MS"/>
                <a:cs typeface="Trebuchet MS"/>
              </a:rPr>
              <a:t>edilicia </a:t>
            </a:r>
            <a:r>
              <a:rPr sz="1200" spc="-55" dirty="0">
                <a:latin typeface="Trebuchet MS"/>
                <a:cs typeface="Trebuchet MS"/>
              </a:rPr>
              <a:t>comprometida </a:t>
            </a:r>
            <a:r>
              <a:rPr sz="1200" spc="-40" dirty="0">
                <a:latin typeface="Trebuchet MS"/>
                <a:cs typeface="Trebuchet MS"/>
              </a:rPr>
              <a:t>con </a:t>
            </a:r>
            <a:r>
              <a:rPr sz="1200" spc="-90" dirty="0">
                <a:latin typeface="Trebuchet MS"/>
                <a:cs typeface="Trebuchet MS"/>
              </a:rPr>
              <a:t>el </a:t>
            </a:r>
            <a:r>
              <a:rPr sz="1200" spc="-45" dirty="0">
                <a:latin typeface="Trebuchet MS"/>
                <a:cs typeface="Trebuchet MS"/>
              </a:rPr>
              <a:t>desarrollo </a:t>
            </a:r>
            <a:r>
              <a:rPr sz="1200" spc="-75" dirty="0">
                <a:latin typeface="Trebuchet MS"/>
                <a:cs typeface="Trebuchet MS"/>
              </a:rPr>
              <a:t>cul- 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-80" dirty="0">
                <a:latin typeface="Trebuchet MS"/>
                <a:cs typeface="Trebuchet MS"/>
              </a:rPr>
              <a:t>tura</a:t>
            </a:r>
            <a:r>
              <a:rPr sz="1200" spc="-50" dirty="0">
                <a:latin typeface="Trebuchet MS"/>
                <a:cs typeface="Trebuchet MS"/>
              </a:rPr>
              <a:t>l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de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l</a:t>
            </a:r>
            <a:r>
              <a:rPr sz="1200" spc="-135" dirty="0">
                <a:latin typeface="Trebuchet MS"/>
                <a:cs typeface="Trebuchet MS"/>
              </a:rPr>
              <a:t>a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comuna.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Symbol"/>
              <a:buChar char=""/>
            </a:pPr>
            <a:endParaRPr sz="1150">
              <a:latin typeface="Trebuchet MS"/>
              <a:cs typeface="Trebuchet MS"/>
            </a:endParaRPr>
          </a:p>
          <a:p>
            <a:pPr marL="372110" marR="1064895" indent="-360045" algn="just">
              <a:lnSpc>
                <a:spcPts val="1390"/>
              </a:lnSpc>
              <a:buSzPct val="83333"/>
              <a:buFont typeface="Symbol"/>
              <a:buChar char=""/>
              <a:tabLst>
                <a:tab pos="372745" algn="l"/>
              </a:tabLst>
            </a:pPr>
            <a:r>
              <a:rPr sz="1200" spc="-40" dirty="0">
                <a:latin typeface="Trebuchet MS"/>
                <a:cs typeface="Trebuchet MS"/>
              </a:rPr>
              <a:t>Tener </a:t>
            </a:r>
            <a:r>
              <a:rPr sz="1200" spc="-30" dirty="0">
                <a:latin typeface="Trebuchet MS"/>
                <a:cs typeface="Trebuchet MS"/>
              </a:rPr>
              <a:t>como </a:t>
            </a:r>
            <a:r>
              <a:rPr sz="1200" spc="-65" dirty="0">
                <a:latin typeface="Trebuchet MS"/>
                <a:cs typeface="Trebuchet MS"/>
              </a:rPr>
              <a:t>sede </a:t>
            </a:r>
            <a:r>
              <a:rPr sz="1200" spc="-60" dirty="0">
                <a:latin typeface="Trebuchet MS"/>
                <a:cs typeface="Trebuchet MS"/>
              </a:rPr>
              <a:t>un </a:t>
            </a:r>
            <a:r>
              <a:rPr sz="1200" spc="-80" dirty="0">
                <a:latin typeface="Trebuchet MS"/>
                <a:cs typeface="Trebuchet MS"/>
              </a:rPr>
              <a:t>edificio </a:t>
            </a:r>
            <a:r>
              <a:rPr sz="1200" spc="-40" dirty="0">
                <a:latin typeface="Trebuchet MS"/>
                <a:cs typeface="Trebuchet MS"/>
              </a:rPr>
              <a:t>con </a:t>
            </a:r>
            <a:r>
              <a:rPr sz="1200" spc="-60" dirty="0">
                <a:latin typeface="Trebuchet MS"/>
                <a:cs typeface="Trebuchet MS"/>
              </a:rPr>
              <a:t>un </a:t>
            </a:r>
            <a:r>
              <a:rPr sz="1200" spc="-55" dirty="0">
                <a:latin typeface="Trebuchet MS"/>
                <a:cs typeface="Trebuchet MS"/>
              </a:rPr>
              <a:t>valor </a:t>
            </a:r>
            <a:r>
              <a:rPr sz="1200" spc="-45" dirty="0">
                <a:latin typeface="Trebuchet MS"/>
                <a:cs typeface="Trebuchet MS"/>
              </a:rPr>
              <a:t>histórico- 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patrimonial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intrínseco.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200">
              <a:latin typeface="Trebuchet MS"/>
              <a:cs typeface="Trebuchet MS"/>
            </a:endParaRPr>
          </a:p>
          <a:p>
            <a:pPr marL="372110" marR="1064895" indent="-360045" algn="just">
              <a:lnSpc>
                <a:spcPts val="1390"/>
              </a:lnSpc>
              <a:spcBef>
                <a:spcPts val="5"/>
              </a:spcBef>
              <a:buSzPct val="83333"/>
              <a:buFont typeface="Symbol"/>
              <a:buChar char=""/>
              <a:tabLst>
                <a:tab pos="372745" algn="l"/>
              </a:tabLst>
            </a:pPr>
            <a:r>
              <a:rPr sz="1200" spc="-20" dirty="0">
                <a:latin typeface="Trebuchet MS"/>
                <a:cs typeface="Trebuchet MS"/>
              </a:rPr>
              <a:t>Contar </a:t>
            </a:r>
            <a:r>
              <a:rPr sz="1200" spc="-40" dirty="0">
                <a:latin typeface="Trebuchet MS"/>
                <a:cs typeface="Trebuchet MS"/>
              </a:rPr>
              <a:t>con </a:t>
            </a:r>
            <a:r>
              <a:rPr sz="1200" spc="-60" dirty="0">
                <a:latin typeface="Trebuchet MS"/>
                <a:cs typeface="Trebuchet MS"/>
              </a:rPr>
              <a:t>un </a:t>
            </a:r>
            <a:r>
              <a:rPr sz="1200" spc="-65" dirty="0">
                <a:latin typeface="Trebuchet MS"/>
                <a:cs typeface="Trebuchet MS"/>
              </a:rPr>
              <a:t>público </a:t>
            </a:r>
            <a:r>
              <a:rPr sz="1200" spc="-70" dirty="0">
                <a:latin typeface="Trebuchet MS"/>
                <a:cs typeface="Trebuchet MS"/>
              </a:rPr>
              <a:t>cautivo </a:t>
            </a:r>
            <a:r>
              <a:rPr sz="1200" spc="-80" dirty="0">
                <a:latin typeface="Trebuchet MS"/>
                <a:cs typeface="Trebuchet MS"/>
              </a:rPr>
              <a:t>para </a:t>
            </a:r>
            <a:r>
              <a:rPr sz="1200" spc="-85" dirty="0">
                <a:latin typeface="Trebuchet MS"/>
                <a:cs typeface="Trebuchet MS"/>
              </a:rPr>
              <a:t>las </a:t>
            </a:r>
            <a:r>
              <a:rPr sz="1200" spc="-55" dirty="0">
                <a:latin typeface="Trebuchet MS"/>
                <a:cs typeface="Trebuchet MS"/>
              </a:rPr>
              <a:t>diversas </a:t>
            </a:r>
            <a:r>
              <a:rPr sz="1200" spc="-90" dirty="0">
                <a:latin typeface="Trebuchet MS"/>
                <a:cs typeface="Trebuchet MS"/>
              </a:rPr>
              <a:t>ma- </a:t>
            </a:r>
            <a:r>
              <a:rPr sz="1200" spc="-8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nifestaciones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artísticas-culturales.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200">
              <a:latin typeface="Trebuchet MS"/>
              <a:cs typeface="Trebuchet MS"/>
            </a:endParaRPr>
          </a:p>
          <a:p>
            <a:pPr marL="372110" marR="1064895" indent="-360045" algn="just">
              <a:lnSpc>
                <a:spcPts val="1390"/>
              </a:lnSpc>
              <a:buSzPct val="83333"/>
              <a:buFont typeface="Symbol"/>
              <a:buChar char=""/>
              <a:tabLst>
                <a:tab pos="372745" algn="l"/>
              </a:tabLst>
            </a:pPr>
            <a:r>
              <a:rPr sz="1200" spc="-55" dirty="0">
                <a:latin typeface="Trebuchet MS"/>
                <a:cs typeface="Trebuchet MS"/>
              </a:rPr>
              <a:t>Estar </a:t>
            </a:r>
            <a:r>
              <a:rPr sz="1200" spc="-70" dirty="0">
                <a:latin typeface="Trebuchet MS"/>
                <a:cs typeface="Trebuchet MS"/>
              </a:rPr>
              <a:t>ubicado </a:t>
            </a:r>
            <a:r>
              <a:rPr sz="1200" spc="-75" dirty="0">
                <a:latin typeface="Trebuchet MS"/>
                <a:cs typeface="Trebuchet MS"/>
              </a:rPr>
              <a:t>en </a:t>
            </a:r>
            <a:r>
              <a:rPr sz="1200" spc="-60" dirty="0">
                <a:latin typeface="Trebuchet MS"/>
                <a:cs typeface="Trebuchet MS"/>
              </a:rPr>
              <a:t>un </a:t>
            </a:r>
            <a:r>
              <a:rPr sz="1200" spc="-45" dirty="0">
                <a:latin typeface="Trebuchet MS"/>
                <a:cs typeface="Trebuchet MS"/>
              </a:rPr>
              <a:t>barrio </a:t>
            </a:r>
            <a:r>
              <a:rPr sz="1200" spc="-85" dirty="0">
                <a:latin typeface="Trebuchet MS"/>
                <a:cs typeface="Trebuchet MS"/>
              </a:rPr>
              <a:t>patrimonial, </a:t>
            </a:r>
            <a:r>
              <a:rPr sz="1200" spc="-55" dirty="0">
                <a:latin typeface="Trebuchet MS"/>
                <a:cs typeface="Trebuchet MS"/>
              </a:rPr>
              <a:t>cruzado </a:t>
            </a:r>
            <a:r>
              <a:rPr sz="1200" spc="-20" dirty="0">
                <a:latin typeface="Trebuchet MS"/>
                <a:cs typeface="Trebuchet MS"/>
              </a:rPr>
              <a:t>por 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los </a:t>
            </a:r>
            <a:r>
              <a:rPr sz="1200" spc="-70" dirty="0">
                <a:latin typeface="Trebuchet MS"/>
                <a:cs typeface="Trebuchet MS"/>
              </a:rPr>
              <a:t>principales </a:t>
            </a:r>
            <a:r>
              <a:rPr sz="1200" spc="-95" dirty="0">
                <a:latin typeface="Trebuchet MS"/>
                <a:cs typeface="Trebuchet MS"/>
              </a:rPr>
              <a:t>ejes </a:t>
            </a:r>
            <a:r>
              <a:rPr sz="1200" spc="-80" dirty="0">
                <a:latin typeface="Trebuchet MS"/>
                <a:cs typeface="Trebuchet MS"/>
              </a:rPr>
              <a:t>viales </a:t>
            </a:r>
            <a:r>
              <a:rPr sz="1200" spc="-70" dirty="0">
                <a:latin typeface="Trebuchet MS"/>
                <a:cs typeface="Trebuchet MS"/>
              </a:rPr>
              <a:t>de </a:t>
            </a:r>
            <a:r>
              <a:rPr sz="1200" spc="-110" dirty="0">
                <a:latin typeface="Trebuchet MS"/>
                <a:cs typeface="Trebuchet MS"/>
              </a:rPr>
              <a:t>la</a:t>
            </a:r>
            <a:r>
              <a:rPr sz="1200" spc="-105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ciudad </a:t>
            </a:r>
            <a:r>
              <a:rPr sz="1200" spc="-120" dirty="0">
                <a:latin typeface="Trebuchet MS"/>
                <a:cs typeface="Trebuchet MS"/>
              </a:rPr>
              <a:t>a</a:t>
            </a:r>
            <a:r>
              <a:rPr sz="1200" spc="-114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pocas </a:t>
            </a:r>
            <a:r>
              <a:rPr sz="1200" spc="-75" dirty="0">
                <a:latin typeface="Trebuchet MS"/>
                <a:cs typeface="Trebuchet MS"/>
              </a:rPr>
              <a:t>cua- 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dras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80" dirty="0">
                <a:latin typeface="Trebuchet MS"/>
                <a:cs typeface="Trebuchet MS"/>
              </a:rPr>
              <a:t>del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ce</a:t>
            </a:r>
            <a:r>
              <a:rPr sz="1200" spc="-85" dirty="0">
                <a:latin typeface="Trebuchet MS"/>
                <a:cs typeface="Trebuchet MS"/>
              </a:rPr>
              <a:t>n</a:t>
            </a:r>
            <a:r>
              <a:rPr sz="1200" spc="-80" dirty="0">
                <a:latin typeface="Trebuchet MS"/>
                <a:cs typeface="Trebuchet MS"/>
              </a:rPr>
              <a:t>t</a:t>
            </a:r>
            <a:r>
              <a:rPr sz="1200" spc="10" dirty="0">
                <a:latin typeface="Trebuchet MS"/>
                <a:cs typeface="Trebuchet MS"/>
              </a:rPr>
              <a:t>ro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80" dirty="0">
                <a:latin typeface="Trebuchet MS"/>
                <a:cs typeface="Trebuchet MS"/>
              </a:rPr>
              <a:t>cív</a:t>
            </a:r>
            <a:r>
              <a:rPr sz="1200" spc="-60" dirty="0">
                <a:latin typeface="Trebuchet MS"/>
                <a:cs typeface="Trebuchet MS"/>
              </a:rPr>
              <a:t>i</a:t>
            </a:r>
            <a:r>
              <a:rPr sz="1200" spc="-80" dirty="0">
                <a:latin typeface="Trebuchet MS"/>
                <a:cs typeface="Trebuchet MS"/>
              </a:rPr>
              <a:t>co.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Symbol"/>
              <a:buChar char=""/>
            </a:pPr>
            <a:endParaRPr sz="1200">
              <a:latin typeface="Trebuchet MS"/>
              <a:cs typeface="Trebuchet MS"/>
            </a:endParaRPr>
          </a:p>
          <a:p>
            <a:pPr marL="372110" marR="1064260" indent="-360045" algn="just">
              <a:lnSpc>
                <a:spcPts val="1390"/>
              </a:lnSpc>
              <a:buSzPct val="83333"/>
              <a:buFont typeface="Symbol"/>
              <a:buChar char=""/>
              <a:tabLst>
                <a:tab pos="372745" algn="l"/>
              </a:tabLst>
            </a:pPr>
            <a:r>
              <a:rPr sz="1200" spc="-20" dirty="0">
                <a:latin typeface="Trebuchet MS"/>
                <a:cs typeface="Trebuchet MS"/>
              </a:rPr>
              <a:t>Contar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con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iniciativas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y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elencos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que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80" dirty="0">
                <a:latin typeface="Trebuchet MS"/>
                <a:cs typeface="Trebuchet MS"/>
              </a:rPr>
              <a:t>han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posicionado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-120" dirty="0">
                <a:latin typeface="Trebuchet MS"/>
                <a:cs typeface="Trebuchet MS"/>
              </a:rPr>
              <a:t>a</a:t>
            </a:r>
            <a:r>
              <a:rPr sz="1200" spc="-114" dirty="0">
                <a:latin typeface="Trebuchet MS"/>
                <a:cs typeface="Trebuchet MS"/>
              </a:rPr>
              <a:t> </a:t>
            </a:r>
            <a:r>
              <a:rPr sz="1200" spc="-45" dirty="0">
                <a:latin typeface="Trebuchet MS"/>
                <a:cs typeface="Trebuchet MS"/>
              </a:rPr>
              <a:t>Quillota </a:t>
            </a:r>
            <a:r>
              <a:rPr sz="1200" spc="-30" dirty="0">
                <a:latin typeface="Trebuchet MS"/>
                <a:cs typeface="Trebuchet MS"/>
              </a:rPr>
              <a:t>como </a:t>
            </a:r>
            <a:r>
              <a:rPr sz="1200" spc="-60" dirty="0">
                <a:latin typeface="Trebuchet MS"/>
                <a:cs typeface="Trebuchet MS"/>
              </a:rPr>
              <a:t>un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destacado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cultor </a:t>
            </a:r>
            <a:r>
              <a:rPr sz="1200" spc="-70" dirty="0">
                <a:latin typeface="Trebuchet MS"/>
                <a:cs typeface="Trebuchet MS"/>
              </a:rPr>
              <a:t>de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las</a:t>
            </a:r>
            <a:r>
              <a:rPr sz="1200" spc="-80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artes 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80" dirty="0">
                <a:latin typeface="Trebuchet MS"/>
                <a:cs typeface="Trebuchet MS"/>
              </a:rPr>
              <a:t>escénicas,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musicales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180" dirty="0">
                <a:latin typeface="Trebuchet MS"/>
                <a:cs typeface="Trebuchet MS"/>
              </a:rPr>
              <a:t>,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literarias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y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visuales.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200">
              <a:latin typeface="Trebuchet MS"/>
              <a:cs typeface="Trebuchet MS"/>
            </a:endParaRPr>
          </a:p>
          <a:p>
            <a:pPr marL="372110" marR="1062990" indent="-360045" algn="just">
              <a:lnSpc>
                <a:spcPts val="1390"/>
              </a:lnSpc>
              <a:buSzPct val="83333"/>
              <a:buFont typeface="Symbol"/>
              <a:buChar char=""/>
              <a:tabLst>
                <a:tab pos="372745" algn="l"/>
              </a:tabLst>
            </a:pPr>
            <a:r>
              <a:rPr sz="1200" spc="-40" dirty="0">
                <a:latin typeface="Trebuchet MS"/>
                <a:cs typeface="Trebuchet MS"/>
              </a:rPr>
              <a:t>Poseer</a:t>
            </a:r>
            <a:r>
              <a:rPr sz="1200" spc="285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en </a:t>
            </a:r>
            <a:r>
              <a:rPr sz="1200" spc="-90" dirty="0">
                <a:latin typeface="Trebuchet MS"/>
                <a:cs typeface="Trebuchet MS"/>
              </a:rPr>
              <a:t>el </a:t>
            </a:r>
            <a:r>
              <a:rPr sz="1200" spc="-70" dirty="0">
                <a:latin typeface="Trebuchet MS"/>
                <a:cs typeface="Trebuchet MS"/>
              </a:rPr>
              <a:t>ámbito </a:t>
            </a:r>
            <a:r>
              <a:rPr sz="1200" spc="-65" dirty="0">
                <a:latin typeface="Trebuchet MS"/>
                <a:cs typeface="Trebuchet MS"/>
              </a:rPr>
              <a:t>formativo </a:t>
            </a:r>
            <a:r>
              <a:rPr sz="1200" spc="-120" dirty="0">
                <a:latin typeface="Trebuchet MS"/>
                <a:cs typeface="Trebuchet MS"/>
              </a:rPr>
              <a:t>a</a:t>
            </a:r>
            <a:r>
              <a:rPr sz="1200" spc="120" dirty="0">
                <a:latin typeface="Trebuchet MS"/>
                <a:cs typeface="Trebuchet MS"/>
              </a:rPr>
              <a:t> </a:t>
            </a:r>
            <a:r>
              <a:rPr sz="1200" spc="-110" dirty="0">
                <a:latin typeface="Trebuchet MS"/>
                <a:cs typeface="Trebuchet MS"/>
              </a:rPr>
              <a:t>la</a:t>
            </a:r>
            <a:r>
              <a:rPr sz="1200" spc="140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Escuela </a:t>
            </a:r>
            <a:r>
              <a:rPr sz="1200" spc="-50" dirty="0">
                <a:latin typeface="Trebuchet MS"/>
                <a:cs typeface="Trebuchet MS"/>
              </a:rPr>
              <a:t>Munici- 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100" dirty="0">
                <a:latin typeface="Trebuchet MS"/>
                <a:cs typeface="Trebuchet MS"/>
              </a:rPr>
              <a:t>pal </a:t>
            </a:r>
            <a:r>
              <a:rPr sz="1200" spc="-70" dirty="0">
                <a:latin typeface="Trebuchet MS"/>
                <a:cs typeface="Trebuchet MS"/>
              </a:rPr>
              <a:t>de </a:t>
            </a:r>
            <a:r>
              <a:rPr sz="1200" spc="-45" dirty="0">
                <a:latin typeface="Trebuchet MS"/>
                <a:cs typeface="Trebuchet MS"/>
              </a:rPr>
              <a:t>Danza </a:t>
            </a:r>
            <a:r>
              <a:rPr sz="1200" spc="-30" dirty="0">
                <a:latin typeface="Trebuchet MS"/>
                <a:cs typeface="Trebuchet MS"/>
              </a:rPr>
              <a:t>Moderna </a:t>
            </a:r>
            <a:r>
              <a:rPr sz="1200" spc="-70" dirty="0">
                <a:latin typeface="Trebuchet MS"/>
                <a:cs typeface="Trebuchet MS"/>
              </a:rPr>
              <a:t>y </a:t>
            </a:r>
            <a:r>
              <a:rPr sz="1200" spc="-110" dirty="0">
                <a:latin typeface="Trebuchet MS"/>
                <a:cs typeface="Trebuchet MS"/>
              </a:rPr>
              <a:t>la </a:t>
            </a:r>
            <a:r>
              <a:rPr sz="1200" spc="-75" dirty="0">
                <a:latin typeface="Trebuchet MS"/>
                <a:cs typeface="Trebuchet MS"/>
              </a:rPr>
              <a:t>Escuela </a:t>
            </a:r>
            <a:r>
              <a:rPr sz="1200" spc="-60" dirty="0">
                <a:latin typeface="Trebuchet MS"/>
                <a:cs typeface="Trebuchet MS"/>
              </a:rPr>
              <a:t>Municipal </a:t>
            </a:r>
            <a:r>
              <a:rPr sz="1200" spc="-70" dirty="0">
                <a:latin typeface="Trebuchet MS"/>
                <a:cs typeface="Trebuchet MS"/>
              </a:rPr>
              <a:t>de </a:t>
            </a:r>
            <a:r>
              <a:rPr sz="1200" spc="-55" dirty="0">
                <a:latin typeface="Trebuchet MS"/>
                <a:cs typeface="Trebuchet MS"/>
              </a:rPr>
              <a:t>Be- 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llas </a:t>
            </a:r>
            <a:r>
              <a:rPr sz="1200" spc="-45" dirty="0">
                <a:latin typeface="Trebuchet MS"/>
                <a:cs typeface="Trebuchet MS"/>
              </a:rPr>
              <a:t>Artes, </a:t>
            </a:r>
            <a:r>
              <a:rPr sz="1200" spc="-75" dirty="0">
                <a:latin typeface="Trebuchet MS"/>
                <a:cs typeface="Trebuchet MS"/>
              </a:rPr>
              <a:t>que </a:t>
            </a:r>
            <a:r>
              <a:rPr sz="1200" spc="-80" dirty="0">
                <a:latin typeface="Trebuchet MS"/>
                <a:cs typeface="Trebuchet MS"/>
              </a:rPr>
              <a:t>han </a:t>
            </a:r>
            <a:r>
              <a:rPr sz="1200" spc="-65" dirty="0">
                <a:latin typeface="Trebuchet MS"/>
                <a:cs typeface="Trebuchet MS"/>
              </a:rPr>
              <a:t>integrado </a:t>
            </a:r>
            <a:r>
              <a:rPr sz="1200" spc="-80" dirty="0">
                <a:latin typeface="Trebuchet MS"/>
                <a:cs typeface="Trebuchet MS"/>
              </a:rPr>
              <a:t>una </a:t>
            </a:r>
            <a:r>
              <a:rPr sz="1200" spc="-70" dirty="0">
                <a:latin typeface="Trebuchet MS"/>
                <a:cs typeface="Trebuchet MS"/>
              </a:rPr>
              <a:t>completa </a:t>
            </a:r>
            <a:r>
              <a:rPr sz="1200" spc="-100" dirty="0">
                <a:latin typeface="Trebuchet MS"/>
                <a:cs typeface="Trebuchet MS"/>
              </a:rPr>
              <a:t>malla </a:t>
            </a:r>
            <a:r>
              <a:rPr sz="1200" spc="-60" dirty="0">
                <a:latin typeface="Trebuchet MS"/>
                <a:cs typeface="Trebuchet MS"/>
              </a:rPr>
              <a:t>cu- 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rricular,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garantizando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110" dirty="0">
                <a:latin typeface="Trebuchet MS"/>
                <a:cs typeface="Trebuchet MS"/>
              </a:rPr>
              <a:t>la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proyección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100" dirty="0">
                <a:latin typeface="Trebuchet MS"/>
                <a:cs typeface="Trebuchet MS"/>
              </a:rPr>
              <a:t>académica.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Symbol"/>
              <a:buChar char=""/>
            </a:pPr>
            <a:endParaRPr sz="1200">
              <a:latin typeface="Trebuchet MS"/>
              <a:cs typeface="Trebuchet MS"/>
            </a:endParaRPr>
          </a:p>
          <a:p>
            <a:pPr marL="372110" marR="1064260" indent="-360045" algn="just">
              <a:lnSpc>
                <a:spcPts val="1390"/>
              </a:lnSpc>
              <a:buSzPct val="83333"/>
              <a:buFont typeface="Symbol"/>
              <a:buChar char=""/>
              <a:tabLst>
                <a:tab pos="372745" algn="l"/>
              </a:tabLst>
            </a:pPr>
            <a:r>
              <a:rPr sz="1200" spc="-40" dirty="0">
                <a:latin typeface="Trebuchet MS"/>
                <a:cs typeface="Trebuchet MS"/>
              </a:rPr>
              <a:t>Poseer </a:t>
            </a:r>
            <a:r>
              <a:rPr sz="1200" spc="-80" dirty="0">
                <a:latin typeface="Trebuchet MS"/>
                <a:cs typeface="Trebuchet MS"/>
              </a:rPr>
              <a:t>raíces, </a:t>
            </a:r>
            <a:r>
              <a:rPr sz="1200" spc="-60" dirty="0">
                <a:latin typeface="Trebuchet MS"/>
                <a:cs typeface="Trebuchet MS"/>
              </a:rPr>
              <a:t>tradiciones </a:t>
            </a:r>
            <a:r>
              <a:rPr sz="1200" spc="-80" dirty="0">
                <a:latin typeface="Trebuchet MS"/>
                <a:cs typeface="Trebuchet MS"/>
              </a:rPr>
              <a:t>e </a:t>
            </a:r>
            <a:r>
              <a:rPr sz="1200" spc="-55" dirty="0">
                <a:latin typeface="Trebuchet MS"/>
                <a:cs typeface="Trebuchet MS"/>
              </a:rPr>
              <a:t>historia </a:t>
            </a:r>
            <a:r>
              <a:rPr sz="1200" spc="-70" dirty="0">
                <a:latin typeface="Trebuchet MS"/>
                <a:cs typeface="Trebuchet MS"/>
              </a:rPr>
              <a:t>que </a:t>
            </a:r>
            <a:r>
              <a:rPr sz="1200" spc="-55" dirty="0">
                <a:latin typeface="Trebuchet MS"/>
                <a:cs typeface="Trebuchet MS"/>
              </a:rPr>
              <a:t>se </a:t>
            </a:r>
            <a:r>
              <a:rPr sz="1200" spc="-40" dirty="0">
                <a:latin typeface="Trebuchet MS"/>
                <a:cs typeface="Trebuchet MS"/>
              </a:rPr>
              <a:t>remon- 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ta</a:t>
            </a:r>
            <a:r>
              <a:rPr sz="1200" spc="-95" dirty="0">
                <a:latin typeface="Trebuchet MS"/>
                <a:cs typeface="Trebuchet MS"/>
              </a:rPr>
              <a:t>n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120" dirty="0">
                <a:latin typeface="Trebuchet MS"/>
                <a:cs typeface="Trebuchet MS"/>
              </a:rPr>
              <a:t>a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tiemp</a:t>
            </a:r>
            <a:r>
              <a:rPr sz="1200" spc="-75" dirty="0">
                <a:latin typeface="Trebuchet MS"/>
                <a:cs typeface="Trebuchet MS"/>
              </a:rPr>
              <a:t>o</a:t>
            </a:r>
            <a:r>
              <a:rPr sz="1200" spc="-25" dirty="0">
                <a:latin typeface="Trebuchet MS"/>
                <a:cs typeface="Trebuchet MS"/>
              </a:rPr>
              <a:t>s </a:t>
            </a:r>
            <a:r>
              <a:rPr sz="1200" spc="-60" dirty="0">
                <a:latin typeface="Trebuchet MS"/>
                <a:cs typeface="Trebuchet MS"/>
              </a:rPr>
              <a:t>prehispánicos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712976" y="1482089"/>
            <a:ext cx="5921375" cy="8190230"/>
            <a:chOff x="1712976" y="1482089"/>
            <a:chExt cx="5921375" cy="819023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1922" y="6192011"/>
              <a:ext cx="2162225" cy="142113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68111" y="1482089"/>
              <a:ext cx="2159508" cy="15407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2976" y="7920227"/>
              <a:ext cx="2649702" cy="175183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68111" y="3119627"/>
              <a:ext cx="2159609" cy="137998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71922" y="4607813"/>
              <a:ext cx="2160371" cy="145313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25696" y="7920227"/>
              <a:ext cx="2667838" cy="1735836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176515" y="9482721"/>
            <a:ext cx="140335" cy="166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sz="1000" dirty="0">
                <a:latin typeface="Times New Roman"/>
                <a:cs typeface="Times New Roman"/>
              </a:rPr>
              <a:t>6</a:t>
            </a:fld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60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60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785620" y="3323395"/>
            <a:ext cx="46367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290" dirty="0">
                <a:solidFill>
                  <a:srgbClr val="FF9A00"/>
                </a:solidFill>
                <a:latin typeface="Trebuchet MS"/>
                <a:cs typeface="Trebuchet MS"/>
              </a:rPr>
              <a:t>C</a:t>
            </a:r>
            <a:r>
              <a:rPr sz="2800" b="1" spc="13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2800" b="1" spc="40" dirty="0">
                <a:solidFill>
                  <a:srgbClr val="FF9A00"/>
                </a:solidFill>
                <a:latin typeface="Trebuchet MS"/>
                <a:cs typeface="Trebuchet MS"/>
              </a:rPr>
              <a:t>on</a:t>
            </a:r>
            <a:r>
              <a:rPr sz="2800" b="1" spc="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2800" b="1" spc="105" dirty="0">
                <a:solidFill>
                  <a:srgbClr val="FF9A00"/>
                </a:solidFill>
                <a:latin typeface="Trebuchet MS"/>
                <a:cs typeface="Trebuchet MS"/>
              </a:rPr>
              <a:t>g</a:t>
            </a:r>
            <a:r>
              <a:rPr sz="2800" b="1" spc="75" dirty="0">
                <a:solidFill>
                  <a:srgbClr val="FF9A00"/>
                </a:solidFill>
                <a:latin typeface="Trebuchet MS"/>
                <a:cs typeface="Trebuchet MS"/>
              </a:rPr>
              <a:t>ram</a:t>
            </a:r>
            <a:r>
              <a:rPr sz="2800" b="1" spc="70" dirty="0">
                <a:solidFill>
                  <a:srgbClr val="FF9A00"/>
                </a:solidFill>
                <a:latin typeface="Trebuchet MS"/>
                <a:cs typeface="Trebuchet MS"/>
              </a:rPr>
              <a:t>a</a:t>
            </a:r>
            <a:r>
              <a:rPr sz="2800" b="1" spc="-7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2800" b="1" spc="-35" dirty="0">
                <a:solidFill>
                  <a:srgbClr val="FF9A00"/>
                </a:solidFill>
                <a:latin typeface="Trebuchet MS"/>
                <a:cs typeface="Trebuchet MS"/>
              </a:rPr>
              <a:t>d</a:t>
            </a:r>
            <a:r>
              <a:rPr sz="2800" b="1" spc="-30" dirty="0">
                <a:solidFill>
                  <a:srgbClr val="FF9A00"/>
                </a:solidFill>
                <a:latin typeface="Trebuchet MS"/>
                <a:cs typeface="Trebuchet MS"/>
              </a:rPr>
              <a:t>e</a:t>
            </a:r>
            <a:r>
              <a:rPr sz="2800" b="1" spc="-35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2800" b="1" spc="10" dirty="0">
                <a:solidFill>
                  <a:srgbClr val="FF9A00"/>
                </a:solidFill>
                <a:latin typeface="Trebuchet MS"/>
                <a:cs typeface="Trebuchet MS"/>
              </a:rPr>
              <a:t>Actividades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5620" y="4148656"/>
            <a:ext cx="4693285" cy="1276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55" dirty="0">
                <a:solidFill>
                  <a:srgbClr val="FF9A00"/>
                </a:solidFill>
                <a:latin typeface="Trebuchet MS"/>
                <a:cs typeface="Trebuchet MS"/>
              </a:rPr>
              <a:t>Uso</a:t>
            </a:r>
            <a:r>
              <a:rPr sz="2800" b="1" spc="-9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2800" b="1" spc="15" dirty="0">
                <a:solidFill>
                  <a:srgbClr val="FF9A00"/>
                </a:solidFill>
                <a:latin typeface="Trebuchet MS"/>
                <a:cs typeface="Trebuchet MS"/>
              </a:rPr>
              <a:t>semanal</a:t>
            </a:r>
            <a:r>
              <a:rPr sz="2800" b="1" spc="-8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2800" b="1" spc="-35" dirty="0">
                <a:solidFill>
                  <a:srgbClr val="FF9A00"/>
                </a:solidFill>
                <a:latin typeface="Trebuchet MS"/>
                <a:cs typeface="Trebuchet MS"/>
              </a:rPr>
              <a:t>de</a:t>
            </a:r>
            <a:r>
              <a:rPr sz="2800" b="1" spc="-8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2800" b="1" spc="-5" dirty="0">
                <a:solidFill>
                  <a:srgbClr val="FF9A00"/>
                </a:solidFill>
                <a:latin typeface="Trebuchet MS"/>
                <a:cs typeface="Trebuchet MS"/>
              </a:rPr>
              <a:t>los</a:t>
            </a:r>
            <a:r>
              <a:rPr sz="2800" b="1" spc="-8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2800" b="1" spc="-15" dirty="0">
                <a:solidFill>
                  <a:srgbClr val="FF9A00"/>
                </a:solidFill>
                <a:latin typeface="Trebuchet MS"/>
                <a:cs typeface="Trebuchet MS"/>
              </a:rPr>
              <a:t>espacios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800" b="1" spc="-45" dirty="0">
                <a:solidFill>
                  <a:srgbClr val="FF9A00"/>
                </a:solidFill>
                <a:latin typeface="Trebuchet MS"/>
                <a:cs typeface="Trebuchet MS"/>
              </a:rPr>
              <a:t>Flujos</a:t>
            </a:r>
            <a:r>
              <a:rPr sz="2800" b="1" spc="-9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2800" b="1" spc="-35" dirty="0">
                <a:solidFill>
                  <a:srgbClr val="FF9A00"/>
                </a:solidFill>
                <a:latin typeface="Trebuchet MS"/>
                <a:cs typeface="Trebuchet MS"/>
              </a:rPr>
              <a:t>de</a:t>
            </a:r>
            <a:r>
              <a:rPr sz="2800" b="1" spc="-8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2800" b="1" spc="-25" dirty="0">
                <a:solidFill>
                  <a:srgbClr val="FF9A00"/>
                </a:solidFill>
                <a:latin typeface="Trebuchet MS"/>
                <a:cs typeface="Trebuchet MS"/>
              </a:rPr>
              <a:t>público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58416" y="6647940"/>
            <a:ext cx="4777740" cy="154686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just">
              <a:lnSpc>
                <a:spcPct val="102200"/>
              </a:lnSpc>
              <a:spcBef>
                <a:spcPts val="60"/>
              </a:spcBef>
            </a:pPr>
            <a:r>
              <a:rPr sz="1400" b="1" i="1" spc="-114" dirty="0">
                <a:latin typeface="Arial"/>
                <a:cs typeface="Arial"/>
              </a:rPr>
              <a:t>En</a:t>
            </a:r>
            <a:r>
              <a:rPr sz="1400" b="1" i="1" spc="-110" dirty="0">
                <a:latin typeface="Arial"/>
                <a:cs typeface="Arial"/>
              </a:rPr>
              <a:t> </a:t>
            </a:r>
            <a:r>
              <a:rPr sz="1400" b="1" i="1" spc="15" dirty="0">
                <a:latin typeface="Arial"/>
                <a:cs typeface="Arial"/>
              </a:rPr>
              <a:t>base</a:t>
            </a:r>
            <a:r>
              <a:rPr sz="1400" b="1" i="1" spc="20" dirty="0">
                <a:latin typeface="Arial"/>
                <a:cs typeface="Arial"/>
              </a:rPr>
              <a:t> </a:t>
            </a:r>
            <a:r>
              <a:rPr sz="1400" b="1" i="1" spc="5" dirty="0">
                <a:latin typeface="Arial"/>
                <a:cs typeface="Arial"/>
              </a:rPr>
              <a:t>al </a:t>
            </a:r>
            <a:r>
              <a:rPr sz="1400" b="1" i="1" spc="25" dirty="0">
                <a:latin typeface="Arial"/>
                <a:cs typeface="Arial"/>
              </a:rPr>
              <a:t>cronograma</a:t>
            </a:r>
            <a:r>
              <a:rPr sz="1400" b="1" i="1" spc="30" dirty="0">
                <a:latin typeface="Arial"/>
                <a:cs typeface="Arial"/>
              </a:rPr>
              <a:t> </a:t>
            </a:r>
            <a:r>
              <a:rPr sz="1400" b="1" i="1" spc="40" dirty="0">
                <a:latin typeface="Arial"/>
                <a:cs typeface="Arial"/>
              </a:rPr>
              <a:t>de </a:t>
            </a:r>
            <a:r>
              <a:rPr sz="1400" b="1" i="1" spc="20" dirty="0">
                <a:latin typeface="Arial"/>
                <a:cs typeface="Arial"/>
              </a:rPr>
              <a:t>actividades </a:t>
            </a:r>
            <a:r>
              <a:rPr sz="1400" b="1" i="1" spc="15" dirty="0">
                <a:latin typeface="Arial"/>
                <a:cs typeface="Arial"/>
              </a:rPr>
              <a:t>planificadas, </a:t>
            </a:r>
            <a:r>
              <a:rPr sz="1400" b="1" i="1" spc="20" dirty="0">
                <a:latin typeface="Arial"/>
                <a:cs typeface="Arial"/>
              </a:rPr>
              <a:t> </a:t>
            </a:r>
            <a:r>
              <a:rPr sz="1400" b="1" i="1" spc="15" dirty="0">
                <a:latin typeface="Arial"/>
                <a:cs typeface="Arial"/>
              </a:rPr>
              <a:t>proyectamos </a:t>
            </a:r>
            <a:r>
              <a:rPr sz="1400" b="1" i="1" spc="-20" dirty="0">
                <a:latin typeface="Arial"/>
                <a:cs typeface="Arial"/>
              </a:rPr>
              <a:t>un </a:t>
            </a:r>
            <a:r>
              <a:rPr sz="1400" b="1" i="1" spc="-35" dirty="0">
                <a:latin typeface="Arial"/>
                <a:cs typeface="Arial"/>
              </a:rPr>
              <a:t>flujo </a:t>
            </a:r>
            <a:r>
              <a:rPr sz="1400" b="1" i="1" spc="70" dirty="0">
                <a:latin typeface="Arial"/>
                <a:cs typeface="Arial"/>
              </a:rPr>
              <a:t>y/ </a:t>
            </a:r>
            <a:r>
              <a:rPr sz="1400" b="1" i="1" spc="-5" dirty="0">
                <a:latin typeface="Arial"/>
                <a:cs typeface="Arial"/>
              </a:rPr>
              <a:t>o </a:t>
            </a:r>
            <a:r>
              <a:rPr sz="1400" b="1" i="1" spc="-55" dirty="0">
                <a:latin typeface="Arial"/>
                <a:cs typeface="Arial"/>
              </a:rPr>
              <a:t>uso </a:t>
            </a:r>
            <a:r>
              <a:rPr sz="1400" b="1" i="1" spc="30" dirty="0">
                <a:latin typeface="Arial"/>
                <a:cs typeface="Arial"/>
              </a:rPr>
              <a:t>semanal </a:t>
            </a:r>
            <a:r>
              <a:rPr sz="1400" b="1" i="1" spc="40" dirty="0">
                <a:latin typeface="Arial"/>
                <a:cs typeface="Arial"/>
              </a:rPr>
              <a:t>de </a:t>
            </a:r>
            <a:r>
              <a:rPr sz="1400" b="1" i="1" spc="-20" dirty="0">
                <a:latin typeface="Arial"/>
                <a:cs typeface="Arial"/>
              </a:rPr>
              <a:t>un </a:t>
            </a:r>
            <a:r>
              <a:rPr sz="1400" b="1" i="1" spc="20" dirty="0">
                <a:latin typeface="Arial"/>
                <a:cs typeface="Arial"/>
              </a:rPr>
              <a:t>promedio </a:t>
            </a:r>
            <a:r>
              <a:rPr sz="1400" b="1" i="1" spc="-375" dirty="0">
                <a:latin typeface="Arial"/>
                <a:cs typeface="Arial"/>
              </a:rPr>
              <a:t> </a:t>
            </a:r>
            <a:r>
              <a:rPr sz="1400" b="1" i="1" spc="40" dirty="0">
                <a:latin typeface="Arial"/>
                <a:cs typeface="Arial"/>
              </a:rPr>
              <a:t>de </a:t>
            </a:r>
            <a:r>
              <a:rPr sz="1400" b="1" i="1" dirty="0">
                <a:latin typeface="Arial"/>
                <a:cs typeface="Arial"/>
              </a:rPr>
              <a:t>200 </a:t>
            </a:r>
            <a:r>
              <a:rPr sz="1400" b="1" i="1" spc="-15" dirty="0">
                <a:latin typeface="Arial"/>
                <a:cs typeface="Arial"/>
              </a:rPr>
              <a:t>personas </a:t>
            </a:r>
            <a:r>
              <a:rPr sz="1400" b="1" i="1" spc="-10" dirty="0">
                <a:latin typeface="Arial"/>
                <a:cs typeface="Arial"/>
              </a:rPr>
              <a:t>diarias </a:t>
            </a:r>
            <a:r>
              <a:rPr sz="1400" b="1" i="1" spc="20" dirty="0">
                <a:latin typeface="Arial"/>
                <a:cs typeface="Arial"/>
              </a:rPr>
              <a:t>en </a:t>
            </a:r>
            <a:r>
              <a:rPr sz="1400" b="1" i="1" dirty="0">
                <a:latin typeface="Arial"/>
                <a:cs typeface="Arial"/>
              </a:rPr>
              <a:t>el </a:t>
            </a:r>
            <a:r>
              <a:rPr sz="1400" b="1" i="1" spc="35" dirty="0">
                <a:latin typeface="Arial"/>
                <a:cs typeface="Arial"/>
              </a:rPr>
              <a:t>área </a:t>
            </a:r>
            <a:r>
              <a:rPr sz="1400" b="1" i="1" spc="40" dirty="0">
                <a:latin typeface="Arial"/>
                <a:cs typeface="Arial"/>
              </a:rPr>
              <a:t>de </a:t>
            </a:r>
            <a:r>
              <a:rPr sz="1400" b="1" i="1" spc="10" dirty="0">
                <a:latin typeface="Arial"/>
                <a:cs typeface="Arial"/>
              </a:rPr>
              <a:t>formación </a:t>
            </a:r>
            <a:r>
              <a:rPr sz="1400" b="1" i="1" spc="-5" dirty="0">
                <a:latin typeface="Arial"/>
                <a:cs typeface="Arial"/>
              </a:rPr>
              <a:t>y </a:t>
            </a:r>
            <a:r>
              <a:rPr sz="1400" b="1" i="1" dirty="0">
                <a:latin typeface="Arial"/>
                <a:cs typeface="Arial"/>
              </a:rPr>
              <a:t>110 </a:t>
            </a:r>
            <a:r>
              <a:rPr sz="1400" b="1" i="1" spc="5" dirty="0">
                <a:latin typeface="Arial"/>
                <a:cs typeface="Arial"/>
              </a:rPr>
              <a:t> </a:t>
            </a:r>
            <a:r>
              <a:rPr sz="1400" b="1" i="1" spc="-20" dirty="0">
                <a:latin typeface="Arial"/>
                <a:cs typeface="Arial"/>
              </a:rPr>
              <a:t>personas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diarias</a:t>
            </a:r>
            <a:r>
              <a:rPr sz="1400" b="1" i="1" spc="-5" dirty="0">
                <a:latin typeface="Arial"/>
                <a:cs typeface="Arial"/>
              </a:rPr>
              <a:t> </a:t>
            </a:r>
            <a:r>
              <a:rPr sz="1400" b="1" i="1" spc="15" dirty="0">
                <a:latin typeface="Arial"/>
                <a:cs typeface="Arial"/>
              </a:rPr>
              <a:t>en </a:t>
            </a:r>
            <a:r>
              <a:rPr sz="1400" b="1" i="1" spc="-5" dirty="0">
                <a:latin typeface="Arial"/>
                <a:cs typeface="Arial"/>
              </a:rPr>
              <a:t>eventos y</a:t>
            </a:r>
            <a:r>
              <a:rPr sz="1400" b="1" i="1" dirty="0">
                <a:latin typeface="Arial"/>
                <a:cs typeface="Arial"/>
              </a:rPr>
              <a:t> exhibiciones</a:t>
            </a:r>
            <a:r>
              <a:rPr sz="1400" b="1" i="1" spc="5" dirty="0">
                <a:latin typeface="Arial"/>
                <a:cs typeface="Arial"/>
              </a:rPr>
              <a:t> </a:t>
            </a:r>
            <a:r>
              <a:rPr sz="1400" b="1" i="1" spc="10" dirty="0">
                <a:latin typeface="Arial"/>
                <a:cs typeface="Arial"/>
              </a:rPr>
              <a:t>conside- </a:t>
            </a:r>
            <a:r>
              <a:rPr sz="1400" b="1" i="1" spc="15" dirty="0">
                <a:latin typeface="Arial"/>
                <a:cs typeface="Arial"/>
              </a:rPr>
              <a:t> </a:t>
            </a:r>
            <a:r>
              <a:rPr sz="1400" b="1" i="1" spc="20" dirty="0">
                <a:latin typeface="Arial"/>
                <a:cs typeface="Arial"/>
              </a:rPr>
              <a:t>rando </a:t>
            </a:r>
            <a:r>
              <a:rPr sz="1400" b="1" i="1" dirty="0">
                <a:latin typeface="Arial"/>
                <a:cs typeface="Arial"/>
              </a:rPr>
              <a:t>el </a:t>
            </a:r>
            <a:r>
              <a:rPr sz="1400" b="1" i="1" spc="10" dirty="0">
                <a:latin typeface="Arial"/>
                <a:cs typeface="Arial"/>
              </a:rPr>
              <a:t>funcionamiento </a:t>
            </a:r>
            <a:r>
              <a:rPr sz="1400" b="1" i="1" spc="40" dirty="0">
                <a:latin typeface="Arial"/>
                <a:cs typeface="Arial"/>
              </a:rPr>
              <a:t>de </a:t>
            </a:r>
            <a:r>
              <a:rPr sz="1400" b="1" i="1" spc="-60" dirty="0">
                <a:latin typeface="Arial"/>
                <a:cs typeface="Arial"/>
              </a:rPr>
              <a:t>los </a:t>
            </a:r>
            <a:r>
              <a:rPr sz="1400" b="1" i="1" spc="-40" dirty="0">
                <a:latin typeface="Arial"/>
                <a:cs typeface="Arial"/>
              </a:rPr>
              <a:t>diversos </a:t>
            </a:r>
            <a:r>
              <a:rPr sz="1400" b="1" i="1" spc="-60" dirty="0">
                <a:latin typeface="Arial"/>
                <a:cs typeface="Arial"/>
              </a:rPr>
              <a:t>cursos </a:t>
            </a:r>
            <a:r>
              <a:rPr sz="1400" b="1" i="1" spc="-5" dirty="0">
                <a:latin typeface="Arial"/>
                <a:cs typeface="Arial"/>
              </a:rPr>
              <a:t>y </a:t>
            </a:r>
            <a:r>
              <a:rPr sz="1400" b="1" i="1" spc="25" dirty="0">
                <a:latin typeface="Arial"/>
                <a:cs typeface="Arial"/>
              </a:rPr>
              <a:t>talle- </a:t>
            </a:r>
            <a:r>
              <a:rPr sz="1400" b="1" i="1" spc="30" dirty="0">
                <a:latin typeface="Arial"/>
                <a:cs typeface="Arial"/>
              </a:rPr>
              <a:t> </a:t>
            </a:r>
            <a:r>
              <a:rPr sz="1400" b="1" i="1" spc="-60" dirty="0">
                <a:latin typeface="Arial"/>
                <a:cs typeface="Arial"/>
              </a:rPr>
              <a:t>res; </a:t>
            </a:r>
            <a:r>
              <a:rPr sz="1400" b="1" i="1" spc="-5" dirty="0">
                <a:latin typeface="Arial"/>
                <a:cs typeface="Arial"/>
              </a:rPr>
              <a:t>y </a:t>
            </a:r>
            <a:r>
              <a:rPr sz="1400" b="1" i="1" spc="-40" dirty="0">
                <a:latin typeface="Arial"/>
                <a:cs typeface="Arial"/>
              </a:rPr>
              <a:t>sólo </a:t>
            </a:r>
            <a:r>
              <a:rPr sz="1400" b="1" i="1" spc="-20" dirty="0">
                <a:latin typeface="Arial"/>
                <a:cs typeface="Arial"/>
              </a:rPr>
              <a:t>un </a:t>
            </a:r>
            <a:r>
              <a:rPr sz="1400" b="1" i="1" spc="20" dirty="0">
                <a:latin typeface="Arial"/>
                <a:cs typeface="Arial"/>
              </a:rPr>
              <a:t>evento </a:t>
            </a:r>
            <a:r>
              <a:rPr sz="1400" b="1" i="1" spc="30" dirty="0">
                <a:latin typeface="Arial"/>
                <a:cs typeface="Arial"/>
              </a:rPr>
              <a:t>semanal </a:t>
            </a:r>
            <a:r>
              <a:rPr sz="1400" b="1" i="1" spc="20" dirty="0">
                <a:latin typeface="Arial"/>
                <a:cs typeface="Arial"/>
              </a:rPr>
              <a:t>en </a:t>
            </a:r>
            <a:r>
              <a:rPr sz="1400" b="1" i="1" spc="5" dirty="0">
                <a:latin typeface="Arial"/>
                <a:cs typeface="Arial"/>
              </a:rPr>
              <a:t>la </a:t>
            </a:r>
            <a:r>
              <a:rPr sz="1400" b="1" i="1" spc="-15" dirty="0">
                <a:latin typeface="Arial"/>
                <a:cs typeface="Arial"/>
              </a:rPr>
              <a:t>Plaza</a:t>
            </a:r>
            <a:r>
              <a:rPr sz="1400" b="1" i="1" spc="355" dirty="0">
                <a:latin typeface="Arial"/>
                <a:cs typeface="Arial"/>
              </a:rPr>
              <a:t> </a:t>
            </a:r>
            <a:r>
              <a:rPr sz="1400" b="1" i="1" spc="40" dirty="0">
                <a:latin typeface="Arial"/>
                <a:cs typeface="Arial"/>
              </a:rPr>
              <a:t>de </a:t>
            </a:r>
            <a:r>
              <a:rPr sz="1400" b="1" i="1" spc="5" dirty="0">
                <a:latin typeface="Arial"/>
                <a:cs typeface="Arial"/>
              </a:rPr>
              <a:t>la </a:t>
            </a:r>
            <a:r>
              <a:rPr sz="1400" b="1" i="1" spc="-10" dirty="0">
                <a:latin typeface="Arial"/>
                <a:cs typeface="Arial"/>
              </a:rPr>
              <a:t>Cultu- </a:t>
            </a:r>
            <a:r>
              <a:rPr sz="1400" b="1" i="1" spc="-5" dirty="0">
                <a:latin typeface="Arial"/>
                <a:cs typeface="Arial"/>
              </a:rPr>
              <a:t> </a:t>
            </a:r>
            <a:r>
              <a:rPr sz="1400" b="1" i="1" spc="10" dirty="0">
                <a:latin typeface="Arial"/>
                <a:cs typeface="Arial"/>
              </a:rPr>
              <a:t>ra,</a:t>
            </a:r>
            <a:r>
              <a:rPr sz="1400" b="1" i="1" spc="5" dirty="0">
                <a:latin typeface="Arial"/>
                <a:cs typeface="Arial"/>
              </a:rPr>
              <a:t> </a:t>
            </a:r>
            <a:r>
              <a:rPr sz="1400" b="1" i="1" spc="-30" dirty="0">
                <a:latin typeface="Arial"/>
                <a:cs typeface="Arial"/>
              </a:rPr>
              <a:t>Terraza</a:t>
            </a:r>
            <a:r>
              <a:rPr sz="1400" b="1" i="1" spc="110" dirty="0">
                <a:latin typeface="Arial"/>
                <a:cs typeface="Arial"/>
              </a:rPr>
              <a:t> </a:t>
            </a:r>
            <a:r>
              <a:rPr sz="1400" b="1" i="1" spc="40" dirty="0">
                <a:latin typeface="Arial"/>
                <a:cs typeface="Arial"/>
              </a:rPr>
              <a:t>de</a:t>
            </a:r>
            <a:r>
              <a:rPr sz="1400" b="1" i="1" spc="60" dirty="0">
                <a:latin typeface="Arial"/>
                <a:cs typeface="Arial"/>
              </a:rPr>
              <a:t> </a:t>
            </a:r>
            <a:r>
              <a:rPr sz="1400" b="1" i="1" spc="-30" dirty="0">
                <a:latin typeface="Arial"/>
                <a:cs typeface="Arial"/>
              </a:rPr>
              <a:t>las</a:t>
            </a:r>
            <a:r>
              <a:rPr sz="1400" b="1" i="1" dirty="0">
                <a:latin typeface="Arial"/>
                <a:cs typeface="Arial"/>
              </a:rPr>
              <a:t> </a:t>
            </a:r>
            <a:r>
              <a:rPr sz="1400" b="1" i="1" spc="-35" dirty="0">
                <a:latin typeface="Arial"/>
                <a:cs typeface="Arial"/>
              </a:rPr>
              <a:t>Artes</a:t>
            </a:r>
            <a:r>
              <a:rPr sz="1400" b="1" i="1" spc="1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y</a:t>
            </a:r>
            <a:r>
              <a:rPr sz="1400" b="1" i="1" spc="15" dirty="0">
                <a:latin typeface="Arial"/>
                <a:cs typeface="Arial"/>
              </a:rPr>
              <a:t> </a:t>
            </a:r>
            <a:r>
              <a:rPr sz="1400" b="1" i="1" spc="-15" dirty="0">
                <a:latin typeface="Arial"/>
                <a:cs typeface="Arial"/>
              </a:rPr>
              <a:t>Sala</a:t>
            </a:r>
            <a:r>
              <a:rPr sz="1400" b="1" i="1" spc="75" dirty="0">
                <a:latin typeface="Arial"/>
                <a:cs typeface="Arial"/>
              </a:rPr>
              <a:t> </a:t>
            </a:r>
            <a:r>
              <a:rPr sz="1400" b="1" i="1" spc="-15" dirty="0">
                <a:latin typeface="Arial"/>
                <a:cs typeface="Arial"/>
              </a:rPr>
              <a:t>Auditorio.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0608" y="949542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1" y="418337"/>
              <a:ext cx="5771515" cy="9302750"/>
            </a:xfrm>
            <a:custGeom>
              <a:avLst/>
              <a:gdLst/>
              <a:ahLst/>
              <a:cxnLst/>
              <a:rect l="l" t="t" r="r" b="b"/>
              <a:pathLst>
                <a:path w="5771515" h="9302750">
                  <a:moveTo>
                    <a:pt x="0" y="9302495"/>
                  </a:moveTo>
                  <a:lnTo>
                    <a:pt x="5771388" y="9302495"/>
                  </a:lnTo>
                  <a:lnTo>
                    <a:pt x="5771388" y="0"/>
                  </a:lnTo>
                  <a:lnTo>
                    <a:pt x="0" y="0"/>
                  </a:lnTo>
                  <a:lnTo>
                    <a:pt x="0" y="9302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215" y="518921"/>
              <a:ext cx="865416" cy="71551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50695" y="1299743"/>
            <a:ext cx="5279415" cy="8347557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0608" y="949542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1" y="418337"/>
              <a:ext cx="5771515" cy="9302750"/>
            </a:xfrm>
            <a:custGeom>
              <a:avLst/>
              <a:gdLst/>
              <a:ahLst/>
              <a:cxnLst/>
              <a:rect l="l" t="t" r="r" b="b"/>
              <a:pathLst>
                <a:path w="5771515" h="9302750">
                  <a:moveTo>
                    <a:pt x="0" y="9302495"/>
                  </a:moveTo>
                  <a:lnTo>
                    <a:pt x="5771388" y="9302495"/>
                  </a:lnTo>
                  <a:lnTo>
                    <a:pt x="5771388" y="0"/>
                  </a:lnTo>
                  <a:lnTo>
                    <a:pt x="0" y="0"/>
                  </a:lnTo>
                  <a:lnTo>
                    <a:pt x="0" y="9302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215" y="518921"/>
              <a:ext cx="865416" cy="71551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01927" y="1298981"/>
            <a:ext cx="5527814" cy="8269833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0608" y="949542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1" y="418337"/>
              <a:ext cx="5771515" cy="9302750"/>
            </a:xfrm>
            <a:custGeom>
              <a:avLst/>
              <a:gdLst/>
              <a:ahLst/>
              <a:cxnLst/>
              <a:rect l="l" t="t" r="r" b="b"/>
              <a:pathLst>
                <a:path w="5771515" h="9302750">
                  <a:moveTo>
                    <a:pt x="0" y="9302495"/>
                  </a:moveTo>
                  <a:lnTo>
                    <a:pt x="5771388" y="9302495"/>
                  </a:lnTo>
                  <a:lnTo>
                    <a:pt x="5771388" y="0"/>
                  </a:lnTo>
                  <a:lnTo>
                    <a:pt x="0" y="0"/>
                  </a:lnTo>
                  <a:lnTo>
                    <a:pt x="0" y="9302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215" y="518921"/>
              <a:ext cx="865416" cy="71551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05737" y="1404289"/>
            <a:ext cx="5422176" cy="8262061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0608" y="949542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64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64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1" y="418337"/>
              <a:ext cx="5771515" cy="9302750"/>
            </a:xfrm>
            <a:custGeom>
              <a:avLst/>
              <a:gdLst/>
              <a:ahLst/>
              <a:cxnLst/>
              <a:rect l="l" t="t" r="r" b="b"/>
              <a:pathLst>
                <a:path w="5771515" h="9302750">
                  <a:moveTo>
                    <a:pt x="0" y="9302495"/>
                  </a:moveTo>
                  <a:lnTo>
                    <a:pt x="5771388" y="9302495"/>
                  </a:lnTo>
                  <a:lnTo>
                    <a:pt x="5771388" y="0"/>
                  </a:lnTo>
                  <a:lnTo>
                    <a:pt x="0" y="0"/>
                  </a:lnTo>
                  <a:lnTo>
                    <a:pt x="0" y="9302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215" y="518921"/>
              <a:ext cx="865416" cy="71551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8675" y="5183885"/>
            <a:ext cx="5659374" cy="446379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3247" y="1344930"/>
            <a:ext cx="5657850" cy="365378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0608" y="949542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65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65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1" y="418337"/>
              <a:ext cx="5771515" cy="9302750"/>
            </a:xfrm>
            <a:custGeom>
              <a:avLst/>
              <a:gdLst/>
              <a:ahLst/>
              <a:cxnLst/>
              <a:rect l="l" t="t" r="r" b="b"/>
              <a:pathLst>
                <a:path w="5771515" h="9302750">
                  <a:moveTo>
                    <a:pt x="0" y="9302495"/>
                  </a:moveTo>
                  <a:lnTo>
                    <a:pt x="5771388" y="9302495"/>
                  </a:lnTo>
                  <a:lnTo>
                    <a:pt x="5771388" y="0"/>
                  </a:lnTo>
                  <a:lnTo>
                    <a:pt x="0" y="0"/>
                  </a:lnTo>
                  <a:lnTo>
                    <a:pt x="0" y="9302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215" y="518921"/>
              <a:ext cx="865416" cy="71551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603247" y="1440180"/>
            <a:ext cx="5586730" cy="8014970"/>
            <a:chOff x="1603247" y="1440180"/>
            <a:chExt cx="5586730" cy="801497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3247" y="1440180"/>
              <a:ext cx="5586222" cy="396011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3247" y="5544312"/>
              <a:ext cx="5577839" cy="39105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37908" y="9468864"/>
            <a:ext cx="15367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Times New Roman"/>
                <a:cs typeface="Times New Roman"/>
              </a:rPr>
              <a:t>66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66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040127" y="4966970"/>
            <a:ext cx="47377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30" dirty="0">
                <a:solidFill>
                  <a:srgbClr val="FF9A00"/>
                </a:solidFill>
                <a:latin typeface="Trebuchet MS"/>
                <a:cs typeface="Trebuchet MS"/>
              </a:rPr>
              <a:t>Estructura</a:t>
            </a:r>
            <a:r>
              <a:rPr b="1" spc="-114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b="1" spc="-40" dirty="0">
                <a:solidFill>
                  <a:srgbClr val="FF9A00"/>
                </a:solidFill>
                <a:latin typeface="Trebuchet MS"/>
                <a:cs typeface="Trebuchet MS"/>
              </a:rPr>
              <a:t>de</a:t>
            </a:r>
            <a:r>
              <a:rPr b="1" spc="-1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b="1" spc="55" dirty="0">
                <a:solidFill>
                  <a:srgbClr val="FF9A00"/>
                </a:solidFill>
                <a:latin typeface="Trebuchet MS"/>
                <a:cs typeface="Trebuchet MS"/>
              </a:rPr>
              <a:t>Gestión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0608" y="949542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67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67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1" y="418337"/>
              <a:ext cx="5771515" cy="9302750"/>
            </a:xfrm>
            <a:custGeom>
              <a:avLst/>
              <a:gdLst/>
              <a:ahLst/>
              <a:cxnLst/>
              <a:rect l="l" t="t" r="r" b="b"/>
              <a:pathLst>
                <a:path w="5771515" h="9302750">
                  <a:moveTo>
                    <a:pt x="0" y="9302495"/>
                  </a:moveTo>
                  <a:lnTo>
                    <a:pt x="5771388" y="9302495"/>
                  </a:lnTo>
                  <a:lnTo>
                    <a:pt x="5771388" y="0"/>
                  </a:lnTo>
                  <a:lnTo>
                    <a:pt x="0" y="0"/>
                  </a:lnTo>
                  <a:lnTo>
                    <a:pt x="0" y="9302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5620" y="1669035"/>
            <a:ext cx="185737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Estructura</a:t>
            </a:r>
            <a:r>
              <a:rPr sz="1400" b="1" spc="-6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0" dirty="0">
                <a:solidFill>
                  <a:srgbClr val="FF9A00"/>
                </a:solidFill>
                <a:latin typeface="Trebuchet MS"/>
                <a:cs typeface="Trebuchet MS"/>
              </a:rPr>
              <a:t>de</a:t>
            </a:r>
            <a:r>
              <a:rPr sz="1400" b="1" spc="-6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Gestión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728216" y="518922"/>
            <a:ext cx="5413375" cy="8136255"/>
            <a:chOff x="1728216" y="518922"/>
            <a:chExt cx="5413375" cy="813625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216" y="518922"/>
              <a:ext cx="865416" cy="7155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8627" y="2574036"/>
              <a:ext cx="2935224" cy="209854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2536" y="5695187"/>
              <a:ext cx="5138927" cy="225399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17420" y="7911083"/>
              <a:ext cx="4727448" cy="743711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0608" y="949542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68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68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1" y="418337"/>
              <a:ext cx="5771515" cy="9302750"/>
            </a:xfrm>
            <a:custGeom>
              <a:avLst/>
              <a:gdLst/>
              <a:ahLst/>
              <a:cxnLst/>
              <a:rect l="l" t="t" r="r" b="b"/>
              <a:pathLst>
                <a:path w="5771515" h="9302750">
                  <a:moveTo>
                    <a:pt x="0" y="9302495"/>
                  </a:moveTo>
                  <a:lnTo>
                    <a:pt x="5771388" y="9302495"/>
                  </a:lnTo>
                  <a:lnTo>
                    <a:pt x="5771388" y="0"/>
                  </a:lnTo>
                  <a:lnTo>
                    <a:pt x="0" y="0"/>
                  </a:lnTo>
                  <a:lnTo>
                    <a:pt x="0" y="93024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215" y="518921"/>
              <a:ext cx="865416" cy="71551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243099" y="1443520"/>
            <a:ext cx="4629785" cy="8051800"/>
            <a:chOff x="2243099" y="1443520"/>
            <a:chExt cx="4629785" cy="805180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3099" y="1443520"/>
              <a:ext cx="3601275" cy="80518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5334" y="2582024"/>
              <a:ext cx="1067523" cy="65762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69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5" name="object 5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69</a:t>
            </a:fld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785607" y="1883917"/>
            <a:ext cx="5064760" cy="5174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5" dirty="0">
                <a:solidFill>
                  <a:srgbClr val="FF9A00"/>
                </a:solidFill>
                <a:latin typeface="Trebuchet MS"/>
                <a:cs typeface="Trebuchet MS"/>
              </a:rPr>
              <a:t>ESTRUCTURA</a:t>
            </a:r>
            <a:r>
              <a:rPr sz="10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000" b="1" spc="70" dirty="0">
                <a:solidFill>
                  <a:srgbClr val="FF9A00"/>
                </a:solidFill>
                <a:latin typeface="Trebuchet MS"/>
                <a:cs typeface="Trebuchet MS"/>
              </a:rPr>
              <a:t>JURÍDICO</a:t>
            </a:r>
            <a:r>
              <a:rPr sz="10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000" b="1" spc="105" dirty="0">
                <a:solidFill>
                  <a:srgbClr val="FF9A00"/>
                </a:solidFill>
                <a:latin typeface="Trebuchet MS"/>
                <a:cs typeface="Trebuchet MS"/>
              </a:rPr>
              <a:t>ADMINISTRATIVA</a:t>
            </a:r>
            <a:endParaRPr sz="1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Trebuchet MS"/>
              <a:cs typeface="Trebuchet MS"/>
            </a:endParaRPr>
          </a:p>
          <a:p>
            <a:pPr marL="12700" marR="5080">
              <a:lnSpc>
                <a:spcPct val="102200"/>
              </a:lnSpc>
            </a:pPr>
            <a:r>
              <a:rPr sz="1000" spc="-5" dirty="0">
                <a:latin typeface="Lucida Sans Unicode"/>
                <a:cs typeface="Lucida Sans Unicode"/>
              </a:rPr>
              <a:t>La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b="1" spc="-35" dirty="0">
                <a:latin typeface="Arial"/>
                <a:cs typeface="Arial"/>
              </a:rPr>
              <a:t>Ilustre</a:t>
            </a:r>
            <a:r>
              <a:rPr sz="1000" b="1" spc="13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Municipalidad</a:t>
            </a:r>
            <a:r>
              <a:rPr sz="1000" b="1" spc="10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2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Quillota</a:t>
            </a:r>
            <a:r>
              <a:rPr sz="1000" b="1" spc="160" dirty="0">
                <a:latin typeface="Arial"/>
                <a:cs typeface="Arial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asumirá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b="1" dirty="0">
                <a:latin typeface="Arial"/>
                <a:cs typeface="Arial"/>
              </a:rPr>
              <a:t>representa</a:t>
            </a:r>
            <a:r>
              <a:rPr sz="1000" b="1" spc="-1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ción</a:t>
            </a:r>
            <a:r>
              <a:rPr sz="1000" b="1" spc="5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jurídic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114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otorgará </a:t>
            </a:r>
            <a:r>
              <a:rPr sz="1000" b="1" spc="-26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el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soporte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administrativo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presupuestario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necesario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i="1" spc="35" dirty="0">
                <a:latin typeface="Arial"/>
                <a:cs typeface="Arial"/>
              </a:rPr>
              <a:t>funcionamiento, </a:t>
            </a:r>
            <a:r>
              <a:rPr sz="1000" i="1" spc="-265" dirty="0">
                <a:latin typeface="Arial"/>
                <a:cs typeface="Arial"/>
              </a:rPr>
              <a:t> </a:t>
            </a:r>
            <a:r>
              <a:rPr sz="1000" i="1" spc="40" dirty="0">
                <a:latin typeface="Arial"/>
                <a:cs typeface="Arial"/>
              </a:rPr>
              <a:t>mantención </a:t>
            </a:r>
            <a:r>
              <a:rPr sz="1000" i="1" dirty="0">
                <a:latin typeface="Arial"/>
                <a:cs typeface="Arial"/>
              </a:rPr>
              <a:t>y</a:t>
            </a:r>
            <a:r>
              <a:rPr sz="1000" i="1" spc="5" dirty="0">
                <a:latin typeface="Arial"/>
                <a:cs typeface="Arial"/>
              </a:rPr>
              <a:t> </a:t>
            </a:r>
            <a:r>
              <a:rPr sz="1000" i="1" spc="35" dirty="0">
                <a:latin typeface="Arial"/>
                <a:cs typeface="Arial"/>
              </a:rPr>
              <a:t>proyección</a:t>
            </a:r>
            <a:r>
              <a:rPr sz="1000" i="1" spc="40" dirty="0">
                <a:latin typeface="Arial"/>
                <a:cs typeface="Arial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del </a:t>
            </a:r>
            <a:r>
              <a:rPr sz="1000" b="1" dirty="0">
                <a:latin typeface="Arial"/>
                <a:cs typeface="Arial"/>
              </a:rPr>
              <a:t>Centro </a:t>
            </a:r>
            <a:r>
              <a:rPr sz="1000" b="1" spc="-15" dirty="0">
                <a:latin typeface="Arial"/>
                <a:cs typeface="Arial"/>
              </a:rPr>
              <a:t>Cultural </a:t>
            </a:r>
            <a:r>
              <a:rPr sz="1000" b="1" spc="-60" dirty="0">
                <a:latin typeface="Arial"/>
                <a:cs typeface="Arial"/>
              </a:rPr>
              <a:t>“Esta </a:t>
            </a:r>
            <a:r>
              <a:rPr sz="1000" b="1" dirty="0">
                <a:latin typeface="Arial"/>
                <a:cs typeface="Arial"/>
              </a:rPr>
              <a:t>ción </a:t>
            </a:r>
            <a:r>
              <a:rPr sz="1000" b="1" spc="-10" dirty="0">
                <a:latin typeface="Arial"/>
                <a:cs typeface="Arial"/>
              </a:rPr>
              <a:t>Quillota”</a:t>
            </a:r>
            <a:r>
              <a:rPr sz="1000" spc="-10" dirty="0">
                <a:latin typeface="Lucida Sans Unicode"/>
                <a:cs typeface="Lucida Sans Unicode"/>
              </a:rPr>
              <a:t>,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20" dirty="0">
                <a:latin typeface="Lucida Sans Unicode"/>
                <a:cs typeface="Lucida Sans Unicode"/>
              </a:rPr>
              <a:t>que </a:t>
            </a:r>
            <a:r>
              <a:rPr sz="1000" dirty="0">
                <a:latin typeface="Lucida Sans Unicode"/>
                <a:cs typeface="Lucida Sans Unicode"/>
              </a:rPr>
              <a:t>pasará</a:t>
            </a:r>
            <a:r>
              <a:rPr sz="1000" spc="3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80" dirty="0">
                <a:latin typeface="Lucida Sans Unicode"/>
                <a:cs typeface="Lucida Sans Unicode"/>
              </a:rPr>
              <a:t>s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110" dirty="0">
                <a:latin typeface="Lucida Sans Unicode"/>
                <a:cs typeface="Lucida Sans Unicode"/>
              </a:rPr>
              <a:t>r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p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120" dirty="0">
                <a:latin typeface="Lucida Sans Unicode"/>
                <a:cs typeface="Lucida Sans Unicode"/>
              </a:rPr>
              <a:t>r</a:t>
            </a:r>
            <a:r>
              <a:rPr sz="1000" spc="10" dirty="0">
                <a:latin typeface="Lucida Sans Unicode"/>
                <a:cs typeface="Lucida Sans Unicode"/>
              </a:rPr>
              <a:t>t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b="1" spc="-60" dirty="0">
                <a:latin typeface="Arial"/>
                <a:cs typeface="Arial"/>
              </a:rPr>
              <a:t>Un</a:t>
            </a:r>
            <a:r>
              <a:rPr sz="1000" b="1" spc="-5" dirty="0">
                <a:latin typeface="Arial"/>
                <a:cs typeface="Arial"/>
              </a:rPr>
              <a:t>i</a:t>
            </a:r>
            <a:r>
              <a:rPr sz="1000" b="1" spc="75" dirty="0">
                <a:latin typeface="Arial"/>
                <a:cs typeface="Arial"/>
              </a:rPr>
              <a:t>da</a:t>
            </a:r>
            <a:r>
              <a:rPr sz="1000" b="1" dirty="0">
                <a:latin typeface="Arial"/>
                <a:cs typeface="Arial"/>
              </a:rPr>
              <a:t>d </a:t>
            </a:r>
            <a:r>
              <a:rPr sz="1000" b="1" spc="-114" dirty="0">
                <a:latin typeface="Arial"/>
                <a:cs typeface="Arial"/>
              </a:rPr>
              <a:t> </a:t>
            </a:r>
            <a:r>
              <a:rPr sz="1000" b="1" spc="65" dirty="0">
                <a:latin typeface="Arial"/>
                <a:cs typeface="Arial"/>
              </a:rPr>
              <a:t>d</a:t>
            </a:r>
            <a:r>
              <a:rPr sz="1000" b="1" dirty="0">
                <a:latin typeface="Arial"/>
                <a:cs typeface="Arial"/>
              </a:rPr>
              <a:t>e 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b="1" spc="40" dirty="0">
                <a:latin typeface="Arial"/>
                <a:cs typeface="Arial"/>
              </a:rPr>
              <a:t>C</a:t>
            </a:r>
            <a:r>
              <a:rPr sz="1000" b="1" spc="35" dirty="0">
                <a:latin typeface="Arial"/>
                <a:cs typeface="Arial"/>
              </a:rPr>
              <a:t>o</a:t>
            </a:r>
            <a:r>
              <a:rPr sz="1000" b="1" spc="20" dirty="0">
                <a:latin typeface="Arial"/>
                <a:cs typeface="Arial"/>
              </a:rPr>
              <a:t>m</a:t>
            </a:r>
            <a:r>
              <a:rPr sz="1000" b="1" spc="-30" dirty="0">
                <a:latin typeface="Arial"/>
                <a:cs typeface="Arial"/>
              </a:rPr>
              <a:t>un</a:t>
            </a:r>
            <a:r>
              <a:rPr sz="1000" b="1" spc="25" dirty="0">
                <a:latin typeface="Arial"/>
                <a:cs typeface="Arial"/>
              </a:rPr>
              <a:t>i</a:t>
            </a:r>
            <a:r>
              <a:rPr sz="1000" b="1" dirty="0">
                <a:latin typeface="Arial"/>
                <a:cs typeface="Arial"/>
              </a:rPr>
              <a:t>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90" dirty="0">
                <a:latin typeface="Arial"/>
                <a:cs typeface="Arial"/>
              </a:rPr>
              <a:t>a</a:t>
            </a:r>
            <a:r>
              <a:rPr sz="1000" b="1" spc="40" dirty="0">
                <a:latin typeface="Arial"/>
                <a:cs typeface="Arial"/>
              </a:rPr>
              <a:t>c</a:t>
            </a:r>
            <a:r>
              <a:rPr sz="1000" b="1" spc="-30" dirty="0">
                <a:latin typeface="Arial"/>
                <a:cs typeface="Arial"/>
              </a:rPr>
              <a:t>i</a:t>
            </a:r>
            <a:r>
              <a:rPr sz="1000" b="1" spc="10" dirty="0">
                <a:latin typeface="Arial"/>
                <a:cs typeface="Arial"/>
              </a:rPr>
              <a:t>o</a:t>
            </a:r>
            <a:r>
              <a:rPr sz="1000" b="1" spc="30" dirty="0">
                <a:latin typeface="Arial"/>
                <a:cs typeface="Arial"/>
              </a:rPr>
              <a:t>n</a:t>
            </a:r>
            <a:r>
              <a:rPr sz="1000" b="1" spc="40" dirty="0">
                <a:latin typeface="Arial"/>
                <a:cs typeface="Arial"/>
              </a:rPr>
              <a:t>e</a:t>
            </a:r>
            <a:r>
              <a:rPr sz="1000" b="1" spc="-85" dirty="0">
                <a:latin typeface="Arial"/>
                <a:cs typeface="Arial"/>
              </a:rPr>
              <a:t>s</a:t>
            </a:r>
            <a:r>
              <a:rPr sz="1000" b="1" spc="-40" dirty="0">
                <a:latin typeface="Arial"/>
                <a:cs typeface="Arial"/>
              </a:rPr>
              <a:t>,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35" dirty="0">
                <a:latin typeface="Arial"/>
                <a:cs typeface="Arial"/>
              </a:rPr>
              <a:t> </a:t>
            </a:r>
            <a:r>
              <a:rPr sz="1000" b="1" spc="25" dirty="0">
                <a:latin typeface="Arial"/>
                <a:cs typeface="Arial"/>
              </a:rPr>
              <a:t>C</a:t>
            </a:r>
            <a:r>
              <a:rPr sz="1000" b="1" spc="-20" dirty="0">
                <a:latin typeface="Arial"/>
                <a:cs typeface="Arial"/>
              </a:rPr>
              <a:t>u</a:t>
            </a:r>
            <a:r>
              <a:rPr sz="1000" b="1" spc="-45" dirty="0">
                <a:latin typeface="Arial"/>
                <a:cs typeface="Arial"/>
              </a:rPr>
              <a:t>ltu</a:t>
            </a:r>
            <a:r>
              <a:rPr sz="1000" b="1" spc="10" dirty="0">
                <a:latin typeface="Arial"/>
                <a:cs typeface="Arial"/>
              </a:rPr>
              <a:t>r</a:t>
            </a:r>
            <a:r>
              <a:rPr sz="1000" b="1" dirty="0">
                <a:latin typeface="Arial"/>
                <a:cs typeface="Arial"/>
              </a:rPr>
              <a:t>a </a:t>
            </a:r>
            <a:r>
              <a:rPr sz="1000" b="1" spc="-1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125" dirty="0">
                <a:latin typeface="Arial"/>
                <a:cs typeface="Arial"/>
              </a:rPr>
              <a:t> </a:t>
            </a:r>
            <a:r>
              <a:rPr sz="1000" b="1" spc="-90" dirty="0">
                <a:latin typeface="Arial"/>
                <a:cs typeface="Arial"/>
              </a:rPr>
              <a:t>Turi</a:t>
            </a:r>
            <a:r>
              <a:rPr sz="1000" b="1" spc="-80" dirty="0">
                <a:latin typeface="Arial"/>
                <a:cs typeface="Arial"/>
              </a:rPr>
              <a:t>s</a:t>
            </a:r>
            <a:r>
              <a:rPr sz="1000" b="1" spc="35" dirty="0">
                <a:latin typeface="Arial"/>
                <a:cs typeface="Arial"/>
              </a:rPr>
              <a:t>m</a:t>
            </a:r>
            <a:r>
              <a:rPr sz="1000" b="1" dirty="0">
                <a:latin typeface="Arial"/>
                <a:cs typeface="Arial"/>
              </a:rPr>
              <a:t>o</a:t>
            </a:r>
            <a:r>
              <a:rPr sz="1000" b="1" spc="125" dirty="0">
                <a:latin typeface="Arial"/>
                <a:cs typeface="Arial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j</a:t>
            </a:r>
            <a:r>
              <a:rPr sz="1000" spc="-80" dirty="0">
                <a:latin typeface="Lucida Sans Unicode"/>
                <a:cs typeface="Lucida Sans Unicode"/>
              </a:rPr>
              <a:t>u</a:t>
            </a:r>
            <a:r>
              <a:rPr sz="1000" spc="-35" dirty="0">
                <a:latin typeface="Lucida Sans Unicode"/>
                <a:cs typeface="Lucida Sans Unicode"/>
              </a:rPr>
              <a:t>n</a:t>
            </a:r>
            <a:r>
              <a:rPr sz="1000" spc="5" dirty="0">
                <a:latin typeface="Lucida Sans Unicode"/>
                <a:cs typeface="Lucida Sans Unicode"/>
              </a:rPr>
              <a:t>t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D</a:t>
            </a:r>
            <a:r>
              <a:rPr sz="1000" spc="70" dirty="0">
                <a:latin typeface="Lucida Sans Unicode"/>
                <a:cs typeface="Lucida Sans Unicode"/>
              </a:rPr>
              <a:t>e</a:t>
            </a:r>
            <a:r>
              <a:rPr sz="1000" spc="90" dirty="0">
                <a:latin typeface="Lucida Sans Unicode"/>
                <a:cs typeface="Lucida Sans Unicode"/>
              </a:rPr>
              <a:t>p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120" dirty="0">
                <a:latin typeface="Lucida Sans Unicode"/>
                <a:cs typeface="Lucida Sans Unicode"/>
              </a:rPr>
              <a:t>r</a:t>
            </a:r>
            <a:r>
              <a:rPr sz="1000" spc="30" dirty="0">
                <a:latin typeface="Lucida Sans Unicode"/>
                <a:cs typeface="Lucida Sans Unicode"/>
              </a:rPr>
              <a:t>t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175" dirty="0">
                <a:latin typeface="Lucida Sans Unicode"/>
                <a:cs typeface="Lucida Sans Unicode"/>
              </a:rPr>
              <a:t>-  </a:t>
            </a:r>
            <a:r>
              <a:rPr sz="1000" spc="10" dirty="0">
                <a:latin typeface="Lucida Sans Unicode"/>
                <a:cs typeface="Lucida Sans Unicode"/>
              </a:rPr>
              <a:t>mento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Prensa, </a:t>
            </a:r>
            <a:r>
              <a:rPr sz="1000" spc="-5" dirty="0">
                <a:latin typeface="Lucida Sans Unicode"/>
                <a:cs typeface="Lucida Sans Unicode"/>
              </a:rPr>
              <a:t>Relaciones </a:t>
            </a:r>
            <a:r>
              <a:rPr sz="1000" spc="-10" dirty="0">
                <a:latin typeface="Lucida Sans Unicode"/>
                <a:cs typeface="Lucida Sans Unicode"/>
              </a:rPr>
              <a:t>Públicas,</a:t>
            </a:r>
            <a:r>
              <a:rPr sz="1000" spc="-5" dirty="0">
                <a:latin typeface="Lucida Sans Unicode"/>
                <a:cs typeface="Lucida Sans Unicode"/>
              </a:rPr>
              <a:t> Oficina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70" dirty="0">
                <a:latin typeface="Lucida Sans Unicode"/>
                <a:cs typeface="Lucida Sans Unicode"/>
              </a:rPr>
              <a:t>Turismo,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Casa</a:t>
            </a:r>
            <a:r>
              <a:rPr sz="1000" spc="15" dirty="0">
                <a:latin typeface="Lucida Sans Unicode"/>
                <a:cs typeface="Lucida Sans Unicode"/>
              </a:rPr>
              <a:t> 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Cultura, 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Escuela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5" dirty="0">
                <a:latin typeface="Lucida Sans Unicode"/>
                <a:cs typeface="Lucida Sans Unicode"/>
              </a:rPr>
              <a:t>Danza </a:t>
            </a:r>
            <a:r>
              <a:rPr sz="1000" spc="15" dirty="0">
                <a:latin typeface="Lucida Sans Unicode"/>
                <a:cs typeface="Lucida Sans Unicode"/>
              </a:rPr>
              <a:t>Moderna, </a:t>
            </a:r>
            <a:r>
              <a:rPr sz="1000" spc="5" dirty="0">
                <a:latin typeface="Lucida Sans Unicode"/>
                <a:cs typeface="Lucida Sans Unicode"/>
              </a:rPr>
              <a:t>Escuela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Bell </a:t>
            </a:r>
            <a:r>
              <a:rPr sz="1000" spc="-30" dirty="0">
                <a:latin typeface="Lucida Sans Unicode"/>
                <a:cs typeface="Lucida Sans Unicode"/>
              </a:rPr>
              <a:t>as </a:t>
            </a:r>
            <a:r>
              <a:rPr sz="1000" spc="-40" dirty="0">
                <a:latin typeface="Lucida Sans Unicode"/>
                <a:cs typeface="Lucida Sans Unicode"/>
              </a:rPr>
              <a:t>Artes, </a:t>
            </a:r>
            <a:r>
              <a:rPr sz="1000" spc="-10" dirty="0">
                <a:latin typeface="Lucida Sans Unicode"/>
                <a:cs typeface="Lucida Sans Unicode"/>
              </a:rPr>
              <a:t>Ballet </a:t>
            </a:r>
            <a:r>
              <a:rPr sz="1000" spc="-15" dirty="0">
                <a:latin typeface="Lucida Sans Unicode"/>
                <a:cs typeface="Lucida Sans Unicode"/>
              </a:rPr>
              <a:t>Clásico </a:t>
            </a:r>
            <a:r>
              <a:rPr sz="1000" dirty="0">
                <a:latin typeface="Lucida Sans Unicode"/>
                <a:cs typeface="Lucida Sans Unicode"/>
              </a:rPr>
              <a:t>“ </a:t>
            </a:r>
            <a:r>
              <a:rPr sz="1000" spc="-40" dirty="0">
                <a:latin typeface="Lucida Sans Unicode"/>
                <a:cs typeface="Lucida Sans Unicode"/>
              </a:rPr>
              <a:t>Gloria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Trullá”, 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Museo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Histórico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Arqueológico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Bibliote</a:t>
            </a:r>
            <a:r>
              <a:rPr sz="1000" spc="-204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ca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Municip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al.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000" b="1" spc="-85" dirty="0">
                <a:latin typeface="Arial"/>
                <a:cs typeface="Arial"/>
              </a:rPr>
              <a:t>Su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estructura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comprenderá: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20320" indent="3175">
              <a:lnSpc>
                <a:spcPct val="102200"/>
              </a:lnSpc>
            </a:pPr>
            <a:r>
              <a:rPr sz="1000" b="1" spc="5" dirty="0">
                <a:latin typeface="Arial"/>
                <a:cs typeface="Arial"/>
              </a:rPr>
              <a:t>Coordinador</a:t>
            </a:r>
            <a:r>
              <a:rPr sz="1000" b="1" spc="14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Ejecutivo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: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Funcionario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responsable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Centro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tanto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75" dirty="0">
                <a:latin typeface="Lucida Sans Unicode"/>
                <a:cs typeface="Lucida Sans Unicode"/>
              </a:rPr>
              <a:t>su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ejercicio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administrativo, </a:t>
            </a:r>
            <a:r>
              <a:rPr sz="1000" spc="-5" dirty="0">
                <a:latin typeface="Lucida Sans Unicode"/>
                <a:cs typeface="Lucida Sans Unicode"/>
              </a:rPr>
              <a:t>financiero,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consecución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70" dirty="0">
                <a:latin typeface="Lucida Sans Unicode"/>
                <a:cs typeface="Lucida Sans Unicode"/>
              </a:rPr>
              <a:t>los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objetivos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10" dirty="0">
                <a:latin typeface="Lucida Sans Unicode"/>
                <a:cs typeface="Lucida Sans Unicode"/>
              </a:rPr>
              <a:t>es- </a:t>
            </a:r>
            <a:r>
              <a:rPr sz="1000" spc="-10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tratégicos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planteados </a:t>
            </a:r>
            <a:r>
              <a:rPr sz="1000" spc="-10" dirty="0">
                <a:latin typeface="Lucida Sans Unicode"/>
                <a:cs typeface="Lucida Sans Unicode"/>
              </a:rPr>
              <a:t>en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Plan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Trabajo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Anual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del </a:t>
            </a:r>
            <a:r>
              <a:rPr sz="1000" spc="-40" dirty="0">
                <a:latin typeface="Lucida Sans Unicode"/>
                <a:cs typeface="Lucida Sans Unicode"/>
              </a:rPr>
              <a:t>mismo,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que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estarán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20" dirty="0">
                <a:latin typeface="Lucida Sans Unicode"/>
                <a:cs typeface="Lucida Sans Unicode"/>
              </a:rPr>
              <a:t> consonancia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60" dirty="0">
                <a:latin typeface="Lucida Sans Unicode"/>
                <a:cs typeface="Lucida Sans Unicode"/>
              </a:rPr>
              <a:t>los </a:t>
            </a:r>
            <a:r>
              <a:rPr sz="1000" spc="-40" dirty="0">
                <a:latin typeface="Lucida Sans Unicode"/>
                <a:cs typeface="Lucida Sans Unicode"/>
              </a:rPr>
              <a:t>line </a:t>
            </a:r>
            <a:r>
              <a:rPr sz="1000" spc="-20" dirty="0">
                <a:latin typeface="Lucida Sans Unicode"/>
                <a:cs typeface="Lucida Sans Unicode"/>
              </a:rPr>
              <a:t>amientos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10" dirty="0">
                <a:latin typeface="Lucida Sans Unicode"/>
                <a:cs typeface="Lucida Sans Unicode"/>
              </a:rPr>
              <a:t>política</a:t>
            </a:r>
            <a:r>
              <a:rPr sz="1000" spc="29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cultural </a:t>
            </a:r>
            <a:r>
              <a:rPr sz="1000" spc="-5" dirty="0">
                <a:latin typeface="Lucida Sans Unicode"/>
                <a:cs typeface="Lucida Sans Unicode"/>
              </a:rPr>
              <a:t>comunal. </a:t>
            </a:r>
            <a:r>
              <a:rPr sz="1000" dirty="0">
                <a:latin typeface="Lucida Sans Unicode"/>
                <a:cs typeface="Lucida Sans Unicode"/>
              </a:rPr>
              <a:t>Corresponderá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f</a:t>
            </a:r>
            <a:r>
              <a:rPr sz="1000" spc="-15" dirty="0">
                <a:latin typeface="Lucida Sans Unicode"/>
                <a:cs typeface="Lucida Sans Unicode"/>
              </a:rPr>
              <a:t>u</a:t>
            </a:r>
            <a:r>
              <a:rPr sz="1000" spc="55" dirty="0">
                <a:latin typeface="Lucida Sans Unicode"/>
                <a:cs typeface="Lucida Sans Unicode"/>
              </a:rPr>
              <a:t>n</a:t>
            </a:r>
            <a:r>
              <a:rPr sz="1000" spc="65" dirty="0">
                <a:latin typeface="Lucida Sans Unicode"/>
                <a:cs typeface="Lucida Sans Unicode"/>
              </a:rPr>
              <a:t>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-10" dirty="0">
                <a:latin typeface="Lucida Sans Unicode"/>
                <a:cs typeface="Lucida Sans Unicode"/>
              </a:rPr>
              <a:t>o</a:t>
            </a:r>
            <a:r>
              <a:rPr sz="1000" spc="50" dirty="0">
                <a:latin typeface="Lucida Sans Unicode"/>
                <a:cs typeface="Lucida Sans Unicode"/>
              </a:rPr>
              <a:t>n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120" dirty="0">
                <a:latin typeface="Lucida Sans Unicode"/>
                <a:cs typeface="Lucida Sans Unicode"/>
              </a:rPr>
              <a:t>r</a:t>
            </a:r>
            <a:r>
              <a:rPr sz="1000" spc="-70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p</a:t>
            </a:r>
            <a:r>
              <a:rPr sz="1000" spc="-25" dirty="0">
                <a:latin typeface="Lucida Sans Unicode"/>
                <a:cs typeface="Lucida Sans Unicode"/>
              </a:rPr>
              <a:t>l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35" dirty="0">
                <a:latin typeface="Lucida Sans Unicode"/>
                <a:cs typeface="Lucida Sans Unicode"/>
              </a:rPr>
              <a:t>n</a:t>
            </a:r>
            <a:r>
              <a:rPr sz="1000" spc="50" dirty="0">
                <a:latin typeface="Lucida Sans Unicode"/>
                <a:cs typeface="Lucida Sans Unicode"/>
              </a:rPr>
              <a:t>t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(</a:t>
            </a:r>
            <a:r>
              <a:rPr sz="1000" spc="-65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100" dirty="0">
                <a:latin typeface="Lucida Sans Unicode"/>
                <a:cs typeface="Lucida Sans Unicode"/>
              </a:rPr>
              <a:t>s</a:t>
            </a:r>
            <a:r>
              <a:rPr sz="1000" spc="20" dirty="0">
                <a:latin typeface="Lucida Sans Unicode"/>
                <a:cs typeface="Lucida Sans Unicode"/>
              </a:rPr>
              <a:t>po</a:t>
            </a:r>
            <a:r>
              <a:rPr sz="1000" spc="-80" dirty="0">
                <a:latin typeface="Lucida Sans Unicode"/>
                <a:cs typeface="Lucida Sans Unicode"/>
              </a:rPr>
              <a:t>n</a:t>
            </a:r>
            <a:r>
              <a:rPr sz="1000" dirty="0">
                <a:latin typeface="Lucida Sans Unicode"/>
                <a:cs typeface="Lucida Sans Unicode"/>
              </a:rPr>
              <a:t>sa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b</a:t>
            </a:r>
            <a:r>
              <a:rPr sz="1000" spc="-95" dirty="0">
                <a:latin typeface="Lucida Sans Unicode"/>
                <a:cs typeface="Lucida Sans Unicode"/>
              </a:rPr>
              <a:t>i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-65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a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a</a:t>
            </a:r>
            <a:r>
              <a:rPr sz="1000" spc="25" dirty="0">
                <a:latin typeface="Lucida Sans Unicode"/>
                <a:cs typeface="Lucida Sans Unicode"/>
              </a:rPr>
              <a:t>d</a:t>
            </a:r>
            <a:r>
              <a:rPr sz="1000" spc="-60" dirty="0">
                <a:latin typeface="Lucida Sans Unicode"/>
                <a:cs typeface="Lucida Sans Unicode"/>
              </a:rPr>
              <a:t>minis</a:t>
            </a:r>
            <a:r>
              <a:rPr sz="1000" spc="-35" dirty="0">
                <a:latin typeface="Lucida Sans Unicode"/>
                <a:cs typeface="Lucida Sans Unicode"/>
              </a:rPr>
              <a:t>t</a:t>
            </a:r>
            <a:r>
              <a:rPr sz="1000" spc="-50" dirty="0">
                <a:latin typeface="Lucida Sans Unicode"/>
                <a:cs typeface="Lucida Sans Unicode"/>
              </a:rPr>
              <a:t>r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30" dirty="0">
                <a:latin typeface="Lucida Sans Unicode"/>
                <a:cs typeface="Lucida Sans Unicode"/>
              </a:rPr>
              <a:t>t</a:t>
            </a:r>
            <a:r>
              <a:rPr sz="1000" spc="-85" dirty="0">
                <a:latin typeface="Lucida Sans Unicode"/>
                <a:cs typeface="Lucida Sans Unicode"/>
              </a:rPr>
              <a:t>i</a:t>
            </a:r>
            <a:r>
              <a:rPr sz="1000" spc="65" dirty="0">
                <a:latin typeface="Lucida Sans Unicode"/>
                <a:cs typeface="Lucida Sans Unicode"/>
              </a:rPr>
              <a:t>v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85" dirty="0">
                <a:latin typeface="Lucida Sans Unicode"/>
                <a:cs typeface="Lucida Sans Unicode"/>
              </a:rPr>
              <a:t>f</a:t>
            </a:r>
            <a:r>
              <a:rPr sz="1000" spc="-40" dirty="0">
                <a:latin typeface="Lucida Sans Unicode"/>
                <a:cs typeface="Lucida Sans Unicode"/>
              </a:rPr>
              <a:t>i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-65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a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f</a:t>
            </a:r>
            <a:r>
              <a:rPr sz="1000" spc="-15" dirty="0">
                <a:latin typeface="Lucida Sans Unicode"/>
                <a:cs typeface="Lucida Sans Unicode"/>
              </a:rPr>
              <a:t>u</a:t>
            </a:r>
            <a:r>
              <a:rPr sz="1000" spc="55" dirty="0">
                <a:latin typeface="Lucida Sans Unicode"/>
                <a:cs typeface="Lucida Sans Unicode"/>
              </a:rPr>
              <a:t>n</a:t>
            </a:r>
            <a:r>
              <a:rPr sz="1000" spc="65" dirty="0">
                <a:latin typeface="Lucida Sans Unicode"/>
                <a:cs typeface="Lucida Sans Unicode"/>
              </a:rPr>
              <a:t>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50" dirty="0">
                <a:latin typeface="Lucida Sans Unicode"/>
                <a:cs typeface="Lucida Sans Unicode"/>
              </a:rPr>
              <a:t>n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175" dirty="0">
                <a:latin typeface="Lucida Sans Unicode"/>
                <a:cs typeface="Lucida Sans Unicode"/>
              </a:rPr>
              <a:t>-  </a:t>
            </a:r>
            <a:r>
              <a:rPr sz="1000" spc="-15" dirty="0">
                <a:latin typeface="Lucida Sans Unicode"/>
                <a:cs typeface="Lucida Sans Unicode"/>
              </a:rPr>
              <a:t>ria)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perfil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profesional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acorde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las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ex </a:t>
            </a:r>
            <a:r>
              <a:rPr sz="1000" dirty="0">
                <a:latin typeface="Lucida Sans Unicode"/>
                <a:cs typeface="Lucida Sans Unicode"/>
              </a:rPr>
              <a:t>igencias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experiencia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área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00" dirty="0">
                <a:latin typeface="Lucida Sans Unicode"/>
                <a:cs typeface="Lucida Sans Unicode"/>
              </a:rPr>
              <a:t>for- </a:t>
            </a:r>
            <a:r>
              <a:rPr sz="1000" spc="-9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mulación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proyectos,</a:t>
            </a:r>
            <a:r>
              <a:rPr sz="1000" dirty="0">
                <a:latin typeface="Lucida Sans Unicode"/>
                <a:cs typeface="Lucida Sans Unicode"/>
              </a:rPr>
              <a:t> planificación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gestión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cultural,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preferencia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sectoralis- 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ta</a:t>
            </a:r>
            <a:r>
              <a:rPr sz="1000" spc="2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22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administra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dor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público.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Responderá</a:t>
            </a:r>
            <a:r>
              <a:rPr sz="1000" spc="29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ante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Coordina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dor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Unid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ad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Comunicaciones, </a:t>
            </a:r>
            <a:r>
              <a:rPr sz="1000" spc="-20" dirty="0">
                <a:latin typeface="Lucida Sans Unicode"/>
                <a:cs typeface="Lucida Sans Unicode"/>
              </a:rPr>
              <a:t>Cultura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10" dirty="0">
                <a:latin typeface="Lucida Sans Unicode"/>
                <a:cs typeface="Lucida Sans Unicode"/>
              </a:rPr>
              <a:t>Tu </a:t>
            </a:r>
            <a:r>
              <a:rPr sz="1000" spc="-65" dirty="0">
                <a:latin typeface="Lucida Sans Unicode"/>
                <a:cs typeface="Lucida Sans Unicode"/>
              </a:rPr>
              <a:t>rismo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Municip </a:t>
            </a:r>
            <a:r>
              <a:rPr sz="1000" spc="15" dirty="0">
                <a:latin typeface="Lucida Sans Unicode"/>
                <a:cs typeface="Lucida Sans Unicode"/>
              </a:rPr>
              <a:t>alidad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Quillota. </a:t>
            </a:r>
            <a:r>
              <a:rPr sz="1000" spc="-30" dirty="0">
                <a:latin typeface="Lucida Sans Unicode"/>
                <a:cs typeface="Lucida Sans Unicode"/>
              </a:rPr>
              <a:t>Su </a:t>
            </a:r>
            <a:r>
              <a:rPr sz="1000" spc="-10" dirty="0">
                <a:latin typeface="Lucida Sans Unicode"/>
                <a:cs typeface="Lucida Sans Unicode"/>
              </a:rPr>
              <a:t>ejercicio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será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fiscalizado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por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Dirección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Administración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Finanzas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través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100" dirty="0">
                <a:latin typeface="Lucida Sans Unicode"/>
                <a:cs typeface="Lucida Sans Unicode"/>
              </a:rPr>
              <a:t>Uni-</a:t>
            </a:r>
            <a:endParaRPr sz="1000">
              <a:latin typeface="Lucida Sans Unicode"/>
              <a:cs typeface="Lucida Sans Unicode"/>
            </a:endParaRPr>
          </a:p>
          <a:p>
            <a:pPr marL="15875" marR="74930">
              <a:lnSpc>
                <a:spcPts val="1230"/>
              </a:lnSpc>
              <a:spcBef>
                <a:spcPts val="40"/>
              </a:spcBef>
            </a:pPr>
            <a:r>
              <a:rPr sz="1000" spc="90" dirty="0">
                <a:latin typeface="Lucida Sans Unicode"/>
                <a:cs typeface="Lucida Sans Unicode"/>
              </a:rPr>
              <a:t>da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75" dirty="0">
                <a:latin typeface="Lucida Sans Unicode"/>
                <a:cs typeface="Lucida Sans Unicode"/>
              </a:rPr>
              <a:t>C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35" dirty="0">
                <a:latin typeface="Lucida Sans Unicode"/>
                <a:cs typeface="Lucida Sans Unicode"/>
              </a:rPr>
              <a:t>n</a:t>
            </a:r>
            <a:r>
              <a:rPr sz="1000" spc="-15" dirty="0">
                <a:latin typeface="Lucida Sans Unicode"/>
                <a:cs typeface="Lucida Sans Unicode"/>
              </a:rPr>
              <a:t>t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70" dirty="0">
                <a:latin typeface="Lucida Sans Unicode"/>
                <a:cs typeface="Lucida Sans Unicode"/>
              </a:rPr>
              <a:t>l.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s</a:t>
            </a:r>
            <a:r>
              <a:rPr sz="1000" spc="-75" dirty="0">
                <a:latin typeface="Lucida Sans Unicode"/>
                <a:cs typeface="Lucida Sans Unicode"/>
              </a:rPr>
              <a:t>u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105" dirty="0">
                <a:latin typeface="Lucida Sans Unicode"/>
                <a:cs typeface="Lucida Sans Unicode"/>
              </a:rPr>
              <a:t>s</a:t>
            </a:r>
            <a:r>
              <a:rPr sz="1000" spc="20" dirty="0">
                <a:latin typeface="Lucida Sans Unicode"/>
                <a:cs typeface="Lucida Sans Unicode"/>
              </a:rPr>
              <a:t>po</a:t>
            </a:r>
            <a:r>
              <a:rPr sz="1000" spc="-80" dirty="0">
                <a:latin typeface="Lucida Sans Unicode"/>
                <a:cs typeface="Lucida Sans Unicode"/>
              </a:rPr>
              <a:t>n</a:t>
            </a:r>
            <a:r>
              <a:rPr sz="1000" dirty="0">
                <a:latin typeface="Lucida Sans Unicode"/>
                <a:cs typeface="Lucida Sans Unicode"/>
              </a:rPr>
              <a:t>sa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b</a:t>
            </a:r>
            <a:r>
              <a:rPr sz="1000" spc="-95" dirty="0">
                <a:latin typeface="Lucida Sans Unicode"/>
                <a:cs typeface="Lucida Sans Unicode"/>
              </a:rPr>
              <a:t>i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-65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a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85" dirty="0">
                <a:latin typeface="Lucida Sans Unicode"/>
                <a:cs typeface="Lucida Sans Unicode"/>
              </a:rPr>
              <a:t>s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50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á </a:t>
            </a:r>
            <a:r>
              <a:rPr sz="1000" spc="-1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85" dirty="0">
                <a:latin typeface="Lucida Sans Unicode"/>
                <a:cs typeface="Lucida Sans Unicode"/>
              </a:rPr>
              <a:t>s</a:t>
            </a:r>
            <a:r>
              <a:rPr sz="1000" spc="40" dirty="0">
                <a:latin typeface="Lucida Sans Unicode"/>
                <a:cs typeface="Lucida Sans Unicode"/>
              </a:rPr>
              <a:t>e</a:t>
            </a:r>
            <a:r>
              <a:rPr sz="1000" spc="25" dirty="0">
                <a:latin typeface="Lucida Sans Unicode"/>
                <a:cs typeface="Lucida Sans Unicode"/>
              </a:rPr>
              <a:t>m</a:t>
            </a:r>
            <a:r>
              <a:rPr sz="1000" spc="70" dirty="0">
                <a:latin typeface="Lucida Sans Unicode"/>
                <a:cs typeface="Lucida Sans Unicode"/>
              </a:rPr>
              <a:t>p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10" dirty="0">
                <a:latin typeface="Lucida Sans Unicode"/>
                <a:cs typeface="Lucida Sans Unicode"/>
              </a:rPr>
              <a:t>ñ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spc="40" dirty="0">
                <a:latin typeface="Lucida Sans Unicode"/>
                <a:cs typeface="Lucida Sans Unicode"/>
              </a:rPr>
              <a:t>e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P</a:t>
            </a:r>
            <a:r>
              <a:rPr sz="1000" spc="-95" dirty="0">
                <a:latin typeface="Lucida Sans Unicode"/>
                <a:cs typeface="Lucida Sans Unicode"/>
              </a:rPr>
              <a:t>r</a:t>
            </a:r>
            <a:r>
              <a:rPr sz="1000" spc="15" dirty="0">
                <a:latin typeface="Lucida Sans Unicode"/>
                <a:cs typeface="Lucida Sans Unicode"/>
              </a:rPr>
              <a:t>od</a:t>
            </a:r>
            <a:r>
              <a:rPr sz="1000" spc="55" dirty="0">
                <a:latin typeface="Lucida Sans Unicode"/>
                <a:cs typeface="Lucida Sans Unicode"/>
              </a:rPr>
              <a:t>u</a:t>
            </a:r>
            <a:r>
              <a:rPr sz="1000" spc="-10" dirty="0">
                <a:latin typeface="Lucida Sans Unicode"/>
                <a:cs typeface="Lucida Sans Unicode"/>
              </a:rPr>
              <a:t>ct</a:t>
            </a:r>
            <a:r>
              <a:rPr sz="1000" spc="-5" dirty="0">
                <a:latin typeface="Lucida Sans Unicode"/>
                <a:cs typeface="Lucida Sans Unicode"/>
              </a:rPr>
              <a:t>o</a:t>
            </a:r>
            <a:r>
              <a:rPr sz="1000" spc="-110" dirty="0">
                <a:latin typeface="Lucida Sans Unicode"/>
                <a:cs typeface="Lucida Sans Unicode"/>
              </a:rPr>
              <a:t>r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114" dirty="0">
                <a:latin typeface="Lucida Sans Unicode"/>
                <a:cs typeface="Lucida Sans Unicode"/>
              </a:rPr>
              <a:t>G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30" dirty="0">
                <a:latin typeface="Lucida Sans Unicode"/>
                <a:cs typeface="Lucida Sans Unicode"/>
              </a:rPr>
              <a:t>n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50" dirty="0">
                <a:latin typeface="Lucida Sans Unicode"/>
                <a:cs typeface="Lucida Sans Unicode"/>
              </a:rPr>
              <a:t>r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Áreas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subordina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das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Administración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mantención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recinto.</a:t>
            </a:r>
            <a:endParaRPr sz="1000">
              <a:latin typeface="Lucida Sans Unicode"/>
              <a:cs typeface="Lucida Sans Unicode"/>
            </a:endParaRPr>
          </a:p>
          <a:p>
            <a:pPr marL="12700" marR="11430">
              <a:lnSpc>
                <a:spcPct val="102200"/>
              </a:lnSpc>
              <a:spcBef>
                <a:spcPts val="1175"/>
              </a:spcBef>
            </a:pPr>
            <a:r>
              <a:rPr sz="1000" b="1" spc="20" dirty="0">
                <a:latin typeface="Arial"/>
                <a:cs typeface="Arial"/>
              </a:rPr>
              <a:t>Área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Administra </a:t>
            </a:r>
            <a:r>
              <a:rPr sz="1000" b="1" dirty="0">
                <a:latin typeface="Arial"/>
                <a:cs typeface="Arial"/>
              </a:rPr>
              <a:t>ción</a:t>
            </a:r>
            <a:r>
              <a:rPr sz="1000" dirty="0">
                <a:latin typeface="Lucida Sans Unicode"/>
                <a:cs typeface="Lucida Sans Unicode"/>
              </a:rPr>
              <a:t>: </a:t>
            </a:r>
            <a:r>
              <a:rPr sz="1000" spc="-15" dirty="0">
                <a:latin typeface="Lucida Sans Unicode"/>
                <a:cs typeface="Lucida Sans Unicode"/>
              </a:rPr>
              <a:t>Será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responsa </a:t>
            </a:r>
            <a:r>
              <a:rPr sz="1000" spc="-10" dirty="0">
                <a:latin typeface="Lucida Sans Unicode"/>
                <a:cs typeface="Lucida Sans Unicode"/>
              </a:rPr>
              <a:t>ble </a:t>
            </a:r>
            <a:r>
              <a:rPr sz="1000" dirty="0">
                <a:latin typeface="Lucida Sans Unicode"/>
                <a:cs typeface="Lucida Sans Unicode"/>
              </a:rPr>
              <a:t>tanto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15" dirty="0">
                <a:latin typeface="Lucida Sans Unicode"/>
                <a:cs typeface="Lucida Sans Unicode"/>
              </a:rPr>
              <a:t>mantención </a:t>
            </a:r>
            <a:r>
              <a:rPr sz="1000" spc="-10" dirty="0">
                <a:latin typeface="Lucida Sans Unicode"/>
                <a:cs typeface="Lucida Sans Unicode"/>
              </a:rPr>
              <a:t>del </a:t>
            </a:r>
            <a:r>
              <a:rPr sz="1000" spc="-20" dirty="0">
                <a:latin typeface="Lucida Sans Unicode"/>
                <a:cs typeface="Lucida Sans Unicode"/>
              </a:rPr>
              <a:t>edificio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90" dirty="0">
                <a:latin typeface="Lucida Sans Unicode"/>
                <a:cs typeface="Lucida Sans Unicode"/>
              </a:rPr>
              <a:t>sus </a:t>
            </a:r>
            <a:r>
              <a:rPr sz="1000" spc="-8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diferentes </a:t>
            </a:r>
            <a:r>
              <a:rPr sz="1000" spc="10" dirty="0">
                <a:latin typeface="Lucida Sans Unicode"/>
                <a:cs typeface="Lucida Sans Unicode"/>
              </a:rPr>
              <a:t>dependencias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30" dirty="0">
                <a:latin typeface="Lucida Sans Unicode"/>
                <a:cs typeface="Lucida Sans Unicode"/>
              </a:rPr>
              <a:t>apoyo</a:t>
            </a:r>
            <a:r>
              <a:rPr sz="1000" spc="38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-20" dirty="0">
                <a:latin typeface="Lucida Sans Unicode"/>
                <a:cs typeface="Lucida Sans Unicode"/>
              </a:rPr>
              <a:t>control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30" dirty="0">
                <a:latin typeface="Lucida Sans Unicode"/>
                <a:cs typeface="Lucida Sans Unicode"/>
              </a:rPr>
              <a:t>apoyo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gestión, </a:t>
            </a:r>
            <a:r>
              <a:rPr sz="1000" spc="-35" dirty="0">
                <a:latin typeface="Lucida Sans Unicode"/>
                <a:cs typeface="Lucida Sans Unicode"/>
              </a:rPr>
              <a:t>man-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tención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archivo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documentos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las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diferentes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áreas,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agenda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reuniones, 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coordinación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agendas,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manejo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correspondencia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atención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planta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tele- 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fónica.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Su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planta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personal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incluye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Secretaria</a:t>
            </a:r>
            <a:r>
              <a:rPr sz="1000" spc="21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administrativa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bilingüe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Centro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mayordomo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del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edifico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personal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apoyo: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auxiliares, 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guardias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técnico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mantención.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5594" y="7503721"/>
            <a:ext cx="5051425" cy="189166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2200"/>
              </a:lnSpc>
              <a:spcBef>
                <a:spcPts val="75"/>
              </a:spcBef>
            </a:pPr>
            <a:r>
              <a:rPr sz="1000" b="1" spc="-15" dirty="0">
                <a:latin typeface="Arial"/>
                <a:cs typeface="Arial"/>
              </a:rPr>
              <a:t>Productor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General</a:t>
            </a:r>
            <a:r>
              <a:rPr sz="1000" spc="15" dirty="0">
                <a:latin typeface="Lucida Sans Unicode"/>
                <a:cs typeface="Lucida Sans Unicode"/>
              </a:rPr>
              <a:t>: </a:t>
            </a:r>
            <a:r>
              <a:rPr sz="1000" spc="-10" dirty="0">
                <a:latin typeface="Lucida Sans Unicode"/>
                <a:cs typeface="Lucida Sans Unicode"/>
              </a:rPr>
              <a:t>Funcionario </a:t>
            </a:r>
            <a:r>
              <a:rPr sz="1000" spc="-25" dirty="0">
                <a:latin typeface="Lucida Sans Unicode"/>
                <a:cs typeface="Lucida Sans Unicode"/>
              </a:rPr>
              <a:t>responsa </a:t>
            </a:r>
            <a:r>
              <a:rPr sz="1000" spc="-10" dirty="0">
                <a:latin typeface="Lucida Sans Unicode"/>
                <a:cs typeface="Lucida Sans Unicode"/>
              </a:rPr>
              <a:t>ble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20" dirty="0">
                <a:latin typeface="Lucida Sans Unicode"/>
                <a:cs typeface="Lucida Sans Unicode"/>
              </a:rPr>
              <a:t>Gestión </a:t>
            </a:r>
            <a:r>
              <a:rPr sz="1000" spc="-40" dirty="0">
                <a:latin typeface="Lucida Sans Unicode"/>
                <a:cs typeface="Lucida Sans Unicode"/>
              </a:rPr>
              <a:t>Artística-Cultural </a:t>
            </a:r>
            <a:r>
              <a:rPr sz="1000" spc="-20" dirty="0">
                <a:latin typeface="Lucida Sans Unicode"/>
                <a:cs typeface="Lucida Sans Unicode"/>
              </a:rPr>
              <a:t>del 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Centro. </a:t>
            </a:r>
            <a:r>
              <a:rPr sz="1000" spc="-30" dirty="0">
                <a:latin typeface="Lucida Sans Unicode"/>
                <a:cs typeface="Lucida Sans Unicode"/>
              </a:rPr>
              <a:t>Su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perfil</a:t>
            </a:r>
            <a:r>
              <a:rPr sz="1000" spc="23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es</a:t>
            </a:r>
            <a:r>
              <a:rPr sz="1000" spc="2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proactivo, </a:t>
            </a:r>
            <a:r>
              <a:rPr sz="1000" dirty="0">
                <a:latin typeface="Lucida Sans Unicode"/>
                <a:cs typeface="Lucida Sans Unicode"/>
              </a:rPr>
              <a:t>eminen </a:t>
            </a:r>
            <a:r>
              <a:rPr sz="1000" spc="5" dirty="0">
                <a:latin typeface="Lucida Sans Unicode"/>
                <a:cs typeface="Lucida Sans Unicode"/>
              </a:rPr>
              <a:t>temente  </a:t>
            </a:r>
            <a:r>
              <a:rPr sz="1000" spc="-15" dirty="0">
                <a:latin typeface="Lucida Sans Unicode"/>
                <a:cs typeface="Lucida Sans Unicode"/>
              </a:rPr>
              <a:t>creativo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0" dirty="0">
                <a:latin typeface="Lucida Sans Unicode"/>
                <a:cs typeface="Lucida Sans Unicode"/>
              </a:rPr>
              <a:t>resolutivo;</a:t>
            </a:r>
            <a:r>
              <a:rPr sz="1000" spc="23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conocedor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5" dirty="0">
                <a:latin typeface="Lucida Sans Unicode"/>
                <a:cs typeface="Lucida Sans Unicode"/>
              </a:rPr>
              <a:t>metodología, </a:t>
            </a:r>
            <a:r>
              <a:rPr sz="1000" spc="15" dirty="0">
                <a:latin typeface="Lucida Sans Unicode"/>
                <a:cs typeface="Lucida Sans Unicode"/>
              </a:rPr>
              <a:t>técnicas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0" dirty="0">
                <a:latin typeface="Lucida Sans Unicode"/>
                <a:cs typeface="Lucida Sans Unicode"/>
              </a:rPr>
              <a:t>principios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-30" dirty="0">
                <a:latin typeface="Lucida Sans Unicode"/>
                <a:cs typeface="Lucida Sans Unicode"/>
              </a:rPr>
              <a:t>rigen </a:t>
            </a:r>
            <a:r>
              <a:rPr sz="1000" spc="-65" dirty="0">
                <a:latin typeface="Lucida Sans Unicode"/>
                <a:cs typeface="Lucida Sans Unicode"/>
              </a:rPr>
              <a:t>los </a:t>
            </a:r>
            <a:r>
              <a:rPr sz="1000" dirty="0">
                <a:latin typeface="Lucida Sans Unicode"/>
                <a:cs typeface="Lucida Sans Unicode"/>
              </a:rPr>
              <a:t>aspectos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dirección, </a:t>
            </a:r>
            <a:r>
              <a:rPr sz="1000" dirty="0">
                <a:latin typeface="Lucida Sans Unicode"/>
                <a:cs typeface="Lucida Sans Unicode"/>
              </a:rPr>
              <a:t> producción, </a:t>
            </a:r>
            <a:r>
              <a:rPr sz="1000" spc="-20" dirty="0">
                <a:latin typeface="Lucida Sans Unicode"/>
                <a:cs typeface="Lucida Sans Unicode"/>
              </a:rPr>
              <a:t>gestión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20" dirty="0">
                <a:latin typeface="Lucida Sans Unicode"/>
                <a:cs typeface="Lucida Sans Unicode"/>
              </a:rPr>
              <a:t>creación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centro 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formativos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realización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eventos. </a:t>
            </a:r>
            <a:r>
              <a:rPr sz="1000" dirty="0">
                <a:latin typeface="Lucida Sans Unicode"/>
                <a:cs typeface="Lucida Sans Unicode"/>
              </a:rPr>
              <a:t> Suma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-30" dirty="0">
                <a:latin typeface="Lucida Sans Unicode"/>
                <a:cs typeface="Lucida Sans Unicode"/>
              </a:rPr>
              <a:t>desarrollo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90" dirty="0">
                <a:latin typeface="Lucida Sans Unicode"/>
                <a:cs typeface="Lucida Sans Unicode"/>
              </a:rPr>
              <a:t>sus </a:t>
            </a:r>
            <a:r>
              <a:rPr sz="1000" spc="40" dirty="0">
                <a:latin typeface="Lucida Sans Unicode"/>
                <a:cs typeface="Lucida Sans Unicode"/>
              </a:rPr>
              <a:t>capacidades </a:t>
            </a:r>
            <a:r>
              <a:rPr sz="1000" spc="-55" dirty="0">
                <a:latin typeface="Lucida Sans Unicode"/>
                <a:cs typeface="Lucida Sans Unicode"/>
              </a:rPr>
              <a:t>in </a:t>
            </a:r>
            <a:r>
              <a:rPr sz="1000" spc="-5" dirty="0">
                <a:latin typeface="Lucida Sans Unicode"/>
                <a:cs typeface="Lucida Sans Unicode"/>
              </a:rPr>
              <a:t>telectuales, creativas, </a:t>
            </a:r>
            <a:r>
              <a:rPr sz="1000" spc="-20" dirty="0">
                <a:latin typeface="Lucida Sans Unicode"/>
                <a:cs typeface="Lucida Sans Unicode"/>
              </a:rPr>
              <a:t>sentido </a:t>
            </a:r>
            <a:r>
              <a:rPr sz="1000" spc="-60" dirty="0">
                <a:latin typeface="Lucida Sans Unicode"/>
                <a:cs typeface="Lucida Sans Unicode"/>
              </a:rPr>
              <a:t>estéti- 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co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50" dirty="0">
                <a:latin typeface="Lucida Sans Unicode"/>
                <a:cs typeface="Lucida Sans Unicode"/>
              </a:rPr>
              <a:t>capacidad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gestión </a:t>
            </a:r>
            <a:r>
              <a:rPr sz="1000" spc="-10" dirty="0">
                <a:latin typeface="Lucida Sans Unicode"/>
                <a:cs typeface="Lucida Sans Unicode"/>
              </a:rPr>
              <a:t>requeridas </a:t>
            </a:r>
            <a:r>
              <a:rPr sz="1000" spc="15" dirty="0">
                <a:latin typeface="Lucida Sans Unicode"/>
                <a:cs typeface="Lucida Sans Unicode"/>
              </a:rPr>
              <a:t>en  </a:t>
            </a:r>
            <a:r>
              <a:rPr sz="1000" spc="-20" dirty="0">
                <a:latin typeface="Lucida Sans Unicode"/>
                <a:cs typeface="Lucida Sans Unicode"/>
              </a:rPr>
              <a:t>este </a:t>
            </a:r>
            <a:r>
              <a:rPr sz="1000" dirty="0">
                <a:latin typeface="Lucida Sans Unicode"/>
                <a:cs typeface="Lucida Sans Unicode"/>
              </a:rPr>
              <a:t>cargo, </a:t>
            </a:r>
            <a:r>
              <a:rPr sz="1000" spc="35" dirty="0">
                <a:latin typeface="Lucida Sans Unicode"/>
                <a:cs typeface="Lucida Sans Unicode"/>
              </a:rPr>
              <a:t>deberá </a:t>
            </a:r>
            <a:r>
              <a:rPr sz="1000" spc="5" dirty="0">
                <a:latin typeface="Lucida Sans Unicode"/>
                <a:cs typeface="Lucida Sans Unicode"/>
              </a:rPr>
              <a:t>tener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40" dirty="0">
                <a:latin typeface="Lucida Sans Unicode"/>
                <a:cs typeface="Lucida Sans Unicode"/>
              </a:rPr>
              <a:t>experien- 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cia</a:t>
            </a:r>
            <a:r>
              <a:rPr sz="1000" spc="15" dirty="0">
                <a:latin typeface="Lucida Sans Unicode"/>
                <a:cs typeface="Lucida Sans Unicode"/>
              </a:rPr>
              <a:t> en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5" dirty="0">
                <a:latin typeface="Lucida Sans Unicode"/>
                <a:cs typeface="Lucida Sans Unicode"/>
              </a:rPr>
              <a:t>plante </a:t>
            </a:r>
            <a:r>
              <a:rPr sz="1000" spc="-10" dirty="0">
                <a:latin typeface="Lucida Sans Unicode"/>
                <a:cs typeface="Lucida Sans Unicode"/>
              </a:rPr>
              <a:t>amiento plan </a:t>
            </a:r>
            <a:r>
              <a:rPr sz="1000" spc="5" dirty="0">
                <a:latin typeface="Lucida Sans Unicode"/>
                <a:cs typeface="Lucida Sans Unicode"/>
              </a:rPr>
              <a:t>teo, </a:t>
            </a:r>
            <a:r>
              <a:rPr sz="1000" spc="-25" dirty="0">
                <a:latin typeface="Lucida Sans Unicode"/>
                <a:cs typeface="Lucida Sans Unicode"/>
              </a:rPr>
              <a:t>desarrollo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20" dirty="0">
                <a:latin typeface="Lucida Sans Unicode"/>
                <a:cs typeface="Lucida Sans Unicode"/>
              </a:rPr>
              <a:t>manejo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centros </a:t>
            </a:r>
            <a:r>
              <a:rPr sz="1000" spc="-30" dirty="0">
                <a:latin typeface="Lucida Sans Unicode"/>
                <a:cs typeface="Lucida Sans Unicode"/>
              </a:rPr>
              <a:t>formativos, 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herramientas </a:t>
            </a:r>
            <a:r>
              <a:rPr sz="1000" spc="5" dirty="0">
                <a:latin typeface="Lucida Sans Unicode"/>
                <a:cs typeface="Lucida Sans Unicode"/>
              </a:rPr>
              <a:t>comunicacionales, </a:t>
            </a:r>
            <a:r>
              <a:rPr sz="1000" spc="20" dirty="0">
                <a:latin typeface="Lucida Sans Unicode"/>
                <a:cs typeface="Lucida Sans Unicode"/>
              </a:rPr>
              <a:t>manejo 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personal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5" dirty="0">
                <a:latin typeface="Lucida Sans Unicode"/>
                <a:cs typeface="Lucida Sans Unicode"/>
              </a:rPr>
              <a:t>tener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55" dirty="0">
                <a:latin typeface="Lucida Sans Unicode"/>
                <a:cs typeface="Lucida Sans Unicode"/>
              </a:rPr>
              <a:t>rol</a:t>
            </a:r>
            <a:r>
              <a:rPr sz="1000" spc="204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activo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quehacer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artístico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cultural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comunal.</a:t>
            </a:r>
            <a:endParaRPr sz="1000">
              <a:latin typeface="Lucida Sans Unicode"/>
              <a:cs typeface="Lucida Sans Unicode"/>
            </a:endParaRPr>
          </a:p>
          <a:p>
            <a:pPr marL="14604" marR="52705" indent="-2540" algn="just">
              <a:lnSpc>
                <a:spcPct val="102499"/>
              </a:lnSpc>
              <a:spcBef>
                <a:spcPts val="1215"/>
              </a:spcBef>
            </a:pPr>
            <a:r>
              <a:rPr sz="1000" spc="35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s</a:t>
            </a:r>
            <a:r>
              <a:rPr sz="1000" spc="-75" dirty="0">
                <a:latin typeface="Lucida Sans Unicode"/>
                <a:cs typeface="Lucida Sans Unicode"/>
              </a:rPr>
              <a:t>u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r</a:t>
            </a:r>
            <a:r>
              <a:rPr sz="1000" spc="40" dirty="0">
                <a:latin typeface="Lucida Sans Unicode"/>
                <a:cs typeface="Lucida Sans Unicode"/>
              </a:rPr>
              <a:t>e</a:t>
            </a:r>
            <a:r>
              <a:rPr sz="1000" spc="-105" dirty="0">
                <a:latin typeface="Lucida Sans Unicode"/>
                <a:cs typeface="Lucida Sans Unicode"/>
              </a:rPr>
              <a:t>s</a:t>
            </a:r>
            <a:r>
              <a:rPr sz="1000" spc="20" dirty="0">
                <a:latin typeface="Lucida Sans Unicode"/>
                <a:cs typeface="Lucida Sans Unicode"/>
              </a:rPr>
              <a:t>p</a:t>
            </a:r>
            <a:r>
              <a:rPr sz="1000" spc="-10" dirty="0">
                <a:latin typeface="Lucida Sans Unicode"/>
                <a:cs typeface="Lucida Sans Unicode"/>
              </a:rPr>
              <a:t>on</a:t>
            </a:r>
            <a:r>
              <a:rPr sz="1000" spc="-65" dirty="0">
                <a:latin typeface="Lucida Sans Unicode"/>
                <a:cs typeface="Lucida Sans Unicode"/>
              </a:rPr>
              <a:t>s</a:t>
            </a:r>
            <a:r>
              <a:rPr sz="1000" spc="85" dirty="0">
                <a:latin typeface="Lucida Sans Unicode"/>
                <a:cs typeface="Lucida Sans Unicode"/>
              </a:rPr>
              <a:t>a</a:t>
            </a:r>
            <a:r>
              <a:rPr sz="1000" spc="20" dirty="0">
                <a:latin typeface="Lucida Sans Unicode"/>
                <a:cs typeface="Lucida Sans Unicode"/>
              </a:rPr>
              <a:t>b</a:t>
            </a:r>
            <a:r>
              <a:rPr sz="1000" spc="-95" dirty="0">
                <a:latin typeface="Lucida Sans Unicode"/>
                <a:cs typeface="Lucida Sans Unicode"/>
              </a:rPr>
              <a:t>i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-65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90" dirty="0">
                <a:latin typeface="Lucida Sans Unicode"/>
                <a:cs typeface="Lucida Sans Unicode"/>
              </a:rPr>
              <a:t>a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-85" dirty="0">
                <a:latin typeface="Lucida Sans Unicode"/>
                <a:cs typeface="Lucida Sans Unicode"/>
              </a:rPr>
              <a:t>s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50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á </a:t>
            </a:r>
            <a:r>
              <a:rPr sz="1000" spc="-85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e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65" dirty="0">
                <a:latin typeface="Lucida Sans Unicode"/>
                <a:cs typeface="Lucida Sans Unicode"/>
              </a:rPr>
              <a:t>m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30" dirty="0">
                <a:latin typeface="Lucida Sans Unicode"/>
                <a:cs typeface="Lucida Sans Unicode"/>
              </a:rPr>
              <a:t>n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90" dirty="0">
                <a:latin typeface="Lucida Sans Unicode"/>
                <a:cs typeface="Lucida Sans Unicode"/>
              </a:rPr>
              <a:t>j</a:t>
            </a:r>
            <a:r>
              <a:rPr sz="1000" dirty="0">
                <a:latin typeface="Lucida Sans Unicode"/>
                <a:cs typeface="Lucida Sans Unicode"/>
              </a:rPr>
              <a:t>o </a:t>
            </a:r>
            <a:r>
              <a:rPr sz="1000" spc="-150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l</a:t>
            </a:r>
            <a:r>
              <a:rPr sz="1000" spc="-5" dirty="0">
                <a:latin typeface="Lucida Sans Unicode"/>
                <a:cs typeface="Lucida Sans Unicode"/>
              </a:rPr>
              <a:t>a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35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á</a:t>
            </a:r>
            <a:r>
              <a:rPr sz="1000" spc="-70" dirty="0">
                <a:latin typeface="Lucida Sans Unicode"/>
                <a:cs typeface="Lucida Sans Unicode"/>
              </a:rPr>
              <a:t>r</a:t>
            </a:r>
            <a:r>
              <a:rPr sz="1000" spc="65" dirty="0">
                <a:latin typeface="Lucida Sans Unicode"/>
                <a:cs typeface="Lucida Sans Unicode"/>
              </a:rPr>
              <a:t>e</a:t>
            </a:r>
            <a:r>
              <a:rPr sz="1000" spc="-5" dirty="0">
                <a:latin typeface="Lucida Sans Unicode"/>
                <a:cs typeface="Lucida Sans Unicode"/>
              </a:rPr>
              <a:t>a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F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40" dirty="0">
                <a:latin typeface="Lucida Sans Unicode"/>
                <a:cs typeface="Lucida Sans Unicode"/>
              </a:rPr>
              <a:t>r</a:t>
            </a:r>
            <a:r>
              <a:rPr sz="1000" spc="-15" dirty="0">
                <a:latin typeface="Lucida Sans Unicode"/>
                <a:cs typeface="Lucida Sans Unicode"/>
              </a:rPr>
              <a:t>m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30" dirty="0">
                <a:latin typeface="Lucida Sans Unicode"/>
                <a:cs typeface="Lucida Sans Unicode"/>
              </a:rPr>
              <a:t>t</a:t>
            </a:r>
            <a:r>
              <a:rPr sz="1000" spc="-85" dirty="0">
                <a:latin typeface="Lucida Sans Unicode"/>
                <a:cs typeface="Lucida Sans Unicode"/>
              </a:rPr>
              <a:t>i</a:t>
            </a:r>
            <a:r>
              <a:rPr sz="1000" spc="65" dirty="0">
                <a:latin typeface="Lucida Sans Unicode"/>
                <a:cs typeface="Lucida Sans Unicode"/>
              </a:rPr>
              <a:t>v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40" dirty="0">
                <a:latin typeface="Lucida Sans Unicode"/>
                <a:cs typeface="Lucida Sans Unicode"/>
              </a:rPr>
              <a:t>,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35" dirty="0">
                <a:latin typeface="Lucida Sans Unicode"/>
                <a:cs typeface="Lucida Sans Unicode"/>
              </a:rPr>
              <a:t> </a:t>
            </a:r>
            <a:r>
              <a:rPr sz="1000" spc="114" dirty="0">
                <a:latin typeface="Lucida Sans Unicode"/>
                <a:cs typeface="Lucida Sans Unicode"/>
              </a:rPr>
              <a:t>G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95" dirty="0">
                <a:latin typeface="Lucida Sans Unicode"/>
                <a:cs typeface="Lucida Sans Unicode"/>
              </a:rPr>
              <a:t>s</a:t>
            </a:r>
            <a:r>
              <a:rPr sz="1000" spc="-65" dirty="0">
                <a:latin typeface="Lucida Sans Unicode"/>
                <a:cs typeface="Lucida Sans Unicode"/>
              </a:rPr>
              <a:t>t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ó</a:t>
            </a:r>
            <a:r>
              <a:rPr sz="1000" spc="-10" dirty="0">
                <a:latin typeface="Lucida Sans Unicode"/>
                <a:cs typeface="Lucida Sans Unicode"/>
              </a:rPr>
              <a:t>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45" dirty="0">
                <a:latin typeface="Lucida Sans Unicode"/>
                <a:cs typeface="Lucida Sans Unicode"/>
              </a:rPr>
              <a:t> </a:t>
            </a:r>
            <a:r>
              <a:rPr sz="1000" spc="55" dirty="0">
                <a:latin typeface="Lucida Sans Unicode"/>
                <a:cs typeface="Lucida Sans Unicode"/>
              </a:rPr>
              <a:t>C</a:t>
            </a:r>
            <a:r>
              <a:rPr sz="1000" spc="-40" dirty="0">
                <a:latin typeface="Lucida Sans Unicode"/>
                <a:cs typeface="Lucida Sans Unicode"/>
              </a:rPr>
              <a:t>ult</a:t>
            </a:r>
            <a:r>
              <a:rPr sz="1000" spc="-50" dirty="0">
                <a:latin typeface="Lucida Sans Unicode"/>
                <a:cs typeface="Lucida Sans Unicode"/>
              </a:rPr>
              <a:t>ur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-40" dirty="0">
                <a:latin typeface="Lucida Sans Unicode"/>
                <a:cs typeface="Lucida Sans Unicode"/>
              </a:rPr>
              <a:t>,  </a:t>
            </a:r>
            <a:r>
              <a:rPr sz="1000" spc="5" dirty="0">
                <a:latin typeface="Lucida Sans Unicode"/>
                <a:cs typeface="Lucida Sans Unicode"/>
              </a:rPr>
              <a:t>Producción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Comunicaciones.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5620" y="776731"/>
            <a:ext cx="4615180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0525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Estructura</a:t>
            </a:r>
            <a:r>
              <a:rPr sz="1400" b="1" spc="-5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0" dirty="0">
                <a:solidFill>
                  <a:srgbClr val="FF9A00"/>
                </a:solidFill>
                <a:latin typeface="Trebuchet MS"/>
                <a:cs typeface="Trebuchet MS"/>
              </a:rPr>
              <a:t>de</a:t>
            </a:r>
            <a:r>
              <a:rPr sz="1400" b="1" spc="-5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Gestión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54193" y="223401"/>
            <a:ext cx="6413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7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21386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4018"/>
            <a:ext cx="6089015" cy="9631045"/>
            <a:chOff x="1543811" y="144018"/>
            <a:chExt cx="6089015" cy="9631045"/>
          </a:xfrm>
        </p:grpSpPr>
        <p:sp>
          <p:nvSpPr>
            <p:cNvPr id="6" name="object 6"/>
            <p:cNvSpPr/>
            <p:nvPr/>
          </p:nvSpPr>
          <p:spPr>
            <a:xfrm>
              <a:off x="1543812" y="421385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4018"/>
              <a:ext cx="5771515" cy="277495"/>
            </a:xfrm>
            <a:custGeom>
              <a:avLst/>
              <a:gdLst/>
              <a:ahLst/>
              <a:cxnLst/>
              <a:rect l="l" t="t" r="r" b="b"/>
              <a:pathLst>
                <a:path w="5771515" h="277495">
                  <a:moveTo>
                    <a:pt x="5771388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5771388" y="277368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2"/>
              <a:ext cx="591164" cy="7155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5695" y="7847837"/>
              <a:ext cx="2586761" cy="18455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6108" y="4572000"/>
              <a:ext cx="2155748" cy="14912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1921" y="1367790"/>
              <a:ext cx="2123312" cy="151257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4593" y="7866887"/>
              <a:ext cx="2595181" cy="17998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71921" y="6120383"/>
              <a:ext cx="2160384" cy="154762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71921" y="2951988"/>
              <a:ext cx="2125446" cy="151180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176515" y="9482721"/>
            <a:ext cx="140335" cy="166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sz="1000" dirty="0">
                <a:latin typeface="Times New Roman"/>
                <a:cs typeface="Times New Roman"/>
              </a:rPr>
              <a:t>7</a:t>
            </a:fld>
            <a:endParaRPr sz="1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43126" y="1659888"/>
            <a:ext cx="3662679" cy="4431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400" b="1" spc="5" dirty="0">
                <a:solidFill>
                  <a:srgbClr val="FF9A00"/>
                </a:solidFill>
                <a:latin typeface="Trebuchet MS"/>
                <a:cs typeface="Trebuchet MS"/>
              </a:rPr>
              <a:t>Oportunidades: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Trebuchet MS"/>
              <a:cs typeface="Trebuchet MS"/>
            </a:endParaRPr>
          </a:p>
          <a:p>
            <a:pPr marL="372110" marR="6350" indent="-360045" algn="just">
              <a:lnSpc>
                <a:spcPts val="1390"/>
              </a:lnSpc>
              <a:buSzPct val="83333"/>
              <a:buFont typeface="Symbol"/>
              <a:buChar char=""/>
              <a:tabLst>
                <a:tab pos="372745" algn="l"/>
              </a:tabLst>
            </a:pPr>
            <a:r>
              <a:rPr sz="1200" spc="-70" dirty="0">
                <a:latin typeface="Trebuchet MS"/>
                <a:cs typeface="Trebuchet MS"/>
              </a:rPr>
              <a:t>Trabajo </a:t>
            </a:r>
            <a:r>
              <a:rPr sz="1200" spc="-60" dirty="0">
                <a:latin typeface="Trebuchet MS"/>
                <a:cs typeface="Trebuchet MS"/>
              </a:rPr>
              <a:t>conjunto </a:t>
            </a:r>
            <a:r>
              <a:rPr sz="1200" spc="-40" dirty="0">
                <a:latin typeface="Trebuchet MS"/>
                <a:cs typeface="Trebuchet MS"/>
              </a:rPr>
              <a:t>con </a:t>
            </a:r>
            <a:r>
              <a:rPr sz="1200" spc="-110" dirty="0">
                <a:latin typeface="Trebuchet MS"/>
                <a:cs typeface="Trebuchet MS"/>
              </a:rPr>
              <a:t>la</a:t>
            </a:r>
            <a:r>
              <a:rPr sz="1200" spc="-105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institucionalidad cultural </a:t>
            </a:r>
            <a:r>
              <a:rPr sz="1200" spc="-120" dirty="0">
                <a:latin typeface="Trebuchet MS"/>
                <a:cs typeface="Trebuchet MS"/>
              </a:rPr>
              <a:t>a </a:t>
            </a:r>
            <a:r>
              <a:rPr sz="1200" spc="-114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través </a:t>
            </a:r>
            <a:r>
              <a:rPr sz="1200" spc="-80" dirty="0">
                <a:latin typeface="Trebuchet MS"/>
                <a:cs typeface="Trebuchet MS"/>
              </a:rPr>
              <a:t>del </a:t>
            </a:r>
            <a:r>
              <a:rPr sz="1200" spc="-25" dirty="0">
                <a:latin typeface="Trebuchet MS"/>
                <a:cs typeface="Trebuchet MS"/>
              </a:rPr>
              <a:t>Consejo </a:t>
            </a:r>
            <a:r>
              <a:rPr sz="1200" spc="-70" dirty="0">
                <a:latin typeface="Trebuchet MS"/>
                <a:cs typeface="Trebuchet MS"/>
              </a:rPr>
              <a:t>de </a:t>
            </a:r>
            <a:r>
              <a:rPr sz="1200" spc="-110" dirty="0">
                <a:latin typeface="Trebuchet MS"/>
                <a:cs typeface="Trebuchet MS"/>
              </a:rPr>
              <a:t>la</a:t>
            </a:r>
            <a:r>
              <a:rPr sz="1200" spc="-105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Cultura </a:t>
            </a:r>
            <a:r>
              <a:rPr sz="1200" spc="-70" dirty="0">
                <a:latin typeface="Trebuchet MS"/>
                <a:cs typeface="Trebuchet MS"/>
              </a:rPr>
              <a:t>y </a:t>
            </a:r>
            <a:r>
              <a:rPr sz="1200" spc="-85" dirty="0">
                <a:latin typeface="Trebuchet MS"/>
                <a:cs typeface="Trebuchet MS"/>
              </a:rPr>
              <a:t>las </a:t>
            </a:r>
            <a:r>
              <a:rPr sz="1200" spc="-20" dirty="0">
                <a:latin typeface="Trebuchet MS"/>
                <a:cs typeface="Trebuchet MS"/>
              </a:rPr>
              <a:t>Artes </a:t>
            </a:r>
            <a:r>
              <a:rPr sz="1200" spc="-70" dirty="0">
                <a:latin typeface="Trebuchet MS"/>
                <a:cs typeface="Trebuchet MS"/>
              </a:rPr>
              <a:t>de </a:t>
            </a:r>
            <a:r>
              <a:rPr sz="1200" spc="-105" dirty="0">
                <a:latin typeface="Trebuchet MS"/>
                <a:cs typeface="Trebuchet MS"/>
              </a:rPr>
              <a:t>la </a:t>
            </a:r>
            <a:r>
              <a:rPr sz="1200" spc="-100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Región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de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Valparaíso.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Symbol"/>
              <a:buChar char=""/>
            </a:pPr>
            <a:endParaRPr sz="1200">
              <a:latin typeface="Trebuchet MS"/>
              <a:cs typeface="Trebuchet MS"/>
            </a:endParaRPr>
          </a:p>
          <a:p>
            <a:pPr marL="372110" marR="6985" indent="-360045" algn="just">
              <a:lnSpc>
                <a:spcPts val="1390"/>
              </a:lnSpc>
              <a:buSzPct val="83333"/>
              <a:buFont typeface="Symbol"/>
              <a:buChar char=""/>
              <a:tabLst>
                <a:tab pos="372745" algn="l"/>
              </a:tabLst>
            </a:pPr>
            <a:r>
              <a:rPr sz="1200" spc="-70" dirty="0">
                <a:latin typeface="Trebuchet MS"/>
                <a:cs typeface="Trebuchet MS"/>
              </a:rPr>
              <a:t>El </a:t>
            </a:r>
            <a:r>
              <a:rPr sz="1200" spc="-45" dirty="0">
                <a:latin typeface="Trebuchet MS"/>
                <a:cs typeface="Trebuchet MS"/>
              </a:rPr>
              <a:t>apoyo </a:t>
            </a:r>
            <a:r>
              <a:rPr sz="1200" spc="-70" dirty="0">
                <a:latin typeface="Trebuchet MS"/>
                <a:cs typeface="Trebuchet MS"/>
              </a:rPr>
              <a:t>y </a:t>
            </a:r>
            <a:r>
              <a:rPr sz="1200" spc="-40" dirty="0">
                <a:latin typeface="Trebuchet MS"/>
                <a:cs typeface="Trebuchet MS"/>
              </a:rPr>
              <a:t>compromiso </a:t>
            </a:r>
            <a:r>
              <a:rPr sz="1200" spc="-80" dirty="0">
                <a:latin typeface="Trebuchet MS"/>
                <a:cs typeface="Trebuchet MS"/>
              </a:rPr>
              <a:t>del </a:t>
            </a:r>
            <a:r>
              <a:rPr sz="1200" spc="-25" dirty="0">
                <a:latin typeface="Trebuchet MS"/>
                <a:cs typeface="Trebuchet MS"/>
              </a:rPr>
              <a:t>Gobierno </a:t>
            </a:r>
            <a:r>
              <a:rPr sz="1200" spc="-65" dirty="0">
                <a:latin typeface="Trebuchet MS"/>
                <a:cs typeface="Trebuchet MS"/>
              </a:rPr>
              <a:t>Regional </a:t>
            </a:r>
            <a:r>
              <a:rPr sz="1200" spc="-70" dirty="0">
                <a:latin typeface="Trebuchet MS"/>
                <a:cs typeface="Trebuchet MS"/>
              </a:rPr>
              <a:t>de 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Valparaíso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120" dirty="0">
                <a:latin typeface="Trebuchet MS"/>
                <a:cs typeface="Trebuchet MS"/>
              </a:rPr>
              <a:t>a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las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iniciativas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80" dirty="0">
                <a:latin typeface="Trebuchet MS"/>
                <a:cs typeface="Trebuchet MS"/>
              </a:rPr>
              <a:t>culturales.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200">
              <a:latin typeface="Trebuchet MS"/>
              <a:cs typeface="Trebuchet MS"/>
            </a:endParaRPr>
          </a:p>
          <a:p>
            <a:pPr marL="372110" marR="5080" indent="-360045" algn="just">
              <a:lnSpc>
                <a:spcPts val="1390"/>
              </a:lnSpc>
              <a:buSzPct val="83333"/>
              <a:buFont typeface="Symbol"/>
              <a:buChar char=""/>
              <a:tabLst>
                <a:tab pos="372745" algn="l"/>
              </a:tabLst>
            </a:pPr>
            <a:r>
              <a:rPr sz="1200" spc="-75" dirty="0">
                <a:latin typeface="Trebuchet MS"/>
                <a:cs typeface="Trebuchet MS"/>
              </a:rPr>
              <a:t>La asociatividad </a:t>
            </a:r>
            <a:r>
              <a:rPr sz="1200" spc="-85" dirty="0">
                <a:latin typeface="Trebuchet MS"/>
                <a:cs typeface="Trebuchet MS"/>
              </a:rPr>
              <a:t>establecida </a:t>
            </a:r>
            <a:r>
              <a:rPr sz="1200" spc="-65" dirty="0">
                <a:latin typeface="Trebuchet MS"/>
                <a:cs typeface="Trebuchet MS"/>
              </a:rPr>
              <a:t>entre </a:t>
            </a:r>
            <a:r>
              <a:rPr sz="1200" spc="-110" dirty="0">
                <a:latin typeface="Trebuchet MS"/>
                <a:cs typeface="Trebuchet MS"/>
              </a:rPr>
              <a:t>la</a:t>
            </a:r>
            <a:r>
              <a:rPr sz="1200" spc="140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municipalidad </a:t>
            </a:r>
            <a:r>
              <a:rPr sz="1200" spc="-70" dirty="0">
                <a:latin typeface="Trebuchet MS"/>
                <a:cs typeface="Trebuchet MS"/>
              </a:rPr>
              <a:t>y 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las </a:t>
            </a:r>
            <a:r>
              <a:rPr sz="1200" spc="-55" dirty="0">
                <a:latin typeface="Trebuchet MS"/>
                <a:cs typeface="Trebuchet MS"/>
              </a:rPr>
              <a:t>diversas </a:t>
            </a:r>
            <a:r>
              <a:rPr sz="1200" spc="-70" dirty="0">
                <a:latin typeface="Trebuchet MS"/>
                <a:cs typeface="Trebuchet MS"/>
              </a:rPr>
              <a:t>agrupaciones, </a:t>
            </a:r>
            <a:r>
              <a:rPr sz="1200" spc="-45" dirty="0">
                <a:latin typeface="Trebuchet MS"/>
                <a:cs typeface="Trebuchet MS"/>
              </a:rPr>
              <a:t>gestores </a:t>
            </a:r>
            <a:r>
              <a:rPr sz="1200" spc="-70" dirty="0">
                <a:latin typeface="Trebuchet MS"/>
                <a:cs typeface="Trebuchet MS"/>
              </a:rPr>
              <a:t>culturales y </a:t>
            </a:r>
            <a:r>
              <a:rPr sz="1200" spc="-60" dirty="0">
                <a:latin typeface="Trebuchet MS"/>
                <a:cs typeface="Trebuchet MS"/>
              </a:rPr>
              <a:t>artis- 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tas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indepe</a:t>
            </a:r>
            <a:r>
              <a:rPr sz="1200" spc="-85" dirty="0">
                <a:latin typeface="Trebuchet MS"/>
                <a:cs typeface="Trebuchet MS"/>
              </a:rPr>
              <a:t>n</a:t>
            </a:r>
            <a:r>
              <a:rPr sz="1200" spc="-60" dirty="0">
                <a:latin typeface="Trebuchet MS"/>
                <a:cs typeface="Trebuchet MS"/>
              </a:rPr>
              <a:t>d</a:t>
            </a:r>
            <a:r>
              <a:rPr sz="1200" spc="-70" dirty="0">
                <a:latin typeface="Trebuchet MS"/>
                <a:cs typeface="Trebuchet MS"/>
              </a:rPr>
              <a:t>ientes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de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105" dirty="0">
                <a:latin typeface="Trebuchet MS"/>
                <a:cs typeface="Trebuchet MS"/>
              </a:rPr>
              <a:t>la</a:t>
            </a:r>
            <a:r>
              <a:rPr sz="1200" spc="-35" dirty="0">
                <a:latin typeface="Trebuchet MS"/>
                <a:cs typeface="Trebuchet MS"/>
              </a:rPr>
              <a:t> </a:t>
            </a:r>
            <a:r>
              <a:rPr sz="1200" spc="-80" dirty="0">
                <a:latin typeface="Trebuchet MS"/>
                <a:cs typeface="Trebuchet MS"/>
              </a:rPr>
              <a:t>comuna.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Symbol"/>
              <a:buChar char=""/>
            </a:pPr>
            <a:endParaRPr sz="1200">
              <a:latin typeface="Trebuchet MS"/>
              <a:cs typeface="Trebuchet MS"/>
            </a:endParaRPr>
          </a:p>
          <a:p>
            <a:pPr marL="372110" marR="6350" indent="-360045" algn="just">
              <a:lnSpc>
                <a:spcPts val="1390"/>
              </a:lnSpc>
              <a:buSzPct val="83333"/>
              <a:buFont typeface="Symbol"/>
              <a:buChar char=""/>
              <a:tabLst>
                <a:tab pos="372745" algn="l"/>
              </a:tabLst>
            </a:pPr>
            <a:r>
              <a:rPr sz="1200" spc="-75" dirty="0">
                <a:latin typeface="Trebuchet MS"/>
                <a:cs typeface="Trebuchet MS"/>
              </a:rPr>
              <a:t>La </a:t>
            </a:r>
            <a:r>
              <a:rPr sz="1200" spc="-65" dirty="0">
                <a:latin typeface="Trebuchet MS"/>
                <a:cs typeface="Trebuchet MS"/>
              </a:rPr>
              <a:t>disponibilidad </a:t>
            </a:r>
            <a:r>
              <a:rPr sz="1200" spc="-70" dirty="0">
                <a:latin typeface="Trebuchet MS"/>
                <a:cs typeface="Trebuchet MS"/>
              </a:rPr>
              <a:t>de </a:t>
            </a:r>
            <a:r>
              <a:rPr sz="1200" spc="-45" dirty="0">
                <a:latin typeface="Trebuchet MS"/>
                <a:cs typeface="Trebuchet MS"/>
              </a:rPr>
              <a:t>fondos </a:t>
            </a:r>
            <a:r>
              <a:rPr sz="1200" spc="-55" dirty="0">
                <a:latin typeface="Trebuchet MS"/>
                <a:cs typeface="Trebuchet MS"/>
              </a:rPr>
              <a:t>concursables </a:t>
            </a:r>
            <a:r>
              <a:rPr sz="1200" spc="-75" dirty="0">
                <a:latin typeface="Trebuchet MS"/>
                <a:cs typeface="Trebuchet MS"/>
              </a:rPr>
              <a:t>para </a:t>
            </a:r>
            <a:r>
              <a:rPr sz="1200" spc="-85" dirty="0">
                <a:latin typeface="Trebuchet MS"/>
                <a:cs typeface="Trebuchet MS"/>
              </a:rPr>
              <a:t>finan- </a:t>
            </a:r>
            <a:r>
              <a:rPr sz="1200" spc="-8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ciar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las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iniciativas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120" dirty="0">
                <a:latin typeface="Trebuchet MS"/>
                <a:cs typeface="Trebuchet MS"/>
              </a:rPr>
              <a:t>a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desarrollar.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Symbol"/>
              <a:buChar char=""/>
            </a:pPr>
            <a:endParaRPr sz="13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400" b="1" spc="-10" dirty="0">
                <a:solidFill>
                  <a:srgbClr val="FF9A00"/>
                </a:solidFill>
                <a:latin typeface="Trebuchet MS"/>
                <a:cs typeface="Trebuchet MS"/>
              </a:rPr>
              <a:t>Debilidades: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Trebuchet MS"/>
              <a:cs typeface="Trebuchet MS"/>
            </a:endParaRPr>
          </a:p>
          <a:p>
            <a:pPr marL="372110" marR="6985" indent="-360045" algn="just">
              <a:lnSpc>
                <a:spcPts val="1390"/>
              </a:lnSpc>
              <a:buSzPct val="83333"/>
              <a:buFont typeface="Symbol"/>
              <a:buChar char=""/>
              <a:tabLst>
                <a:tab pos="372745" algn="l"/>
              </a:tabLst>
            </a:pPr>
            <a:r>
              <a:rPr sz="1200" spc="-35" dirty="0">
                <a:latin typeface="Trebuchet MS"/>
                <a:cs typeface="Trebuchet MS"/>
              </a:rPr>
              <a:t>Compartir </a:t>
            </a:r>
            <a:r>
              <a:rPr sz="1200" spc="-60" dirty="0">
                <a:latin typeface="Trebuchet MS"/>
                <a:cs typeface="Trebuchet MS"/>
              </a:rPr>
              <a:t>un </a:t>
            </a:r>
            <a:r>
              <a:rPr sz="1200" spc="-55" dirty="0">
                <a:latin typeface="Trebuchet MS"/>
                <a:cs typeface="Trebuchet MS"/>
              </a:rPr>
              <a:t>presupuesto </a:t>
            </a:r>
            <a:r>
              <a:rPr sz="1200" spc="-85" dirty="0">
                <a:latin typeface="Trebuchet MS"/>
                <a:cs typeface="Trebuchet MS"/>
              </a:rPr>
              <a:t>municipal</a:t>
            </a:r>
            <a:r>
              <a:rPr sz="1200" spc="-80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con </a:t>
            </a:r>
            <a:r>
              <a:rPr sz="1200" spc="-70" dirty="0">
                <a:latin typeface="Trebuchet MS"/>
                <a:cs typeface="Trebuchet MS"/>
              </a:rPr>
              <a:t>ítems de 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mayor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prioridad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que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podrían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acotar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los</a:t>
            </a:r>
            <a:r>
              <a:rPr sz="1200" spc="-35" dirty="0">
                <a:latin typeface="Trebuchet MS"/>
                <a:cs typeface="Trebuchet MS"/>
              </a:rPr>
              <a:t> recursos 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disponibles.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4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010"/>
              </a:spcBef>
            </a:pPr>
            <a:r>
              <a:rPr sz="1400" b="1" spc="15" dirty="0">
                <a:solidFill>
                  <a:srgbClr val="FF9A00"/>
                </a:solidFill>
                <a:latin typeface="Trebuchet MS"/>
                <a:cs typeface="Trebuchet MS"/>
              </a:rPr>
              <a:t>Amenazas: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43126" y="7144770"/>
            <a:ext cx="8445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Symbol"/>
                <a:cs typeface="Symbol"/>
              </a:rPr>
              <a:t></a:t>
            </a:r>
            <a:endParaRPr sz="10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43126" y="6257038"/>
            <a:ext cx="3662679" cy="12477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72110" marR="5080" indent="-360045" algn="just">
              <a:lnSpc>
                <a:spcPts val="1390"/>
              </a:lnSpc>
              <a:spcBef>
                <a:spcPts val="185"/>
              </a:spcBef>
              <a:buSzPct val="83333"/>
              <a:buFont typeface="Symbol"/>
              <a:buChar char=""/>
              <a:tabLst>
                <a:tab pos="372745" algn="l"/>
              </a:tabLst>
            </a:pPr>
            <a:r>
              <a:rPr sz="1200" spc="-75" dirty="0">
                <a:latin typeface="Trebuchet MS"/>
                <a:cs typeface="Trebuchet MS"/>
              </a:rPr>
              <a:t>La cercanía </a:t>
            </a:r>
            <a:r>
              <a:rPr sz="1200" spc="-80" dirty="0">
                <a:latin typeface="Trebuchet MS"/>
                <a:cs typeface="Trebuchet MS"/>
              </a:rPr>
              <a:t>geográfica </a:t>
            </a:r>
            <a:r>
              <a:rPr sz="1200" spc="-50" dirty="0">
                <a:latin typeface="Trebuchet MS"/>
                <a:cs typeface="Trebuchet MS"/>
              </a:rPr>
              <a:t>respecto </a:t>
            </a:r>
            <a:r>
              <a:rPr sz="1200" spc="-120" dirty="0">
                <a:latin typeface="Trebuchet MS"/>
                <a:cs typeface="Trebuchet MS"/>
              </a:rPr>
              <a:t>a</a:t>
            </a:r>
            <a:r>
              <a:rPr sz="1200" spc="-114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Valparaíso </a:t>
            </a:r>
            <a:r>
              <a:rPr sz="1200" spc="-70" dirty="0">
                <a:latin typeface="Trebuchet MS"/>
                <a:cs typeface="Trebuchet MS"/>
              </a:rPr>
              <a:t>y </a:t>
            </a:r>
            <a:r>
              <a:rPr sz="1200" spc="-65" dirty="0">
                <a:latin typeface="Trebuchet MS"/>
                <a:cs typeface="Trebuchet MS"/>
              </a:rPr>
              <a:t>San- 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90" dirty="0">
                <a:latin typeface="Trebuchet MS"/>
                <a:cs typeface="Trebuchet MS"/>
              </a:rPr>
              <a:t>tiago,</a:t>
            </a:r>
            <a:r>
              <a:rPr sz="1200" spc="-85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los </a:t>
            </a:r>
            <a:r>
              <a:rPr sz="1200" spc="-25" dirty="0">
                <a:latin typeface="Trebuchet MS"/>
                <a:cs typeface="Trebuchet MS"/>
              </a:rPr>
              <a:t>dos </a:t>
            </a:r>
            <a:r>
              <a:rPr sz="1200" spc="-30" dirty="0">
                <a:latin typeface="Trebuchet MS"/>
                <a:cs typeface="Trebuchet MS"/>
              </a:rPr>
              <a:t>polos </a:t>
            </a:r>
            <a:r>
              <a:rPr sz="1200" spc="-70" dirty="0">
                <a:latin typeface="Trebuchet MS"/>
                <a:cs typeface="Trebuchet MS"/>
              </a:rPr>
              <a:t>de </a:t>
            </a:r>
            <a:r>
              <a:rPr sz="1200" spc="-50" dirty="0">
                <a:latin typeface="Trebuchet MS"/>
                <a:cs typeface="Trebuchet MS"/>
              </a:rPr>
              <a:t>mayor </a:t>
            </a:r>
            <a:r>
              <a:rPr sz="1200" spc="-35" dirty="0">
                <a:latin typeface="Trebuchet MS"/>
                <a:cs typeface="Trebuchet MS"/>
              </a:rPr>
              <a:t>consumo </a:t>
            </a:r>
            <a:r>
              <a:rPr sz="1200" spc="-70" dirty="0">
                <a:latin typeface="Trebuchet MS"/>
                <a:cs typeface="Trebuchet MS"/>
              </a:rPr>
              <a:t>cultural </a:t>
            </a:r>
            <a:r>
              <a:rPr sz="1200" spc="-120" dirty="0">
                <a:latin typeface="Trebuchet MS"/>
                <a:cs typeface="Trebuchet MS"/>
              </a:rPr>
              <a:t>a </a:t>
            </a:r>
            <a:r>
              <a:rPr sz="1200" spc="-114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nivel </a:t>
            </a:r>
            <a:r>
              <a:rPr sz="1200" spc="-85" dirty="0">
                <a:latin typeface="Trebuchet MS"/>
                <a:cs typeface="Trebuchet MS"/>
              </a:rPr>
              <a:t>nacional, </a:t>
            </a:r>
            <a:r>
              <a:rPr sz="1200" spc="-60" dirty="0">
                <a:latin typeface="Trebuchet MS"/>
                <a:cs typeface="Trebuchet MS"/>
              </a:rPr>
              <a:t>opacando </a:t>
            </a:r>
            <a:r>
              <a:rPr sz="1200" spc="-40" dirty="0">
                <a:latin typeface="Trebuchet MS"/>
                <a:cs typeface="Trebuchet MS"/>
              </a:rPr>
              <a:t>con </a:t>
            </a:r>
            <a:r>
              <a:rPr sz="1200" spc="-80" dirty="0">
                <a:latin typeface="Trebuchet MS"/>
                <a:cs typeface="Trebuchet MS"/>
              </a:rPr>
              <a:t>una </a:t>
            </a:r>
            <a:r>
              <a:rPr sz="1200" spc="-70" dirty="0">
                <a:latin typeface="Trebuchet MS"/>
                <a:cs typeface="Trebuchet MS"/>
              </a:rPr>
              <a:t>cartelera de </a:t>
            </a:r>
            <a:r>
              <a:rPr sz="1200" spc="-50" dirty="0">
                <a:latin typeface="Trebuchet MS"/>
                <a:cs typeface="Trebuchet MS"/>
              </a:rPr>
              <a:t>mayor 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atractivo,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disminuyendo</a:t>
            </a:r>
            <a:r>
              <a:rPr sz="1200" spc="-20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nuestro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público</a:t>
            </a:r>
            <a:r>
              <a:rPr sz="1200" spc="-25" dirty="0">
                <a:latin typeface="Trebuchet MS"/>
                <a:cs typeface="Trebuchet MS"/>
              </a:rPr>
              <a:t> </a:t>
            </a:r>
            <a:r>
              <a:rPr sz="1200" spc="-80" dirty="0">
                <a:latin typeface="Trebuchet MS"/>
                <a:cs typeface="Trebuchet MS"/>
              </a:rPr>
              <a:t>objetivo.</a:t>
            </a:r>
            <a:endParaRPr sz="1200">
              <a:latin typeface="Trebuchet MS"/>
              <a:cs typeface="Trebuchet MS"/>
            </a:endParaRPr>
          </a:p>
          <a:p>
            <a:pPr marL="372110" marR="8255">
              <a:lnSpc>
                <a:spcPts val="1390"/>
              </a:lnSpc>
              <a:spcBef>
                <a:spcPts val="1235"/>
              </a:spcBef>
            </a:pPr>
            <a:r>
              <a:rPr sz="1200" spc="-75" dirty="0">
                <a:latin typeface="Trebuchet MS"/>
                <a:cs typeface="Trebuchet MS"/>
              </a:rPr>
              <a:t>La</a:t>
            </a:r>
            <a:r>
              <a:rPr sz="1200" spc="95" dirty="0">
                <a:latin typeface="Trebuchet MS"/>
                <a:cs typeface="Trebuchet MS"/>
              </a:rPr>
              <a:t> </a:t>
            </a:r>
            <a:r>
              <a:rPr sz="1200" spc="-60" dirty="0">
                <a:latin typeface="Trebuchet MS"/>
                <a:cs typeface="Trebuchet MS"/>
              </a:rPr>
              <a:t>posible</a:t>
            </a:r>
            <a:r>
              <a:rPr sz="1200" spc="95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inestabilidad</a:t>
            </a:r>
            <a:r>
              <a:rPr sz="1200" spc="9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de</a:t>
            </a:r>
            <a:r>
              <a:rPr sz="1200" spc="95" dirty="0">
                <a:latin typeface="Trebuchet MS"/>
                <a:cs typeface="Trebuchet MS"/>
              </a:rPr>
              <a:t> </a:t>
            </a:r>
            <a:r>
              <a:rPr sz="1200" spc="-85" dirty="0">
                <a:latin typeface="Trebuchet MS"/>
                <a:cs typeface="Trebuchet MS"/>
              </a:rPr>
              <a:t>las</a:t>
            </a:r>
            <a:r>
              <a:rPr sz="1200" spc="9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políticas</a:t>
            </a:r>
            <a:r>
              <a:rPr sz="1200" spc="9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culturales</a:t>
            </a:r>
            <a:r>
              <a:rPr sz="1200" spc="9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en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-40" dirty="0">
                <a:latin typeface="Trebuchet MS"/>
                <a:cs typeface="Trebuchet MS"/>
              </a:rPr>
              <a:t>su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45" dirty="0">
                <a:latin typeface="Trebuchet MS"/>
                <a:cs typeface="Trebuchet MS"/>
              </a:rPr>
              <a:t>proyección</a:t>
            </a:r>
            <a:r>
              <a:rPr sz="1200" spc="-30" dirty="0">
                <a:latin typeface="Trebuchet MS"/>
                <a:cs typeface="Trebuchet MS"/>
              </a:rPr>
              <a:t> </a:t>
            </a:r>
            <a:r>
              <a:rPr sz="1200" spc="-90" dirty="0">
                <a:latin typeface="Trebuchet MS"/>
                <a:cs typeface="Trebuchet MS"/>
              </a:rPr>
              <a:t>futura.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70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70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594" y="1883917"/>
            <a:ext cx="5060315" cy="7511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5" dirty="0">
                <a:solidFill>
                  <a:srgbClr val="FF9A00"/>
                </a:solidFill>
                <a:latin typeface="Trebuchet MS"/>
                <a:cs typeface="Trebuchet MS"/>
              </a:rPr>
              <a:t>ESTRUCTURA</a:t>
            </a:r>
            <a:r>
              <a:rPr sz="10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000" b="1" spc="70" dirty="0">
                <a:solidFill>
                  <a:srgbClr val="FF9A00"/>
                </a:solidFill>
                <a:latin typeface="Trebuchet MS"/>
                <a:cs typeface="Trebuchet MS"/>
              </a:rPr>
              <a:t>JURÍDICO</a:t>
            </a:r>
            <a:r>
              <a:rPr sz="10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000" b="1" spc="105" dirty="0">
                <a:solidFill>
                  <a:srgbClr val="FF9A00"/>
                </a:solidFill>
                <a:latin typeface="Trebuchet MS"/>
                <a:cs typeface="Trebuchet MS"/>
              </a:rPr>
              <a:t>ADMINISTRATIVA</a:t>
            </a:r>
            <a:endParaRPr sz="1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50">
              <a:latin typeface="Trebuchet MS"/>
              <a:cs typeface="Trebuchet MS"/>
            </a:endParaRPr>
          </a:p>
          <a:p>
            <a:pPr marL="12700" marR="5715">
              <a:lnSpc>
                <a:spcPct val="102200"/>
              </a:lnSpc>
            </a:pPr>
            <a:r>
              <a:rPr sz="1000" b="1" spc="15" dirty="0">
                <a:latin typeface="Arial"/>
                <a:cs typeface="Arial"/>
              </a:rPr>
              <a:t>Área </a:t>
            </a:r>
            <a:r>
              <a:rPr sz="1000" b="1" spc="-10" dirty="0">
                <a:latin typeface="Arial"/>
                <a:cs typeface="Arial"/>
              </a:rPr>
              <a:t>Formativa: </a:t>
            </a:r>
            <a:r>
              <a:rPr sz="1000" spc="-10" dirty="0">
                <a:latin typeface="Lucida Sans Unicode"/>
                <a:cs typeface="Lucida Sans Unicode"/>
              </a:rPr>
              <a:t>En </a:t>
            </a:r>
            <a:r>
              <a:rPr sz="1000" spc="25" dirty="0">
                <a:latin typeface="Lucida Sans Unicode"/>
                <a:cs typeface="Lucida Sans Unicode"/>
              </a:rPr>
              <a:t>concordancia</a:t>
            </a:r>
            <a:r>
              <a:rPr sz="1000" spc="30" dirty="0">
                <a:latin typeface="Lucida Sans Unicode"/>
                <a:cs typeface="Lucida Sans Unicode"/>
              </a:rPr>
              <a:t> con </a:t>
            </a:r>
            <a:r>
              <a:rPr sz="1000" spc="-60" dirty="0">
                <a:latin typeface="Lucida Sans Unicode"/>
                <a:cs typeface="Lucida Sans Unicode"/>
              </a:rPr>
              <a:t>los </a:t>
            </a:r>
            <a:r>
              <a:rPr sz="1000" spc="-20" dirty="0">
                <a:latin typeface="Lucida Sans Unicode"/>
                <a:cs typeface="Lucida Sans Unicode"/>
              </a:rPr>
              <a:t>objetivo 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1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estratégicos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-25" dirty="0">
                <a:latin typeface="Lucida Sans Unicode"/>
                <a:cs typeface="Lucida Sans Unicode"/>
              </a:rPr>
              <a:t>rigen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85" dirty="0">
                <a:latin typeface="Lucida Sans Unicode"/>
                <a:cs typeface="Lucida Sans Unicode"/>
              </a:rPr>
              <a:t>ges-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tión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este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Centro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área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formativa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reunirá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un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cuerpo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docente, </a:t>
            </a:r>
            <a:r>
              <a:rPr sz="1000" spc="-5" dirty="0">
                <a:latin typeface="Lucida Sans Unicode"/>
                <a:cs typeface="Lucida Sans Unicode"/>
              </a:rPr>
              <a:t>bajo 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35" dirty="0">
                <a:latin typeface="Lucida Sans Unicode"/>
                <a:cs typeface="Lucida Sans Unicode"/>
              </a:rPr>
              <a:t>dire </a:t>
            </a:r>
            <a:r>
              <a:rPr sz="1000" spc="10" dirty="0">
                <a:latin typeface="Lucida Sans Unicode"/>
                <a:cs typeface="Lucida Sans Unicode"/>
              </a:rPr>
              <a:t>cción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90" dirty="0">
                <a:latin typeface="Lucida Sans Unicode"/>
                <a:cs typeface="Lucida Sans Unicode"/>
              </a:rPr>
              <a:t>sus </a:t>
            </a:r>
            <a:r>
              <a:rPr sz="1000" spc="-25" dirty="0">
                <a:latin typeface="Lucida Sans Unicode"/>
                <a:cs typeface="Lucida Sans Unicode"/>
              </a:rPr>
              <a:t>respectivos </a:t>
            </a:r>
            <a:r>
              <a:rPr sz="1000" spc="10" dirty="0">
                <a:latin typeface="Lucida Sans Unicode"/>
                <a:cs typeface="Lucida Sans Unicode"/>
              </a:rPr>
              <a:t>coordinado </a:t>
            </a:r>
            <a:r>
              <a:rPr sz="1000" spc="-50" dirty="0">
                <a:latin typeface="Lucida Sans Unicode"/>
                <a:cs typeface="Lucida Sans Unicode"/>
              </a:rPr>
              <a:t>res, </a:t>
            </a:r>
            <a:r>
              <a:rPr sz="1000" spc="25" dirty="0">
                <a:latin typeface="Lucida Sans Unicode"/>
                <a:cs typeface="Lucida Sans Unicode"/>
              </a:rPr>
              <a:t>cuya </a:t>
            </a:r>
            <a:r>
              <a:rPr sz="1000" spc="-30" dirty="0">
                <a:latin typeface="Lucida Sans Unicode"/>
                <a:cs typeface="Lucida Sans Unicode"/>
              </a:rPr>
              <a:t>responsabilid </a:t>
            </a:r>
            <a:r>
              <a:rPr sz="1000" spc="45" dirty="0">
                <a:latin typeface="Lucida Sans Unicode"/>
                <a:cs typeface="Lucida Sans Unicode"/>
              </a:rPr>
              <a:t>ad </a:t>
            </a:r>
            <a:r>
              <a:rPr sz="1000" spc="-20" dirty="0">
                <a:latin typeface="Lucida Sans Unicode"/>
                <a:cs typeface="Lucida Sans Unicode"/>
              </a:rPr>
              <a:t>será </a:t>
            </a:r>
            <a:r>
              <a:rPr sz="1000" spc="-25" dirty="0">
                <a:latin typeface="Lucida Sans Unicode"/>
                <a:cs typeface="Lucida Sans Unicode"/>
              </a:rPr>
              <a:t>imp </a:t>
            </a:r>
            <a:r>
              <a:rPr sz="1000" spc="-60" dirty="0">
                <a:latin typeface="Lucida Sans Unicode"/>
                <a:cs typeface="Lucida Sans Unicode"/>
              </a:rPr>
              <a:t>artir 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las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asignaturas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35" dirty="0">
                <a:latin typeface="Lucida Sans Unicode"/>
                <a:cs typeface="Lucida Sans Unicode"/>
              </a:rPr>
              <a:t>talleres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específicos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formación </a:t>
            </a:r>
            <a:r>
              <a:rPr sz="1000" spc="-20" dirty="0">
                <a:latin typeface="Lucida Sans Unicode"/>
                <a:cs typeface="Lucida Sans Unicode"/>
              </a:rPr>
              <a:t>regular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40" dirty="0">
                <a:latin typeface="Lucida Sans Unicode"/>
                <a:cs typeface="Lucida Sans Unicode"/>
              </a:rPr>
              <a:t>extensión</a:t>
            </a:r>
            <a:r>
              <a:rPr sz="1000" spc="2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Artes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Visuales, </a:t>
            </a:r>
            <a:r>
              <a:rPr sz="1000" spc="10" dirty="0">
                <a:latin typeface="Lucida Sans Unicode"/>
                <a:cs typeface="Lucida Sans Unicode"/>
              </a:rPr>
              <a:t>Danza, </a:t>
            </a:r>
            <a:r>
              <a:rPr sz="1000" spc="-30" dirty="0">
                <a:latin typeface="Lucida Sans Unicode"/>
                <a:cs typeface="Lucida Sans Unicode"/>
              </a:rPr>
              <a:t>Teatro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0" dirty="0">
                <a:latin typeface="Lucida Sans Unicode"/>
                <a:cs typeface="Lucida Sans Unicode"/>
              </a:rPr>
              <a:t>Música. </a:t>
            </a:r>
            <a:r>
              <a:rPr sz="1000" dirty="0">
                <a:latin typeface="Lucida Sans Unicode"/>
                <a:cs typeface="Lucida Sans Unicode"/>
              </a:rPr>
              <a:t>Se </a:t>
            </a:r>
            <a:r>
              <a:rPr sz="1000" spc="-25" dirty="0">
                <a:latin typeface="Lucida Sans Unicode"/>
                <a:cs typeface="Lucida Sans Unicode"/>
              </a:rPr>
              <a:t>rá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responsabilid </a:t>
            </a:r>
            <a:r>
              <a:rPr sz="1000" spc="45" dirty="0">
                <a:latin typeface="Lucida Sans Unicode"/>
                <a:cs typeface="Lucida Sans Unicode"/>
              </a:rPr>
              <a:t>ad </a:t>
            </a:r>
            <a:r>
              <a:rPr sz="1000" spc="-30" dirty="0">
                <a:latin typeface="Lucida Sans Unicode"/>
                <a:cs typeface="Lucida Sans Unicode"/>
              </a:rPr>
              <a:t>desarrollar las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respectivas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mallas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cuniculares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y/o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planes</a:t>
            </a:r>
            <a:r>
              <a:rPr sz="1000" spc="56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trabajo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proceder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evaluación 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0" dirty="0">
                <a:latin typeface="Lucida Sans Unicode"/>
                <a:cs typeface="Lucida Sans Unicode"/>
              </a:rPr>
              <a:t>certificación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65" dirty="0">
                <a:latin typeface="Lucida Sans Unicode"/>
                <a:cs typeface="Lucida Sans Unicode"/>
              </a:rPr>
              <a:t>los </a:t>
            </a:r>
            <a:r>
              <a:rPr sz="1000" spc="-45" dirty="0">
                <a:latin typeface="Lucida Sans Unicode"/>
                <a:cs typeface="Lucida Sans Unicode"/>
              </a:rPr>
              <a:t>diversos </a:t>
            </a:r>
            <a:r>
              <a:rPr sz="1000" spc="-35" dirty="0">
                <a:latin typeface="Lucida Sans Unicode"/>
                <a:cs typeface="Lucida Sans Unicode"/>
              </a:rPr>
              <a:t>niveles </a:t>
            </a:r>
            <a:r>
              <a:rPr sz="1000" spc="-15" dirty="0">
                <a:latin typeface="Lucida Sans Unicode"/>
                <a:cs typeface="Lucida Sans Unicode"/>
              </a:rPr>
              <a:t>logrados.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b="1" spc="-60" dirty="0">
                <a:latin typeface="Arial"/>
                <a:cs typeface="Arial"/>
              </a:rPr>
              <a:t>La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planta </a:t>
            </a:r>
            <a:r>
              <a:rPr sz="1000" b="1" dirty="0">
                <a:latin typeface="Arial"/>
                <a:cs typeface="Arial"/>
              </a:rPr>
              <a:t>incluye</a:t>
            </a:r>
            <a:r>
              <a:rPr sz="1000" b="1" spc="5" dirty="0">
                <a:latin typeface="Arial"/>
                <a:cs typeface="Arial"/>
              </a:rPr>
              <a:t> cuatro </a:t>
            </a:r>
            <a:r>
              <a:rPr sz="1000" b="1" spc="15" dirty="0">
                <a:latin typeface="Arial"/>
                <a:cs typeface="Arial"/>
              </a:rPr>
              <a:t>coordina-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dores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docentes.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Arial"/>
              <a:cs typeface="Arial"/>
            </a:endParaRPr>
          </a:p>
          <a:p>
            <a:pPr marL="12700" marR="6985">
              <a:lnSpc>
                <a:spcPct val="102200"/>
              </a:lnSpc>
            </a:pPr>
            <a:r>
              <a:rPr sz="1000" b="1" spc="20" dirty="0">
                <a:latin typeface="Arial"/>
                <a:cs typeface="Arial"/>
              </a:rPr>
              <a:t>Área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15" dirty="0">
                <a:latin typeface="Arial"/>
                <a:cs typeface="Arial"/>
              </a:rPr>
              <a:t>Gestión </a:t>
            </a:r>
            <a:r>
              <a:rPr sz="1000" b="1" spc="-20" dirty="0">
                <a:latin typeface="Arial"/>
                <a:cs typeface="Arial"/>
              </a:rPr>
              <a:t>Cultural: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Corresponderá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20" dirty="0">
                <a:latin typeface="Lucida Sans Unicode"/>
                <a:cs typeface="Lucida Sans Unicode"/>
              </a:rPr>
              <a:t>este </a:t>
            </a:r>
            <a:r>
              <a:rPr sz="1000" dirty="0">
                <a:latin typeface="Lucida Sans Unicode"/>
                <a:cs typeface="Lucida Sans Unicode"/>
              </a:rPr>
              <a:t>equipo </a:t>
            </a:r>
            <a:r>
              <a:rPr sz="1000" spc="20" dirty="0">
                <a:latin typeface="Lucida Sans Unicode"/>
                <a:cs typeface="Lucida Sans Unicode"/>
              </a:rPr>
              <a:t>apoyar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-60" dirty="0">
                <a:latin typeface="Lucida Sans Unicode"/>
                <a:cs typeface="Lucida Sans Unicode"/>
              </a:rPr>
              <a:t>los </a:t>
            </a:r>
            <a:r>
              <a:rPr sz="1000" spc="10" dirty="0">
                <a:latin typeface="Lucida Sans Unicode"/>
                <a:cs typeface="Lucida Sans Unicode"/>
              </a:rPr>
              <a:t>proceso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retroalimentación</a:t>
            </a:r>
            <a:r>
              <a:rPr sz="1000" spc="19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constante</a:t>
            </a:r>
            <a:r>
              <a:rPr sz="1000" spc="24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los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diversos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entes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que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articulan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torno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dan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vida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Centro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Cultural: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actores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y/o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gestores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socios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clientes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ámbito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100" dirty="0">
                <a:latin typeface="Lucida Sans Unicode"/>
                <a:cs typeface="Lucida Sans Unicode"/>
              </a:rPr>
              <a:t>ar- </a:t>
            </a:r>
            <a:r>
              <a:rPr sz="1000" spc="-9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tístico-cultural,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gobiernos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barrio,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entidades,</a:t>
            </a:r>
            <a:r>
              <a:rPr sz="1000" spc="-10" dirty="0">
                <a:latin typeface="Lucida Sans Unicode"/>
                <a:cs typeface="Lucida Sans Unicode"/>
              </a:rPr>
              <a:t> organizaciones,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agrupaciones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instituciones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locales,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regionales,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nacional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es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extranjeras;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además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proporcio- 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nar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soporte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tanto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interno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externo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torno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formulación,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elaboración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presentación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proyectos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las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diversas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fuentes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financiamiento.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b="1" spc="-60" dirty="0">
                <a:latin typeface="Arial"/>
                <a:cs typeface="Arial"/>
              </a:rPr>
              <a:t>La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planta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incluye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dos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gestores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culturales</a:t>
            </a:r>
            <a:r>
              <a:rPr sz="1000" spc="-15" dirty="0">
                <a:latin typeface="Lucida Sans Unicode"/>
                <a:cs typeface="Lucida Sans Unicode"/>
              </a:rPr>
              <a:t>.</a:t>
            </a:r>
            <a:endParaRPr sz="1000">
              <a:latin typeface="Lucida Sans Unicode"/>
              <a:cs typeface="Lucida Sans Unicode"/>
            </a:endParaRPr>
          </a:p>
          <a:p>
            <a:pPr marL="12700" marR="5080">
              <a:lnSpc>
                <a:spcPct val="102200"/>
              </a:lnSpc>
              <a:spcBef>
                <a:spcPts val="1220"/>
              </a:spcBef>
            </a:pPr>
            <a:r>
              <a:rPr sz="1000" b="1" spc="20" dirty="0">
                <a:latin typeface="Arial"/>
                <a:cs typeface="Arial"/>
              </a:rPr>
              <a:t>Área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Producción</a:t>
            </a:r>
            <a:r>
              <a:rPr sz="1000" spc="-5" dirty="0">
                <a:latin typeface="Lucida Sans Unicode"/>
                <a:cs typeface="Lucida Sans Unicode"/>
              </a:rPr>
              <a:t>: </a:t>
            </a:r>
            <a:r>
              <a:rPr sz="1000" dirty="0">
                <a:latin typeface="Lucida Sans Unicode"/>
                <a:cs typeface="Lucida Sans Unicode"/>
              </a:rPr>
              <a:t>Corresponderá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20" dirty="0">
                <a:latin typeface="Lucida Sans Unicode"/>
                <a:cs typeface="Lucida Sans Unicode"/>
              </a:rPr>
              <a:t>este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equipo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trabajo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b="1" spc="15" dirty="0">
                <a:latin typeface="Arial"/>
                <a:cs typeface="Arial"/>
              </a:rPr>
              <a:t>programación, re-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solución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ejecución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5" dirty="0">
                <a:latin typeface="Arial"/>
                <a:cs typeface="Arial"/>
              </a:rPr>
              <a:t>la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logístic 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necesaria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26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corre </a:t>
            </a:r>
            <a:r>
              <a:rPr sz="1000" spc="15" dirty="0">
                <a:latin typeface="Lucida Sans Unicode"/>
                <a:cs typeface="Lucida Sans Unicode"/>
              </a:rPr>
              <a:t>cto </a:t>
            </a:r>
            <a:r>
              <a:rPr sz="1000" spc="-25" dirty="0">
                <a:latin typeface="Lucida Sans Unicode"/>
                <a:cs typeface="Lucida Sans Unicode"/>
              </a:rPr>
              <a:t>desarrollo </a:t>
            </a:r>
            <a:r>
              <a:rPr sz="1000" spc="10" dirty="0">
                <a:latin typeface="Lucida Sans Unicode"/>
                <a:cs typeface="Lucida Sans Unicode"/>
              </a:rPr>
              <a:t>tanto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del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b="1" spc="15" dirty="0">
                <a:latin typeface="Arial"/>
                <a:cs typeface="Arial"/>
              </a:rPr>
              <a:t>programa</a:t>
            </a:r>
            <a:r>
              <a:rPr sz="1000" b="1" spc="13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9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formación</a:t>
            </a:r>
            <a:r>
              <a:rPr sz="1000" b="1" spc="125" dirty="0">
                <a:latin typeface="Arial"/>
                <a:cs typeface="Arial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b="1" spc="-30" dirty="0">
                <a:latin typeface="Arial"/>
                <a:cs typeface="Arial"/>
              </a:rPr>
              <a:t>difusión</a:t>
            </a:r>
            <a:r>
              <a:rPr sz="1000" b="1" spc="55" dirty="0">
                <a:latin typeface="Arial"/>
                <a:cs typeface="Arial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b="1" spc="25" dirty="0">
                <a:latin typeface="Arial"/>
                <a:cs typeface="Arial"/>
              </a:rPr>
              <a:t>área</a:t>
            </a:r>
            <a:r>
              <a:rPr sz="1000" b="1" spc="13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4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comunic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aciones</a:t>
            </a:r>
            <a:r>
              <a:rPr sz="1000" b="1" spc="100" dirty="0">
                <a:latin typeface="Arial"/>
                <a:cs typeface="Arial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contemple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5" dirty="0">
                <a:latin typeface="Lucida Sans Unicode"/>
                <a:cs typeface="Lucida Sans Unicode"/>
              </a:rPr>
              <a:t>plan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10" dirty="0">
                <a:latin typeface="Lucida Sans Unicode"/>
                <a:cs typeface="Lucida Sans Unicode"/>
              </a:rPr>
              <a:t>trabajo </a:t>
            </a:r>
            <a:r>
              <a:rPr sz="1000" spc="-20" dirty="0">
                <a:latin typeface="Lucida Sans Unicode"/>
                <a:cs typeface="Lucida Sans Unicode"/>
              </a:rPr>
              <a:t>del Centro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Cultural. </a:t>
            </a:r>
            <a:r>
              <a:rPr sz="1000" spc="-15" dirty="0">
                <a:latin typeface="Lucida Sans Unicode"/>
                <a:cs typeface="Lucida Sans Unicode"/>
              </a:rPr>
              <a:t>Incluye </a:t>
            </a:r>
            <a:r>
              <a:rPr sz="1000" spc="-10" dirty="0">
                <a:latin typeface="Lucida Sans Unicode"/>
                <a:cs typeface="Lucida Sans Unicode"/>
              </a:rPr>
              <a:t>en </a:t>
            </a:r>
            <a:r>
              <a:rPr sz="1000" spc="-65" dirty="0">
                <a:latin typeface="Lucida Sans Unicode"/>
                <a:cs typeface="Lucida Sans Unicode"/>
              </a:rPr>
              <a:t>es</a:t>
            </a:r>
            <a:r>
              <a:rPr sz="1000" spc="-6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ámbito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b="1" spc="10" dirty="0">
                <a:latin typeface="Arial"/>
                <a:cs typeface="Arial"/>
              </a:rPr>
              <a:t>progra-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mación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-5" dirty="0">
                <a:latin typeface="Arial"/>
                <a:cs typeface="Arial"/>
              </a:rPr>
              <a:t>rotativa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20" dirty="0">
                <a:latin typeface="Arial"/>
                <a:cs typeface="Arial"/>
              </a:rPr>
              <a:t>muestras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20" dirty="0">
                <a:latin typeface="Arial"/>
                <a:cs typeface="Arial"/>
              </a:rPr>
              <a:t>las Salas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20" dirty="0">
                <a:latin typeface="Arial"/>
                <a:cs typeface="Arial"/>
              </a:rPr>
              <a:t>Exposiciones</a:t>
            </a:r>
            <a:r>
              <a:rPr sz="1000" spc="-20" dirty="0">
                <a:latin typeface="Lucida Sans Unicode"/>
                <a:cs typeface="Lucida Sans Unicode"/>
              </a:rPr>
              <a:t>,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b="1" spc="-15" dirty="0">
                <a:latin typeface="Arial"/>
                <a:cs typeface="Arial"/>
              </a:rPr>
              <a:t>soporte </a:t>
            </a:r>
            <a:r>
              <a:rPr sz="1000" b="1" spc="15" dirty="0">
                <a:latin typeface="Arial"/>
                <a:cs typeface="Arial"/>
              </a:rPr>
              <a:t>técnico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operativo </a:t>
            </a:r>
            <a:r>
              <a:rPr sz="1000" b="1" spc="15" dirty="0">
                <a:latin typeface="Arial"/>
                <a:cs typeface="Arial"/>
              </a:rPr>
              <a:t>de </a:t>
            </a:r>
            <a:r>
              <a:rPr sz="1000" b="1" spc="5" dirty="0">
                <a:latin typeface="Arial"/>
                <a:cs typeface="Arial"/>
              </a:rPr>
              <a:t>la </a:t>
            </a:r>
            <a:r>
              <a:rPr sz="1000" b="1" spc="-10" dirty="0">
                <a:latin typeface="Arial"/>
                <a:cs typeface="Arial"/>
              </a:rPr>
              <a:t>Sala Auditorio,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50" dirty="0">
                <a:latin typeface="Arial"/>
                <a:cs typeface="Arial"/>
              </a:rPr>
              <a:t>Estudio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25" dirty="0">
                <a:latin typeface="Arial"/>
                <a:cs typeface="Arial"/>
              </a:rPr>
              <a:t>Grabación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-20" dirty="0">
                <a:latin typeface="Arial"/>
                <a:cs typeface="Arial"/>
              </a:rPr>
              <a:t>Salas </a:t>
            </a:r>
            <a:r>
              <a:rPr sz="1000" b="1" spc="30" dirty="0">
                <a:latin typeface="Arial"/>
                <a:cs typeface="Arial"/>
              </a:rPr>
              <a:t>de </a:t>
            </a:r>
            <a:r>
              <a:rPr sz="1000" b="1" spc="-45" dirty="0">
                <a:latin typeface="Arial"/>
                <a:cs typeface="Arial"/>
              </a:rPr>
              <a:t>Estudio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-30" dirty="0">
                <a:latin typeface="Arial"/>
                <a:cs typeface="Arial"/>
              </a:rPr>
              <a:t>Talleres;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además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b="1" spc="25" dirty="0">
                <a:latin typeface="Arial"/>
                <a:cs typeface="Arial"/>
              </a:rPr>
              <a:t>apoyo</a:t>
            </a:r>
            <a:r>
              <a:rPr sz="1000" b="1" spc="11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5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coordina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ción</a:t>
            </a:r>
            <a:r>
              <a:rPr sz="1000" b="1" spc="150" dirty="0">
                <a:latin typeface="Arial"/>
                <a:cs typeface="Arial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b="1" spc="-30" dirty="0">
                <a:latin typeface="Arial"/>
                <a:cs typeface="Arial"/>
              </a:rPr>
              <a:t>provisión</a:t>
            </a:r>
            <a:r>
              <a:rPr sz="1000" b="1" spc="95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10" dirty="0">
                <a:latin typeface="Arial"/>
                <a:cs typeface="Arial"/>
              </a:rPr>
              <a:t> </a:t>
            </a:r>
            <a:r>
              <a:rPr sz="1000" b="1" spc="-45" dirty="0">
                <a:latin typeface="Arial"/>
                <a:cs typeface="Arial"/>
              </a:rPr>
              <a:t>los</a:t>
            </a:r>
            <a:r>
              <a:rPr sz="1000" b="1" spc="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requerimientos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35" dirty="0">
                <a:latin typeface="Arial"/>
                <a:cs typeface="Arial"/>
              </a:rPr>
              <a:t>nece- 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-40" dirty="0">
                <a:latin typeface="Arial"/>
                <a:cs typeface="Arial"/>
              </a:rPr>
              <a:t>sarios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tanto</a:t>
            </a:r>
            <a:r>
              <a:rPr sz="1000" spc="35" dirty="0">
                <a:latin typeface="Lucida Sans Unicode"/>
                <a:cs typeface="Lucida Sans Unicode"/>
              </a:rPr>
              <a:t> de </a:t>
            </a:r>
            <a:r>
              <a:rPr sz="1000" spc="-20" dirty="0">
                <a:latin typeface="Lucida Sans Unicode"/>
                <a:cs typeface="Lucida Sans Unicode"/>
              </a:rPr>
              <a:t>transporte,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alojamiento,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alimentación,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apoyo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eléctrico-mecánico 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externo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las</a:t>
            </a:r>
            <a:r>
              <a:rPr sz="1000" spc="-15" dirty="0">
                <a:latin typeface="Lucida Sans Unicode"/>
                <a:cs typeface="Lucida Sans Unicode"/>
              </a:rPr>
              <a:t> diferentes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Unidades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Municipales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respectivas.</a:t>
            </a:r>
            <a:endParaRPr sz="1000">
              <a:latin typeface="Lucida Sans Unicode"/>
              <a:cs typeface="Lucida Sans Unicode"/>
            </a:endParaRPr>
          </a:p>
          <a:p>
            <a:pPr marL="15240" marR="52705" indent="-3175">
              <a:lnSpc>
                <a:spcPct val="102000"/>
              </a:lnSpc>
              <a:spcBef>
                <a:spcPts val="1230"/>
              </a:spcBef>
            </a:pPr>
            <a:r>
              <a:rPr sz="1000" spc="-5" dirty="0">
                <a:latin typeface="Lucida Sans Unicode"/>
                <a:cs typeface="Lucida Sans Unicode"/>
              </a:rPr>
              <a:t>La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planta</a:t>
            </a:r>
            <a:r>
              <a:rPr sz="1000" spc="3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incorpora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28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Productor</a:t>
            </a:r>
            <a:r>
              <a:rPr sz="1000" spc="26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Técnic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31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Audiovisual,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2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Productor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Artístico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(encargado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-10" dirty="0">
                <a:latin typeface="Lucida Sans Unicode"/>
                <a:cs typeface="Lucida Sans Unicode"/>
              </a:rPr>
              <a:t> la</a:t>
            </a:r>
            <a:r>
              <a:rPr sz="1000" spc="-20" dirty="0">
                <a:latin typeface="Lucida Sans Unicode"/>
                <a:cs typeface="Lucida Sans Unicode"/>
              </a:rPr>
              <a:t> rotativa, </a:t>
            </a:r>
            <a:r>
              <a:rPr sz="1000" spc="-5" dirty="0">
                <a:latin typeface="Lucida Sans Unicode"/>
                <a:cs typeface="Lucida Sans Unicode"/>
              </a:rPr>
              <a:t>montaje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curatoría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las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Salas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Exposiciones),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endParaRPr sz="1000">
              <a:latin typeface="Lucida Sans Unicode"/>
              <a:cs typeface="Lucida Sans Unicode"/>
            </a:endParaRPr>
          </a:p>
          <a:p>
            <a:pPr marL="15240" marR="25400" indent="2540">
              <a:lnSpc>
                <a:spcPts val="1230"/>
              </a:lnSpc>
              <a:spcBef>
                <a:spcPts val="40"/>
              </a:spcBef>
            </a:pPr>
            <a:r>
              <a:rPr sz="1000" spc="5" dirty="0">
                <a:latin typeface="Lucida Sans Unicode"/>
                <a:cs typeface="Lucida Sans Unicode"/>
              </a:rPr>
              <a:t>equipo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apoyo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producción: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técnic</a:t>
            </a:r>
            <a:r>
              <a:rPr sz="1000" spc="-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sonido,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técnico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ilumina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dor,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camaró-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grafo,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técnico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eléctrico-mecánico.</a:t>
            </a:r>
            <a:endParaRPr sz="1000">
              <a:latin typeface="Lucida Sans Unicode"/>
              <a:cs typeface="Lucida Sans Unicode"/>
            </a:endParaRPr>
          </a:p>
          <a:p>
            <a:pPr marL="12700" marR="8255">
              <a:lnSpc>
                <a:spcPct val="102200"/>
              </a:lnSpc>
              <a:spcBef>
                <a:spcPts val="1185"/>
              </a:spcBef>
              <a:tabLst>
                <a:tab pos="2444750" algn="l"/>
              </a:tabLst>
            </a:pPr>
            <a:r>
              <a:rPr sz="1000" b="1" spc="-40" dirty="0">
                <a:latin typeface="Arial"/>
                <a:cs typeface="Arial"/>
              </a:rPr>
              <a:t>Á</a:t>
            </a:r>
            <a:r>
              <a:rPr sz="1000" b="1" spc="25" dirty="0">
                <a:latin typeface="Arial"/>
                <a:cs typeface="Arial"/>
              </a:rPr>
              <a:t>r</a:t>
            </a:r>
            <a:r>
              <a:rPr sz="1000" b="1" spc="90" dirty="0">
                <a:latin typeface="Arial"/>
                <a:cs typeface="Arial"/>
              </a:rPr>
              <a:t>e</a:t>
            </a:r>
            <a:r>
              <a:rPr sz="1000" b="1" dirty="0">
                <a:latin typeface="Arial"/>
                <a:cs typeface="Arial"/>
              </a:rPr>
              <a:t>a</a:t>
            </a:r>
            <a:r>
              <a:rPr sz="1000" b="1" spc="90" dirty="0">
                <a:latin typeface="Arial"/>
                <a:cs typeface="Arial"/>
              </a:rPr>
              <a:t> </a:t>
            </a:r>
            <a:r>
              <a:rPr sz="1000" b="1" spc="40" dirty="0">
                <a:latin typeface="Arial"/>
                <a:cs typeface="Arial"/>
              </a:rPr>
              <a:t>C</a:t>
            </a:r>
            <a:r>
              <a:rPr sz="1000" b="1" spc="20" dirty="0">
                <a:latin typeface="Arial"/>
                <a:cs typeface="Arial"/>
              </a:rPr>
              <a:t>o</a:t>
            </a:r>
            <a:r>
              <a:rPr sz="1000" b="1" spc="25" dirty="0">
                <a:latin typeface="Arial"/>
                <a:cs typeface="Arial"/>
              </a:rPr>
              <a:t>m</a:t>
            </a:r>
            <a:r>
              <a:rPr sz="1000" b="1" spc="-20" dirty="0">
                <a:latin typeface="Arial"/>
                <a:cs typeface="Arial"/>
              </a:rPr>
              <a:t>u</a:t>
            </a:r>
            <a:r>
              <a:rPr sz="1000" b="1" spc="-40" dirty="0">
                <a:latin typeface="Arial"/>
                <a:cs typeface="Arial"/>
              </a:rPr>
              <a:t>n</a:t>
            </a:r>
            <a:r>
              <a:rPr sz="1000" b="1" spc="25" dirty="0">
                <a:latin typeface="Arial"/>
                <a:cs typeface="Arial"/>
              </a:rPr>
              <a:t>i</a:t>
            </a:r>
            <a:r>
              <a:rPr sz="1000" b="1" dirty="0">
                <a:latin typeface="Arial"/>
                <a:cs typeface="Arial"/>
              </a:rPr>
              <a:t>c</a:t>
            </a:r>
            <a:r>
              <a:rPr sz="1000" b="1" spc="-185" dirty="0">
                <a:latin typeface="Arial"/>
                <a:cs typeface="Arial"/>
              </a:rPr>
              <a:t> </a:t>
            </a:r>
            <a:r>
              <a:rPr sz="1000" b="1" spc="90" dirty="0">
                <a:latin typeface="Arial"/>
                <a:cs typeface="Arial"/>
              </a:rPr>
              <a:t>a</a:t>
            </a:r>
            <a:r>
              <a:rPr sz="1000" b="1" spc="40" dirty="0">
                <a:latin typeface="Arial"/>
                <a:cs typeface="Arial"/>
              </a:rPr>
              <a:t>c</a:t>
            </a:r>
            <a:r>
              <a:rPr sz="1000" b="1" spc="-30" dirty="0">
                <a:latin typeface="Arial"/>
                <a:cs typeface="Arial"/>
              </a:rPr>
              <a:t>i</a:t>
            </a:r>
            <a:r>
              <a:rPr sz="1000" b="1" spc="10" dirty="0">
                <a:latin typeface="Arial"/>
                <a:cs typeface="Arial"/>
              </a:rPr>
              <a:t>o</a:t>
            </a:r>
            <a:r>
              <a:rPr sz="1000" b="1" spc="30" dirty="0">
                <a:latin typeface="Arial"/>
                <a:cs typeface="Arial"/>
              </a:rPr>
              <a:t>n</a:t>
            </a:r>
            <a:r>
              <a:rPr sz="1000" b="1" spc="40" dirty="0">
                <a:latin typeface="Arial"/>
                <a:cs typeface="Arial"/>
              </a:rPr>
              <a:t>e</a:t>
            </a:r>
            <a:r>
              <a:rPr sz="1000" b="1" spc="-120" dirty="0">
                <a:latin typeface="Arial"/>
                <a:cs typeface="Arial"/>
              </a:rPr>
              <a:t>s</a:t>
            </a:r>
            <a:r>
              <a:rPr sz="1000" b="1" spc="4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e</a:t>
            </a:r>
            <a:r>
              <a:rPr sz="1000" b="1" spc="5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In</a:t>
            </a:r>
            <a:r>
              <a:rPr sz="1000" b="1" spc="-5" dirty="0">
                <a:latin typeface="Arial"/>
                <a:cs typeface="Arial"/>
              </a:rPr>
              <a:t>f</a:t>
            </a:r>
            <a:r>
              <a:rPr sz="1000" b="1" spc="10" dirty="0">
                <a:latin typeface="Arial"/>
                <a:cs typeface="Arial"/>
              </a:rPr>
              <a:t>o</a:t>
            </a:r>
            <a:r>
              <a:rPr sz="1000" b="1" spc="-45" dirty="0">
                <a:latin typeface="Arial"/>
                <a:cs typeface="Arial"/>
              </a:rPr>
              <a:t>r</a:t>
            </a:r>
            <a:r>
              <a:rPr sz="1000" b="1" spc="75" dirty="0">
                <a:latin typeface="Arial"/>
                <a:cs typeface="Arial"/>
              </a:rPr>
              <a:t>m</a:t>
            </a:r>
            <a:r>
              <a:rPr sz="1000" b="1" spc="50" dirty="0">
                <a:latin typeface="Arial"/>
                <a:cs typeface="Arial"/>
              </a:rPr>
              <a:t>á</a:t>
            </a:r>
            <a:r>
              <a:rPr sz="1000" b="1" spc="-45" dirty="0">
                <a:latin typeface="Arial"/>
                <a:cs typeface="Arial"/>
              </a:rPr>
              <a:t>t</a:t>
            </a:r>
            <a:r>
              <a:rPr sz="1000" b="1" spc="5" dirty="0">
                <a:latin typeface="Arial"/>
                <a:cs typeface="Arial"/>
              </a:rPr>
              <a:t>i</a:t>
            </a:r>
            <a:r>
              <a:rPr sz="1000" b="1" spc="45" dirty="0">
                <a:latin typeface="Arial"/>
                <a:cs typeface="Arial"/>
              </a:rPr>
              <a:t>c</a:t>
            </a:r>
            <a:r>
              <a:rPr sz="1000" b="1" spc="50" dirty="0">
                <a:latin typeface="Arial"/>
                <a:cs typeface="Arial"/>
              </a:rPr>
              <a:t>a</a:t>
            </a:r>
            <a:r>
              <a:rPr sz="1000" b="1" spc="-55" dirty="0">
                <a:latin typeface="Arial"/>
                <a:cs typeface="Arial"/>
              </a:rPr>
              <a:t>:</a:t>
            </a:r>
            <a:r>
              <a:rPr sz="1000" b="1" dirty="0">
                <a:latin typeface="Arial"/>
                <a:cs typeface="Arial"/>
              </a:rPr>
              <a:t>	</a:t>
            </a:r>
            <a:r>
              <a:rPr sz="1000" spc="-5" dirty="0">
                <a:latin typeface="Lucida Sans Unicode"/>
                <a:cs typeface="Lucida Sans Unicode"/>
              </a:rPr>
              <a:t>S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-50" dirty="0">
                <a:latin typeface="Lucida Sans Unicode"/>
                <a:cs typeface="Lucida Sans Unicode"/>
              </a:rPr>
              <a:t>r</a:t>
            </a:r>
            <a:r>
              <a:rPr sz="1000" dirty="0">
                <a:latin typeface="Lucida Sans Unicode"/>
                <a:cs typeface="Lucida Sans Unicode"/>
              </a:rPr>
              <a:t>á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r</a:t>
            </a:r>
            <a:r>
              <a:rPr sz="1000" spc="40" dirty="0">
                <a:latin typeface="Lucida Sans Unicode"/>
                <a:cs typeface="Lucida Sans Unicode"/>
              </a:rPr>
              <a:t>e</a:t>
            </a:r>
            <a:r>
              <a:rPr sz="1000" spc="-105" dirty="0">
                <a:latin typeface="Lucida Sans Unicode"/>
                <a:cs typeface="Lucida Sans Unicode"/>
              </a:rPr>
              <a:t>s</a:t>
            </a:r>
            <a:r>
              <a:rPr sz="1000" spc="20" dirty="0">
                <a:latin typeface="Lucida Sans Unicode"/>
                <a:cs typeface="Lucida Sans Unicode"/>
              </a:rPr>
              <a:t>po</a:t>
            </a:r>
            <a:r>
              <a:rPr sz="1000" spc="-80" dirty="0">
                <a:latin typeface="Lucida Sans Unicode"/>
                <a:cs typeface="Lucida Sans Unicode"/>
              </a:rPr>
              <a:t>n</a:t>
            </a:r>
            <a:r>
              <a:rPr sz="1000" dirty="0">
                <a:latin typeface="Lucida Sans Unicode"/>
                <a:cs typeface="Lucida Sans Unicode"/>
              </a:rPr>
              <a:t>sa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b</a:t>
            </a:r>
            <a:r>
              <a:rPr sz="1000" spc="-50" dirty="0">
                <a:latin typeface="Lucida Sans Unicode"/>
                <a:cs typeface="Lucida Sans Unicode"/>
              </a:rPr>
              <a:t>l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l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85" dirty="0">
                <a:latin typeface="Lucida Sans Unicode"/>
                <a:cs typeface="Lucida Sans Unicode"/>
              </a:rPr>
              <a:t>c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-35" dirty="0">
                <a:latin typeface="Lucida Sans Unicode"/>
                <a:cs typeface="Lucida Sans Unicode"/>
              </a:rPr>
              <a:t>mun</a:t>
            </a:r>
            <a:r>
              <a:rPr sz="1000" spc="50" dirty="0">
                <a:latin typeface="Lucida Sans Unicode"/>
                <a:cs typeface="Lucida Sans Unicode"/>
              </a:rPr>
              <a:t>i</a:t>
            </a:r>
            <a:r>
              <a:rPr sz="1000" spc="65" dirty="0">
                <a:latin typeface="Lucida Sans Unicode"/>
                <a:cs typeface="Lucida Sans Unicode"/>
              </a:rPr>
              <a:t>cac</a:t>
            </a:r>
            <a:r>
              <a:rPr sz="1000" spc="-75" dirty="0">
                <a:latin typeface="Lucida Sans Unicode"/>
                <a:cs typeface="Lucida Sans Unicode"/>
              </a:rPr>
              <a:t>i</a:t>
            </a:r>
            <a:r>
              <a:rPr sz="1000" spc="15" dirty="0">
                <a:latin typeface="Lucida Sans Unicode"/>
                <a:cs typeface="Lucida Sans Unicode"/>
              </a:rPr>
              <a:t>o</a:t>
            </a:r>
            <a:r>
              <a:rPr sz="1000" spc="35" dirty="0">
                <a:latin typeface="Lucida Sans Unicode"/>
                <a:cs typeface="Lucida Sans Unicode"/>
              </a:rPr>
              <a:t>n</a:t>
            </a:r>
            <a:r>
              <a:rPr sz="1000" spc="45" dirty="0">
                <a:latin typeface="Lucida Sans Unicode"/>
                <a:cs typeface="Lucida Sans Unicode"/>
              </a:rPr>
              <a:t>e</a:t>
            </a:r>
            <a:r>
              <a:rPr sz="1000" spc="-125" dirty="0">
                <a:latin typeface="Lucida Sans Unicode"/>
                <a:cs typeface="Lucida Sans Unicode"/>
              </a:rPr>
              <a:t>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t</a:t>
            </a:r>
            <a:r>
              <a:rPr sz="1000" spc="65" dirty="0">
                <a:latin typeface="Lucida Sans Unicode"/>
                <a:cs typeface="Lucida Sans Unicode"/>
              </a:rPr>
              <a:t>a</a:t>
            </a:r>
            <a:r>
              <a:rPr sz="1000" spc="-105" dirty="0">
                <a:latin typeface="Lucida Sans Unicode"/>
                <a:cs typeface="Lucida Sans Unicode"/>
              </a:rPr>
              <a:t>n-  </a:t>
            </a:r>
            <a:r>
              <a:rPr sz="1000" spc="-5" dirty="0">
                <a:latin typeface="Lucida Sans Unicode"/>
                <a:cs typeface="Lucida Sans Unicode"/>
              </a:rPr>
              <a:t>to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internas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como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externas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entre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los</a:t>
            </a:r>
            <a:r>
              <a:rPr sz="1000" spc="15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dife</a:t>
            </a:r>
            <a:r>
              <a:rPr sz="1000" spc="-1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rentes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actores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50" dirty="0">
                <a:latin typeface="Lucida Sans Unicode"/>
                <a:cs typeface="Lucida Sans Unicode"/>
              </a:rPr>
              <a:t>Ce</a:t>
            </a:r>
            <a:r>
              <a:rPr sz="1000" spc="-19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ntro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Cultural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los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medios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prensa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proporcionando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tanto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soporte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periodístico,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relaciones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públicas </a:t>
            </a:r>
            <a:r>
              <a:rPr sz="1000" dirty="0">
                <a:latin typeface="Lucida Sans Unicode"/>
                <a:cs typeface="Lucida Sans Unicode"/>
              </a:rPr>
              <a:t>y protocolo, </a:t>
            </a:r>
            <a:r>
              <a:rPr sz="1000" spc="-25" dirty="0">
                <a:latin typeface="Lucida Sans Unicode"/>
                <a:cs typeface="Lucida Sans Unicode"/>
              </a:rPr>
              <a:t>diseño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20" dirty="0">
                <a:latin typeface="Lucida Sans Unicode"/>
                <a:cs typeface="Lucida Sans Unicode"/>
              </a:rPr>
              <a:t>diagramaci </a:t>
            </a:r>
            <a:r>
              <a:rPr sz="1000" dirty="0">
                <a:latin typeface="Lucida Sans Unicode"/>
                <a:cs typeface="Lucida Sans Unicode"/>
              </a:rPr>
              <a:t>ón </a:t>
            </a:r>
            <a:r>
              <a:rPr sz="1000" spc="25" dirty="0">
                <a:latin typeface="Lucida Sans Unicode"/>
                <a:cs typeface="Lucida Sans Unicode"/>
              </a:rPr>
              <a:t>como </a:t>
            </a:r>
            <a:r>
              <a:rPr sz="1000" spc="-25" dirty="0">
                <a:latin typeface="Lucida Sans Unicode"/>
                <a:cs typeface="Lucida Sans Unicode"/>
              </a:rPr>
              <a:t>el soporte </a:t>
            </a:r>
            <a:r>
              <a:rPr sz="1000" spc="-10" dirty="0">
                <a:latin typeface="Lucida Sans Unicode"/>
                <a:cs typeface="Lucida Sans Unicode"/>
              </a:rPr>
              <a:t>informático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mantención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70" dirty="0">
                <a:latin typeface="Lucida Sans Unicode"/>
                <a:cs typeface="Lucida Sans Unicode"/>
              </a:rPr>
              <a:t>sitio</a:t>
            </a:r>
            <a:r>
              <a:rPr sz="1000" spc="-6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web/blog </a:t>
            </a:r>
            <a:r>
              <a:rPr sz="1000" spc="-20" dirty="0">
                <a:latin typeface="Lucida Sans Unicode"/>
                <a:cs typeface="Lucida Sans Unicode"/>
              </a:rPr>
              <a:t>informativo </a:t>
            </a:r>
            <a:r>
              <a:rPr sz="1000" spc="30" dirty="0">
                <a:latin typeface="Lucida Sans Unicode"/>
                <a:cs typeface="Lucida Sans Unicode"/>
              </a:rPr>
              <a:t>como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35" dirty="0">
                <a:latin typeface="Lucida Sans Unicode"/>
                <a:cs typeface="Lucida Sans Unicode"/>
              </a:rPr>
              <a:t>utilización </a:t>
            </a:r>
            <a:r>
              <a:rPr sz="1000" spc="-10" dirty="0">
                <a:latin typeface="Lucida Sans Unicode"/>
                <a:cs typeface="Lucida Sans Unicode"/>
              </a:rPr>
              <a:t>del </a:t>
            </a:r>
            <a:r>
              <a:rPr sz="1000" spc="-25" dirty="0">
                <a:latin typeface="Lucida Sans Unicode"/>
                <a:cs typeface="Lucida Sans Unicode"/>
              </a:rPr>
              <a:t>soporte </a:t>
            </a:r>
            <a:r>
              <a:rPr sz="1000" spc="-85" dirty="0">
                <a:latin typeface="Lucida Sans Unicode"/>
                <a:cs typeface="Lucida Sans Unicode"/>
              </a:rPr>
              <a:t>mul- </a:t>
            </a:r>
            <a:r>
              <a:rPr sz="1000" spc="-8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timedial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60" dirty="0">
                <a:latin typeface="Lucida Sans Unicode"/>
                <a:cs typeface="Lucida Sans Unicode"/>
              </a:rPr>
              <a:t>stre </a:t>
            </a:r>
            <a:r>
              <a:rPr sz="1000" spc="-5" dirty="0">
                <a:latin typeface="Lucida Sans Unicode"/>
                <a:cs typeface="Lucida Sans Unicode"/>
              </a:rPr>
              <a:t>aming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creación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redes</a:t>
            </a:r>
            <a:r>
              <a:rPr sz="1000" spc="-10" dirty="0">
                <a:latin typeface="Lucida Sans Unicode"/>
                <a:cs typeface="Lucida Sans Unicode"/>
              </a:rPr>
              <a:t> estratégicas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 </a:t>
            </a:r>
            <a:r>
              <a:rPr sz="1000" spc="5" dirty="0">
                <a:latin typeface="Lucida Sans Unicode"/>
                <a:cs typeface="Lucida Sans Unicode"/>
              </a:rPr>
              <a:t>contactos 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3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través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del mailing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0" dirty="0">
                <a:latin typeface="Lucida Sans Unicode"/>
                <a:cs typeface="Lucida Sans Unicode"/>
              </a:rPr>
              <a:t>plataformas sociales. </a:t>
            </a:r>
            <a:r>
              <a:rPr sz="1000" spc="-25" dirty="0">
                <a:latin typeface="Lucida Sans Unicode"/>
                <a:cs typeface="Lucida Sans Unicode"/>
              </a:rPr>
              <a:t>Entre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90" dirty="0">
                <a:latin typeface="Lucida Sans Unicode"/>
                <a:cs typeface="Lucida Sans Unicode"/>
              </a:rPr>
              <a:t>sus</a:t>
            </a:r>
            <a:r>
              <a:rPr sz="1000" spc="-8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tareas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incluye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generación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boletines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informativos,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comunicados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pr</a:t>
            </a:r>
            <a:r>
              <a:rPr sz="1000" spc="-9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ensa,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registro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audiovisual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trasmisión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on-line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actividades, </a:t>
            </a:r>
            <a:r>
              <a:rPr sz="1000" spc="20" dirty="0">
                <a:latin typeface="Lucida Sans Unicode"/>
                <a:cs typeface="Lucida Sans Unicode"/>
              </a:rPr>
              <a:t>mantención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plataformas </a:t>
            </a:r>
            <a:r>
              <a:rPr sz="1000" spc="-55" dirty="0">
                <a:latin typeface="Lucida Sans Unicode"/>
                <a:cs typeface="Lucida Sans Unicode"/>
              </a:rPr>
              <a:t>on-line,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ima </a:t>
            </a:r>
            <a:r>
              <a:rPr sz="1000" spc="35" dirty="0">
                <a:latin typeface="Lucida Sans Unicode"/>
                <a:cs typeface="Lucida Sans Unicode"/>
              </a:rPr>
              <a:t>gen </a:t>
            </a:r>
            <a:r>
              <a:rPr sz="1000" spc="-5" dirty="0">
                <a:latin typeface="Lucida Sans Unicode"/>
                <a:cs typeface="Lucida Sans Unicode"/>
              </a:rPr>
              <a:t>corporativa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diseño</a:t>
            </a:r>
            <a:r>
              <a:rPr sz="1000" spc="25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producción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material</a:t>
            </a:r>
            <a:r>
              <a:rPr sz="1000" spc="2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gráfico,</a:t>
            </a:r>
            <a:r>
              <a:rPr sz="1000" spc="15" dirty="0">
                <a:latin typeface="Lucida Sans Unicode"/>
                <a:cs typeface="Lucida Sans Unicode"/>
              </a:rPr>
              <a:t> convocatoria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protocolo.</a:t>
            </a:r>
            <a:endParaRPr sz="1000">
              <a:latin typeface="Lucida Sans Unicode"/>
              <a:cs typeface="Lucida Sans Unicode"/>
            </a:endParaRPr>
          </a:p>
          <a:p>
            <a:pPr marL="15875" marR="29209" indent="-3810">
              <a:lnSpc>
                <a:spcPct val="102499"/>
              </a:lnSpc>
              <a:spcBef>
                <a:spcPts val="1215"/>
              </a:spcBef>
            </a:pPr>
            <a:r>
              <a:rPr sz="1000" spc="-50" dirty="0">
                <a:latin typeface="Lucida Sans Unicode"/>
                <a:cs typeface="Lucida Sans Unicode"/>
              </a:rPr>
              <a:t>El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equipo </a:t>
            </a:r>
            <a:r>
              <a:rPr sz="1000" spc="-15" dirty="0">
                <a:latin typeface="Lucida Sans Unicode"/>
                <a:cs typeface="Lucida Sans Unicode"/>
              </a:rPr>
              <a:t>estará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integrado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por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25" dirty="0">
                <a:latin typeface="Lucida Sans Unicode"/>
                <a:cs typeface="Lucida Sans Unicode"/>
              </a:rPr>
              <a:t>periodista,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5" dirty="0">
                <a:latin typeface="Lucida Sans Unicode"/>
                <a:cs typeface="Lucida Sans Unicode"/>
              </a:rPr>
              <a:t>relacionador </a:t>
            </a:r>
            <a:r>
              <a:rPr sz="1000" spc="-5" dirty="0">
                <a:latin typeface="Lucida Sans Unicode"/>
                <a:cs typeface="Lucida Sans Unicode"/>
              </a:rPr>
              <a:t>público,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spc="-35" dirty="0">
                <a:latin typeface="Lucida Sans Unicode"/>
                <a:cs typeface="Lucida Sans Unicode"/>
              </a:rPr>
              <a:t>diseña-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dor </a:t>
            </a:r>
            <a:r>
              <a:rPr sz="1000" spc="5" dirty="0">
                <a:latin typeface="Lucida Sans Unicode"/>
                <a:cs typeface="Lucida Sans Unicode"/>
              </a:rPr>
              <a:t>gráfico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computacional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técnico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informático-webmaster.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5620" y="776731"/>
            <a:ext cx="4615180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0525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Estructura</a:t>
            </a:r>
            <a:r>
              <a:rPr sz="1400" b="1" spc="-5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0" dirty="0">
                <a:solidFill>
                  <a:srgbClr val="FF9A00"/>
                </a:solidFill>
                <a:latin typeface="Trebuchet MS"/>
                <a:cs typeface="Trebuchet MS"/>
              </a:rPr>
              <a:t>de</a:t>
            </a:r>
            <a:r>
              <a:rPr sz="1400" b="1" spc="-5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Gestión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71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71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20" y="1463295"/>
            <a:ext cx="5050155" cy="3988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Estructura</a:t>
            </a:r>
            <a:r>
              <a:rPr sz="1400" b="1" spc="-5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0" dirty="0">
                <a:solidFill>
                  <a:srgbClr val="FF9A00"/>
                </a:solidFill>
                <a:latin typeface="Trebuchet MS"/>
                <a:cs typeface="Trebuchet MS"/>
              </a:rPr>
              <a:t>de</a:t>
            </a:r>
            <a:r>
              <a:rPr sz="1400" b="1" spc="-5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Gestión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1000" b="1" spc="125" dirty="0">
                <a:solidFill>
                  <a:srgbClr val="FF9A00"/>
                </a:solidFill>
                <a:latin typeface="Trebuchet MS"/>
                <a:cs typeface="Trebuchet MS"/>
              </a:rPr>
              <a:t>MODELO</a:t>
            </a:r>
            <a:r>
              <a:rPr sz="10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000" b="1" spc="105" dirty="0">
                <a:solidFill>
                  <a:srgbClr val="FF9A00"/>
                </a:solidFill>
                <a:latin typeface="Trebuchet MS"/>
                <a:cs typeface="Trebuchet MS"/>
              </a:rPr>
              <a:t>DE</a:t>
            </a:r>
            <a:r>
              <a:rPr sz="1000" b="1" spc="-3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000" b="1" spc="105" dirty="0">
                <a:solidFill>
                  <a:srgbClr val="FF9A00"/>
                </a:solidFill>
                <a:latin typeface="Trebuchet MS"/>
                <a:cs typeface="Trebuchet MS"/>
              </a:rPr>
              <a:t>SEGUIMIENTO</a:t>
            </a:r>
            <a:r>
              <a:rPr sz="10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000" b="1" spc="95" dirty="0">
                <a:solidFill>
                  <a:srgbClr val="FF9A00"/>
                </a:solidFill>
                <a:latin typeface="Trebuchet MS"/>
                <a:cs typeface="Trebuchet MS"/>
              </a:rPr>
              <a:t>Y</a:t>
            </a:r>
            <a:r>
              <a:rPr sz="10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000" b="1" spc="125" dirty="0">
                <a:solidFill>
                  <a:srgbClr val="FF9A00"/>
                </a:solidFill>
                <a:latin typeface="Trebuchet MS"/>
                <a:cs typeface="Trebuchet MS"/>
              </a:rPr>
              <a:t>CONTROL</a:t>
            </a:r>
            <a:endParaRPr sz="1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latin typeface="Arial"/>
                <a:cs typeface="Arial"/>
              </a:rPr>
              <a:t>Fomento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al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Desarrollo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Artístico</a:t>
            </a:r>
            <a:endParaRPr sz="1000">
              <a:latin typeface="Arial"/>
              <a:cs typeface="Arial"/>
            </a:endParaRPr>
          </a:p>
          <a:p>
            <a:pPr marL="15875" indent="3810">
              <a:lnSpc>
                <a:spcPct val="100000"/>
              </a:lnSpc>
              <a:spcBef>
                <a:spcPts val="20"/>
              </a:spcBef>
            </a:pPr>
            <a:r>
              <a:rPr sz="1000" spc="60" dirty="0">
                <a:latin typeface="Lucida Sans Unicode"/>
                <a:cs typeface="Lucida Sans Unicode"/>
              </a:rPr>
              <a:t>Cada</a:t>
            </a:r>
            <a:r>
              <a:rPr sz="1000" spc="13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Área</a:t>
            </a:r>
            <a:r>
              <a:rPr sz="1000" spc="1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especialización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realizará</a:t>
            </a:r>
            <a:r>
              <a:rPr sz="1000" spc="3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una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evaluación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semestral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cada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una</a:t>
            </a:r>
            <a:endParaRPr sz="1000">
              <a:latin typeface="Lucida Sans Unicode"/>
              <a:cs typeface="Lucida Sans Unicode"/>
            </a:endParaRPr>
          </a:p>
          <a:p>
            <a:pPr marL="20955" marR="5080" indent="-5080">
              <a:lnSpc>
                <a:spcPct val="102000"/>
              </a:lnSpc>
              <a:spcBef>
                <a:spcPts val="10"/>
              </a:spcBef>
            </a:pP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95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las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especialid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ades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114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acuerdo</a:t>
            </a:r>
            <a:r>
              <a:rPr sz="1000" spc="1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cada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malla</a:t>
            </a:r>
            <a:r>
              <a:rPr sz="1000" spc="18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curricular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medición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avances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</a:t>
            </a:r>
            <a:r>
              <a:rPr sz="1000" spc="-20" dirty="0">
                <a:latin typeface="Lucida Sans Unicode"/>
                <a:cs typeface="Lucida Sans Unicode"/>
              </a:rPr>
              <a:t> objetivos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alcanza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dos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dicho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periodo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por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cada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alumno.</a:t>
            </a:r>
            <a:endParaRPr sz="1000">
              <a:latin typeface="Lucida Sans Unicode"/>
              <a:cs typeface="Lucida Sans Unicode"/>
            </a:endParaRPr>
          </a:p>
          <a:p>
            <a:pPr marL="15240" marR="19050" indent="5080">
              <a:lnSpc>
                <a:spcPct val="102000"/>
              </a:lnSpc>
              <a:spcBef>
                <a:spcPts val="1230"/>
              </a:spcBef>
            </a:pPr>
            <a:r>
              <a:rPr sz="1000" spc="60" dirty="0">
                <a:latin typeface="Lucida Sans Unicode"/>
                <a:cs typeface="Lucida Sans Unicode"/>
              </a:rPr>
              <a:t>Cada</a:t>
            </a:r>
            <a:r>
              <a:rPr sz="1000" spc="2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relator,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elaborará</a:t>
            </a:r>
            <a:r>
              <a:rPr sz="1000" spc="2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0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informe</a:t>
            </a:r>
            <a:r>
              <a:rPr sz="1000" spc="204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mens</a:t>
            </a:r>
            <a:r>
              <a:rPr sz="1000" spc="-17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ual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22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objetivos</a:t>
            </a:r>
            <a:r>
              <a:rPr sz="1000" spc="22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alcanza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dos</a:t>
            </a:r>
            <a:r>
              <a:rPr sz="1000" spc="1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16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logros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obtenidos</a:t>
            </a:r>
            <a:r>
              <a:rPr sz="1000" spc="27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específicos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por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ca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da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taller</a:t>
            </a:r>
            <a:r>
              <a:rPr sz="1000" spc="-45" dirty="0">
                <a:latin typeface="Lucida Sans Unicode"/>
                <a:cs typeface="Lucida Sans Unicode"/>
              </a:rPr>
              <a:t> libre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realiza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do.</a:t>
            </a:r>
            <a:endParaRPr sz="1000">
              <a:latin typeface="Lucida Sans Unicode"/>
              <a:cs typeface="Lucida Sans Unicode"/>
            </a:endParaRPr>
          </a:p>
          <a:p>
            <a:pPr marL="12700" marR="67310">
              <a:lnSpc>
                <a:spcPct val="102000"/>
              </a:lnSpc>
              <a:spcBef>
                <a:spcPts val="1230"/>
              </a:spcBef>
            </a:pPr>
            <a:r>
              <a:rPr sz="1000" dirty="0">
                <a:latin typeface="Lucida Sans Unicode"/>
                <a:cs typeface="Lucida Sans Unicode"/>
              </a:rPr>
              <a:t>Se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realizarán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periódicamente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encuestas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diagnóstico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satisfacción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eva-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luar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oferta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ámbito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del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Centro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000" b="1" spc="-35" dirty="0">
                <a:latin typeface="Arial"/>
                <a:cs typeface="Arial"/>
              </a:rPr>
              <a:t>Difusión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Promoción</a:t>
            </a:r>
            <a:endParaRPr sz="1000">
              <a:latin typeface="Arial"/>
              <a:cs typeface="Arial"/>
            </a:endParaRPr>
          </a:p>
          <a:p>
            <a:pPr marL="12700" marR="20955">
              <a:lnSpc>
                <a:spcPct val="102000"/>
              </a:lnSpc>
            </a:pPr>
            <a:r>
              <a:rPr sz="1000" spc="-10" dirty="0">
                <a:latin typeface="Lucida Sans Unicode"/>
                <a:cs typeface="Lucida Sans Unicode"/>
              </a:rPr>
              <a:t>Semestralmente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17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elaborará</a:t>
            </a:r>
            <a:r>
              <a:rPr sz="1000" spc="20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informe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eval</a:t>
            </a:r>
            <a:r>
              <a:rPr sz="1000" spc="18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uativo</a:t>
            </a:r>
            <a:r>
              <a:rPr sz="1000" spc="160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las</a:t>
            </a:r>
            <a:r>
              <a:rPr sz="1000" spc="13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muestras</a:t>
            </a:r>
            <a:r>
              <a:rPr sz="1000" spc="1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montadas</a:t>
            </a:r>
            <a:r>
              <a:rPr sz="1000" spc="17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las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salas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exhibición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del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Centro</a:t>
            </a:r>
            <a:r>
              <a:rPr sz="1000" spc="8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Cultur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al,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acompañadas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del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registro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asisten-</a:t>
            </a:r>
            <a:endParaRPr sz="1000">
              <a:latin typeface="Lucida Sans Unicode"/>
              <a:cs typeface="Lucida Sans Unicode"/>
            </a:endParaRPr>
          </a:p>
          <a:p>
            <a:pPr marL="18415" marR="95885" indent="2540">
              <a:lnSpc>
                <a:spcPct val="102000"/>
              </a:lnSpc>
              <a:spcBef>
                <a:spcPts val="10"/>
              </a:spcBef>
            </a:pPr>
            <a:r>
              <a:rPr sz="1000" spc="10" dirty="0">
                <a:latin typeface="Lucida Sans Unicode"/>
                <a:cs typeface="Lucida Sans Unicode"/>
              </a:rPr>
              <a:t>cia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e </a:t>
            </a:r>
            <a:r>
              <a:rPr sz="1000" spc="-30" dirty="0">
                <a:latin typeface="Lucida Sans Unicode"/>
                <a:cs typeface="Lucida Sans Unicode"/>
              </a:rPr>
              <a:t>informe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satisfacción </a:t>
            </a:r>
            <a:r>
              <a:rPr sz="1000" spc="-5" dirty="0">
                <a:latin typeface="Lucida Sans Unicode"/>
                <a:cs typeface="Lucida Sans Unicode"/>
              </a:rPr>
              <a:t>(comentarios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sugerencias </a:t>
            </a:r>
            <a:r>
              <a:rPr sz="1000" spc="10" dirty="0">
                <a:latin typeface="Lucida Sans Unicode"/>
                <a:cs typeface="Lucida Sans Unicode"/>
              </a:rPr>
              <a:t>destacadas, </a:t>
            </a:r>
            <a:r>
              <a:rPr sz="1000" dirty="0">
                <a:latin typeface="Lucida Sans Unicode"/>
                <a:cs typeface="Lucida Sans Unicode"/>
              </a:rPr>
              <a:t>encuestas </a:t>
            </a:r>
            <a:r>
              <a:rPr sz="1000" spc="-3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específicas) </a:t>
            </a:r>
            <a:r>
              <a:rPr sz="1000" spc="-30" dirty="0">
                <a:latin typeface="Lucida Sans Unicode"/>
                <a:cs typeface="Lucida Sans Unicode"/>
              </a:rPr>
              <a:t>por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parte del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público.</a:t>
            </a:r>
            <a:endParaRPr sz="1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000" spc="-10" dirty="0">
                <a:latin typeface="Lucida Sans Unicode"/>
                <a:cs typeface="Lucida Sans Unicode"/>
              </a:rPr>
              <a:t>Número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bandas</a:t>
            </a:r>
            <a:r>
              <a:rPr sz="1000" dirty="0">
                <a:latin typeface="Lucida Sans Unicode"/>
                <a:cs typeface="Lucida Sans Unicode"/>
              </a:rPr>
              <a:t> 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inté</a:t>
            </a:r>
            <a:r>
              <a:rPr sz="1000" spc="-12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rpretes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que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utilizaron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sala</a:t>
            </a:r>
            <a:r>
              <a:rPr sz="1000" spc="5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grabaciones</a:t>
            </a:r>
            <a:endParaRPr sz="1000">
              <a:latin typeface="Lucida Sans Unicode"/>
              <a:cs typeface="Lucida Sans Unicode"/>
            </a:endParaRPr>
          </a:p>
          <a:p>
            <a:pPr marL="12700" marR="67310">
              <a:lnSpc>
                <a:spcPct val="102499"/>
              </a:lnSpc>
              <a:spcBef>
                <a:spcPts val="1220"/>
              </a:spcBef>
            </a:pPr>
            <a:r>
              <a:rPr sz="1000" dirty="0">
                <a:latin typeface="Lucida Sans Unicode"/>
                <a:cs typeface="Lucida Sans Unicode"/>
              </a:rPr>
              <a:t>Se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realizarán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periódicamente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encuestas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diagnóstico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satisfacción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para</a:t>
            </a:r>
            <a:r>
              <a:rPr sz="1000" spc="10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eva-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luar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oferta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ámbito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del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Centro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72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72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785620" y="1463295"/>
            <a:ext cx="5043170" cy="5545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Estructura</a:t>
            </a:r>
            <a:r>
              <a:rPr sz="1400" b="1" spc="-5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0" dirty="0">
                <a:solidFill>
                  <a:srgbClr val="FF9A00"/>
                </a:solidFill>
                <a:latin typeface="Trebuchet MS"/>
                <a:cs typeface="Trebuchet MS"/>
              </a:rPr>
              <a:t>de</a:t>
            </a:r>
            <a:r>
              <a:rPr sz="1400" b="1" spc="-5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Gestión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1000" b="1" spc="125" dirty="0">
                <a:solidFill>
                  <a:srgbClr val="FF9A00"/>
                </a:solidFill>
                <a:latin typeface="Trebuchet MS"/>
                <a:cs typeface="Trebuchet MS"/>
              </a:rPr>
              <a:t>MODELO</a:t>
            </a:r>
            <a:r>
              <a:rPr sz="10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000" b="1" spc="105" dirty="0">
                <a:solidFill>
                  <a:srgbClr val="FF9A00"/>
                </a:solidFill>
                <a:latin typeface="Trebuchet MS"/>
                <a:cs typeface="Trebuchet MS"/>
              </a:rPr>
              <a:t>DE</a:t>
            </a:r>
            <a:r>
              <a:rPr sz="1000" b="1" spc="-3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000" b="1" spc="105" dirty="0">
                <a:solidFill>
                  <a:srgbClr val="FF9A00"/>
                </a:solidFill>
                <a:latin typeface="Trebuchet MS"/>
                <a:cs typeface="Trebuchet MS"/>
              </a:rPr>
              <a:t>SEGUIMIENTO</a:t>
            </a:r>
            <a:r>
              <a:rPr sz="10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000" b="1" spc="95" dirty="0">
                <a:solidFill>
                  <a:srgbClr val="FF9A00"/>
                </a:solidFill>
                <a:latin typeface="Trebuchet MS"/>
                <a:cs typeface="Trebuchet MS"/>
              </a:rPr>
              <a:t>Y</a:t>
            </a:r>
            <a:r>
              <a:rPr sz="1000" b="1" spc="-3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000" b="1" spc="125" dirty="0">
                <a:solidFill>
                  <a:srgbClr val="FF9A00"/>
                </a:solidFill>
                <a:latin typeface="Trebuchet MS"/>
                <a:cs typeface="Trebuchet MS"/>
              </a:rPr>
              <a:t>CONTROL</a:t>
            </a:r>
            <a:endParaRPr sz="1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15" dirty="0">
                <a:latin typeface="Arial"/>
                <a:cs typeface="Arial"/>
              </a:rPr>
              <a:t>Desarrollo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de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30" dirty="0">
                <a:latin typeface="Arial"/>
                <a:cs typeface="Arial"/>
              </a:rPr>
              <a:t>Eventos</a:t>
            </a:r>
            <a:endParaRPr sz="1000">
              <a:latin typeface="Arial"/>
              <a:cs typeface="Arial"/>
            </a:endParaRPr>
          </a:p>
          <a:p>
            <a:pPr marL="12700" marR="31115" algn="just">
              <a:lnSpc>
                <a:spcPct val="102000"/>
              </a:lnSpc>
              <a:spcBef>
                <a:spcPts val="5"/>
              </a:spcBef>
            </a:pPr>
            <a:r>
              <a:rPr sz="1000" spc="5" dirty="0">
                <a:latin typeface="Lucida Sans Unicode"/>
                <a:cs typeface="Lucida Sans Unicode"/>
              </a:rPr>
              <a:t>Elaboración </a:t>
            </a:r>
            <a:r>
              <a:rPr sz="1000" spc="-30" dirty="0">
                <a:latin typeface="Lucida Sans Unicode"/>
                <a:cs typeface="Lucida Sans Unicode"/>
              </a:rPr>
              <a:t>semestral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eventos </a:t>
            </a:r>
            <a:r>
              <a:rPr sz="1000" spc="-25" dirty="0">
                <a:latin typeface="Lucida Sans Unicode"/>
                <a:cs typeface="Lucida Sans Unicode"/>
              </a:rPr>
              <a:t>realiza dos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10" dirty="0">
                <a:latin typeface="Lucida Sans Unicode"/>
                <a:cs typeface="Lucida Sans Unicode"/>
              </a:rPr>
              <a:t>Sala </a:t>
            </a:r>
            <a:r>
              <a:rPr sz="1000" spc="-40" dirty="0">
                <a:latin typeface="Lucida Sans Unicode"/>
                <a:cs typeface="Lucida Sans Unicode"/>
              </a:rPr>
              <a:t>Teatro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20" dirty="0">
                <a:latin typeface="Lucida Sans Unicode"/>
                <a:cs typeface="Lucida Sans Unicode"/>
              </a:rPr>
              <a:t>acuerdo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detalle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estadístico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30" dirty="0">
                <a:latin typeface="Lucida Sans Unicode"/>
                <a:cs typeface="Lucida Sans Unicode"/>
              </a:rPr>
              <a:t>contenga </a:t>
            </a:r>
            <a:r>
              <a:rPr sz="1000" dirty="0">
                <a:latin typeface="Lucida Sans Unicode"/>
                <a:cs typeface="Lucida Sans Unicode"/>
              </a:rPr>
              <a:t>categorización, </a:t>
            </a:r>
            <a:r>
              <a:rPr sz="1000" spc="-20" dirty="0">
                <a:latin typeface="Lucida Sans Unicode"/>
                <a:cs typeface="Lucida Sans Unicode"/>
              </a:rPr>
              <a:t>tipo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15" dirty="0">
                <a:latin typeface="Lucida Sans Unicode"/>
                <a:cs typeface="Lucida Sans Unicode"/>
              </a:rPr>
              <a:t>acceso, </a:t>
            </a:r>
            <a:r>
              <a:rPr sz="1000" spc="-15" dirty="0">
                <a:latin typeface="Lucida Sans Unicode"/>
                <a:cs typeface="Lucida Sans Unicode"/>
              </a:rPr>
              <a:t>precio, </a:t>
            </a:r>
            <a:r>
              <a:rPr sz="1000" spc="-20" dirty="0">
                <a:latin typeface="Lucida Sans Unicode"/>
                <a:cs typeface="Lucida Sans Unicode"/>
              </a:rPr>
              <a:t>asistencia </a:t>
            </a:r>
            <a:r>
              <a:rPr sz="1000" spc="-80" dirty="0">
                <a:latin typeface="Lucida Sans Unicode"/>
                <a:cs typeface="Lucida Sans Unicode"/>
              </a:rPr>
              <a:t>por- </a:t>
            </a:r>
            <a:r>
              <a:rPr sz="1000" spc="-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menorizada,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etc.</a:t>
            </a:r>
            <a:endParaRPr sz="1000">
              <a:latin typeface="Lucida Sans Unicode"/>
              <a:cs typeface="Lucida Sans Unicode"/>
            </a:endParaRPr>
          </a:p>
          <a:p>
            <a:pPr marL="20955" marR="11430" indent="-8890" algn="just">
              <a:lnSpc>
                <a:spcPct val="102000"/>
              </a:lnSpc>
              <a:spcBef>
                <a:spcPts val="1230"/>
              </a:spcBef>
            </a:pPr>
            <a:r>
              <a:rPr sz="1000" spc="5" dirty="0">
                <a:latin typeface="Lucida Sans Unicode"/>
                <a:cs typeface="Lucida Sans Unicode"/>
              </a:rPr>
              <a:t>Elaboración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informe </a:t>
            </a:r>
            <a:r>
              <a:rPr sz="1000" spc="-25" dirty="0">
                <a:latin typeface="Lucida Sans Unicode"/>
                <a:cs typeface="Lucida Sans Unicode"/>
              </a:rPr>
              <a:t>semestral </a:t>
            </a:r>
            <a:r>
              <a:rPr sz="1000" spc="-5" dirty="0">
                <a:latin typeface="Lucida Sans Unicode"/>
                <a:cs typeface="Lucida Sans Unicode"/>
              </a:rPr>
              <a:t>en </a:t>
            </a:r>
            <a:r>
              <a:rPr sz="1000" spc="15" dirty="0">
                <a:latin typeface="Lucida Sans Unicode"/>
                <a:cs typeface="Lucida Sans Unicode"/>
              </a:rPr>
              <a:t>base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5" dirty="0">
                <a:latin typeface="Lucida Sans Unicode"/>
                <a:cs typeface="Lucida Sans Unicode"/>
              </a:rPr>
              <a:t>Ficha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Satisfacción llena </a:t>
            </a:r>
            <a:r>
              <a:rPr sz="1000" spc="45" dirty="0">
                <a:latin typeface="Lucida Sans Unicode"/>
                <a:cs typeface="Lucida Sans Unicode"/>
              </a:rPr>
              <a:t>da </a:t>
            </a:r>
            <a:r>
              <a:rPr sz="1000" spc="-20" dirty="0">
                <a:latin typeface="Lucida Sans Unicode"/>
                <a:cs typeface="Lucida Sans Unicode"/>
              </a:rPr>
              <a:t>por 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5" dirty="0">
                <a:latin typeface="Lucida Sans Unicode"/>
                <a:cs typeface="Lucida Sans Unicode"/>
              </a:rPr>
              <a:t>cada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usuario.</a:t>
            </a:r>
            <a:endParaRPr sz="1000">
              <a:latin typeface="Lucida Sans Unicode"/>
              <a:cs typeface="Lucida Sans Unicode"/>
            </a:endParaRPr>
          </a:p>
          <a:p>
            <a:pPr marL="12700" marR="60325" algn="just">
              <a:lnSpc>
                <a:spcPct val="102000"/>
              </a:lnSpc>
              <a:spcBef>
                <a:spcPts val="1230"/>
              </a:spcBef>
            </a:pPr>
            <a:r>
              <a:rPr sz="1000" dirty="0">
                <a:latin typeface="Lucida Sans Unicode"/>
                <a:cs typeface="Lucida Sans Unicode"/>
              </a:rPr>
              <a:t>Se </a:t>
            </a:r>
            <a:r>
              <a:rPr sz="1000" spc="-15" dirty="0">
                <a:latin typeface="Lucida Sans Unicode"/>
                <a:cs typeface="Lucida Sans Unicode"/>
              </a:rPr>
              <a:t>realizarán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periódicamente </a:t>
            </a:r>
            <a:r>
              <a:rPr sz="1000" spc="-5" dirty="0">
                <a:latin typeface="Lucida Sans Unicode"/>
                <a:cs typeface="Lucida Sans Unicode"/>
              </a:rPr>
              <a:t>encuestas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dirty="0">
                <a:latin typeface="Lucida Sans Unicode"/>
                <a:cs typeface="Lucida Sans Unicode"/>
              </a:rPr>
              <a:t>diagnóstico y </a:t>
            </a:r>
            <a:r>
              <a:rPr sz="1000" spc="-15" dirty="0">
                <a:latin typeface="Lucida Sans Unicode"/>
                <a:cs typeface="Lucida Sans Unicode"/>
              </a:rPr>
              <a:t>satisfacción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15" dirty="0">
                <a:latin typeface="Lucida Sans Unicode"/>
                <a:cs typeface="Lucida Sans Unicode"/>
              </a:rPr>
              <a:t>eva- 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luar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oferta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este</a:t>
            </a:r>
            <a:r>
              <a:rPr sz="1000" spc="7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ámbito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del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Centro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6510" algn="just">
              <a:lnSpc>
                <a:spcPct val="100000"/>
              </a:lnSpc>
            </a:pPr>
            <a:r>
              <a:rPr sz="1000" b="1" spc="-15" dirty="0">
                <a:latin typeface="Arial"/>
                <a:cs typeface="Arial"/>
              </a:rPr>
              <a:t>Gestión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Cultural</a:t>
            </a:r>
            <a:endParaRPr sz="1000">
              <a:latin typeface="Arial"/>
              <a:cs typeface="Arial"/>
            </a:endParaRPr>
          </a:p>
          <a:p>
            <a:pPr marL="12700" marR="6985">
              <a:lnSpc>
                <a:spcPct val="102000"/>
              </a:lnSpc>
              <a:spcBef>
                <a:spcPts val="5"/>
              </a:spcBef>
            </a:pPr>
            <a:r>
              <a:rPr sz="1000" dirty="0">
                <a:latin typeface="Lucida Sans Unicode"/>
                <a:cs typeface="Lucida Sans Unicode"/>
              </a:rPr>
              <a:t>Elaboración </a:t>
            </a:r>
            <a:r>
              <a:rPr sz="1000" spc="30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Catastro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con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5" dirty="0">
                <a:latin typeface="Lucida Sans Unicode"/>
                <a:cs typeface="Lucida Sans Unicode"/>
              </a:rPr>
              <a:t>recopilaci</a:t>
            </a:r>
            <a:r>
              <a:rPr sz="1000" dirty="0">
                <a:latin typeface="Lucida Sans Unicode"/>
                <a:cs typeface="Lucida Sans Unicode"/>
              </a:rPr>
              <a:t> ón </a:t>
            </a:r>
            <a:r>
              <a:rPr sz="1000" spc="15" dirty="0">
                <a:latin typeface="Lucida Sans Unicode"/>
                <a:cs typeface="Lucida Sans Unicode"/>
              </a:rPr>
              <a:t>de ante cedentes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45" dirty="0">
                <a:latin typeface="Lucida Sans Unicode"/>
                <a:cs typeface="Lucida Sans Unicode"/>
              </a:rPr>
              <a:t>artistas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50" dirty="0">
                <a:latin typeface="Lucida Sans Unicode"/>
                <a:cs typeface="Lucida Sans Unicode"/>
              </a:rPr>
              <a:t>profe-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sionales,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aficionados, emergentes 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estudiantes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arte,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vinculen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gestión del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Centro.</a:t>
            </a:r>
            <a:endParaRPr sz="1000">
              <a:latin typeface="Lucida Sans Unicode"/>
              <a:cs typeface="Lucida Sans Unicode"/>
            </a:endParaRPr>
          </a:p>
          <a:p>
            <a:pPr marL="15875" marR="11430" indent="-3810">
              <a:lnSpc>
                <a:spcPct val="102000"/>
              </a:lnSpc>
              <a:spcBef>
                <a:spcPts val="1230"/>
              </a:spcBef>
            </a:pPr>
            <a:r>
              <a:rPr sz="1000" spc="5" dirty="0">
                <a:latin typeface="Lucida Sans Unicode"/>
                <a:cs typeface="Lucida Sans Unicode"/>
              </a:rPr>
              <a:t>Elaboración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informe</a:t>
            </a:r>
            <a:r>
              <a:rPr sz="1000" spc="-25" dirty="0">
                <a:latin typeface="Lucida Sans Unicode"/>
                <a:cs typeface="Lucida Sans Unicode"/>
              </a:rPr>
              <a:t> semestral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30" dirty="0">
                <a:latin typeface="Lucida Sans Unicode"/>
                <a:cs typeface="Lucida Sans Unicode"/>
              </a:rPr>
              <a:t>ge </a:t>
            </a:r>
            <a:r>
              <a:rPr sz="1000" spc="-40" dirty="0">
                <a:latin typeface="Lucida Sans Unicode"/>
                <a:cs typeface="Lucida Sans Unicode"/>
              </a:rPr>
              <a:t>stiones</a:t>
            </a:r>
            <a:r>
              <a:rPr sz="1000" spc="-3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apoyo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la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elaboración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proyectos.</a:t>
            </a:r>
            <a:endParaRPr sz="1000">
              <a:latin typeface="Lucida Sans Unicode"/>
              <a:cs typeface="Lucida Sans Unicode"/>
            </a:endParaRPr>
          </a:p>
          <a:p>
            <a:pPr marL="20955" marR="6350" indent="-8890">
              <a:lnSpc>
                <a:spcPct val="102000"/>
              </a:lnSpc>
              <a:spcBef>
                <a:spcPts val="1230"/>
              </a:spcBef>
            </a:pPr>
            <a:r>
              <a:rPr sz="1000" spc="5" dirty="0">
                <a:latin typeface="Lucida Sans Unicode"/>
                <a:cs typeface="Lucida Sans Unicode"/>
              </a:rPr>
              <a:t>Elaboración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informe </a:t>
            </a:r>
            <a:r>
              <a:rPr sz="1000" dirty="0">
                <a:latin typeface="Lucida Sans Unicode"/>
                <a:cs typeface="Lucida Sans Unicode"/>
              </a:rPr>
              <a:t>anual </a:t>
            </a:r>
            <a:r>
              <a:rPr sz="1000" spc="15" dirty="0">
                <a:latin typeface="Lucida Sans Unicode"/>
                <a:cs typeface="Lucida Sans Unicode"/>
              </a:rPr>
              <a:t>que </a:t>
            </a:r>
            <a:r>
              <a:rPr sz="1000" spc="20" dirty="0">
                <a:latin typeface="Lucida Sans Unicode"/>
                <a:cs typeface="Lucida Sans Unicode"/>
              </a:rPr>
              <a:t>conten </a:t>
            </a:r>
            <a:r>
              <a:rPr sz="1000" spc="40" dirty="0">
                <a:latin typeface="Lucida Sans Unicode"/>
                <a:cs typeface="Lucida Sans Unicode"/>
              </a:rPr>
              <a:t>ga </a:t>
            </a:r>
            <a:r>
              <a:rPr sz="1000" spc="-15" dirty="0">
                <a:latin typeface="Lucida Sans Unicode"/>
                <a:cs typeface="Lucida Sans Unicode"/>
              </a:rPr>
              <a:t>entid </a:t>
            </a:r>
            <a:r>
              <a:rPr sz="1000" spc="10" dirty="0">
                <a:latin typeface="Lucida Sans Unicode"/>
                <a:cs typeface="Lucida Sans Unicode"/>
              </a:rPr>
              <a:t>ades </a:t>
            </a:r>
            <a:r>
              <a:rPr sz="1000" spc="-15" dirty="0">
                <a:latin typeface="Lucida Sans Unicode"/>
                <a:cs typeface="Lucida Sans Unicode"/>
              </a:rPr>
              <a:t>u </a:t>
            </a:r>
            <a:r>
              <a:rPr sz="1000" spc="-10" dirty="0">
                <a:latin typeface="Lucida Sans Unicode"/>
                <a:cs typeface="Lucida Sans Unicode"/>
              </a:rPr>
              <a:t>organizaciones, </a:t>
            </a:r>
            <a:r>
              <a:rPr sz="1000" spc="30" dirty="0">
                <a:latin typeface="Lucida Sans Unicode"/>
                <a:cs typeface="Lucida Sans Unicode"/>
              </a:rPr>
              <a:t>con </a:t>
            </a:r>
            <a:r>
              <a:rPr sz="1000" spc="-50" dirty="0">
                <a:latin typeface="Lucida Sans Unicode"/>
                <a:cs typeface="Lucida Sans Unicode"/>
              </a:rPr>
              <a:t>las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cuales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se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realizaron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actividades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conjunto.</a:t>
            </a:r>
            <a:endParaRPr sz="1000">
              <a:latin typeface="Lucida Sans Unicode"/>
              <a:cs typeface="Lucida Sans Unicode"/>
            </a:endParaRPr>
          </a:p>
          <a:p>
            <a:pPr marL="18415" marR="5080" indent="-6350">
              <a:lnSpc>
                <a:spcPct val="102200"/>
              </a:lnSpc>
              <a:spcBef>
                <a:spcPts val="1225"/>
              </a:spcBef>
            </a:pPr>
            <a:r>
              <a:rPr sz="1000" spc="10" dirty="0">
                <a:latin typeface="Lucida Sans Unicode"/>
                <a:cs typeface="Lucida Sans Unicode"/>
              </a:rPr>
              <a:t>Elaboración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informe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anual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25" dirty="0">
                <a:latin typeface="Lucida Sans Unicode"/>
                <a:cs typeface="Lucida Sans Unicode"/>
              </a:rPr>
              <a:t>gestiones </a:t>
            </a:r>
            <a:r>
              <a:rPr sz="1000" spc="-5" dirty="0">
                <a:latin typeface="Lucida Sans Unicode"/>
                <a:cs typeface="Lucida Sans Unicode"/>
              </a:rPr>
              <a:t>desde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65" dirty="0">
                <a:latin typeface="Lucida Sans Unicode"/>
                <a:cs typeface="Lucida Sans Unicode"/>
              </a:rPr>
              <a:t>los</a:t>
            </a:r>
            <a:r>
              <a:rPr sz="1000" spc="-60" dirty="0">
                <a:latin typeface="Lucida Sans Unicode"/>
                <a:cs typeface="Lucida Sans Unicode"/>
              </a:rPr>
              <a:t> territorios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realiza </a:t>
            </a:r>
            <a:r>
              <a:rPr sz="1000" spc="10" dirty="0">
                <a:latin typeface="Lucida Sans Unicode"/>
                <a:cs typeface="Lucida Sans Unicode"/>
              </a:rPr>
              <a:t>das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conjunto</a:t>
            </a:r>
            <a:r>
              <a:rPr sz="1000" spc="10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1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gobiernos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</a:t>
            </a:r>
            <a:r>
              <a:rPr sz="1000" spc="12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barrio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vincula</a:t>
            </a:r>
            <a:r>
              <a:rPr sz="1000" spc="-22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dos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70" dirty="0">
                <a:latin typeface="Lucida Sans Unicode"/>
                <a:cs typeface="Lucida Sans Unicode"/>
              </a:rPr>
              <a:t>su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elaboración,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gestión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y/o </a:t>
            </a:r>
            <a:r>
              <a:rPr sz="1000" spc="-30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ejecución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30" dirty="0">
                <a:latin typeface="Lucida Sans Unicode"/>
                <a:cs typeface="Lucida Sans Unicode"/>
              </a:rPr>
              <a:t>con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Centro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Cultural.</a:t>
            </a:r>
            <a:endParaRPr sz="1000">
              <a:latin typeface="Lucida Sans Unicode"/>
              <a:cs typeface="Lucida Sans Unicode"/>
            </a:endParaRPr>
          </a:p>
          <a:p>
            <a:pPr marL="12700" marR="9525" algn="just">
              <a:lnSpc>
                <a:spcPct val="102000"/>
              </a:lnSpc>
              <a:spcBef>
                <a:spcPts val="1230"/>
              </a:spcBef>
            </a:pPr>
            <a:r>
              <a:rPr sz="1000" spc="15" dirty="0">
                <a:latin typeface="Lucida Sans Unicode"/>
                <a:cs typeface="Lucida Sans Unicode"/>
              </a:rPr>
              <a:t>Evaluación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60" dirty="0">
                <a:latin typeface="Lucida Sans Unicode"/>
                <a:cs typeface="Lucida Sans Unicode"/>
              </a:rPr>
              <a:t>cada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5" dirty="0">
                <a:latin typeface="Lucida Sans Unicode"/>
                <a:cs typeface="Lucida Sans Unicode"/>
              </a:rPr>
              <a:t>las </a:t>
            </a:r>
            <a:r>
              <a:rPr sz="1000" spc="-40" dirty="0">
                <a:latin typeface="Lucida Sans Unicode"/>
                <a:cs typeface="Lucida Sans Unicode"/>
              </a:rPr>
              <a:t>líne </a:t>
            </a:r>
            <a:r>
              <a:rPr sz="1000" spc="-30" dirty="0">
                <a:latin typeface="Lucida Sans Unicode"/>
                <a:cs typeface="Lucida Sans Unicode"/>
              </a:rPr>
              <a:t>as </a:t>
            </a:r>
            <a:r>
              <a:rPr sz="1000" spc="-60" dirty="0">
                <a:latin typeface="Lucida Sans Unicode"/>
                <a:cs typeface="Lucida Sans Unicode"/>
              </a:rPr>
              <a:t>es </a:t>
            </a:r>
            <a:r>
              <a:rPr sz="1000" spc="-5" dirty="0">
                <a:latin typeface="Lucida Sans Unicode"/>
                <a:cs typeface="Lucida Sans Unicode"/>
              </a:rPr>
              <a:t>tratégicas, </a:t>
            </a:r>
            <a:r>
              <a:rPr sz="1000" spc="25" dirty="0">
                <a:latin typeface="Lucida Sans Unicode"/>
                <a:cs typeface="Lucida Sans Unicode"/>
              </a:rPr>
              <a:t>para </a:t>
            </a:r>
            <a:r>
              <a:rPr sz="1000" spc="-5" dirty="0">
                <a:latin typeface="Lucida Sans Unicode"/>
                <a:cs typeface="Lucida Sans Unicode"/>
              </a:rPr>
              <a:t>plasmar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40" dirty="0">
                <a:latin typeface="Lucida Sans Unicode"/>
                <a:cs typeface="Lucida Sans Unicode"/>
              </a:rPr>
              <a:t>resulta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spc="15" dirty="0">
                <a:latin typeface="Lucida Sans Unicode"/>
                <a:cs typeface="Lucida Sans Unicode"/>
              </a:rPr>
              <a:t>en 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una </a:t>
            </a:r>
            <a:r>
              <a:rPr sz="1000" spc="-5" dirty="0">
                <a:latin typeface="Lucida Sans Unicode"/>
                <a:cs typeface="Lucida Sans Unicode"/>
              </a:rPr>
              <a:t>memoria </a:t>
            </a:r>
            <a:r>
              <a:rPr sz="1000" dirty="0">
                <a:latin typeface="Lucida Sans Unicode"/>
                <a:cs typeface="Lucida Sans Unicode"/>
              </a:rPr>
              <a:t>anual </a:t>
            </a:r>
            <a:r>
              <a:rPr sz="1000" spc="25" dirty="0">
                <a:latin typeface="Lucida Sans Unicode"/>
                <a:cs typeface="Lucida Sans Unicode"/>
              </a:rPr>
              <a:t>acerca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5" dirty="0">
                <a:latin typeface="Lucida Sans Unicode"/>
                <a:cs typeface="Lucida Sans Unicode"/>
              </a:rPr>
              <a:t>la </a:t>
            </a:r>
            <a:r>
              <a:rPr sz="1000" spc="-30" dirty="0">
                <a:latin typeface="Lucida Sans Unicode"/>
                <a:cs typeface="Lucida Sans Unicode"/>
              </a:rPr>
              <a:t>gestión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desarrollo </a:t>
            </a:r>
            <a:r>
              <a:rPr sz="1000" spc="-20" dirty="0">
                <a:latin typeface="Lucida Sans Unicode"/>
                <a:cs typeface="Lucida Sans Unicode"/>
              </a:rPr>
              <a:t>del Centro </a:t>
            </a:r>
            <a:r>
              <a:rPr sz="1000" spc="-30" dirty="0">
                <a:latin typeface="Lucida Sans Unicode"/>
                <a:cs typeface="Lucida Sans Unicode"/>
              </a:rPr>
              <a:t>Cultural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70" dirty="0">
                <a:latin typeface="Lucida Sans Unicode"/>
                <a:cs typeface="Lucida Sans Unicode"/>
              </a:rPr>
              <a:t>su </a:t>
            </a:r>
            <a:r>
              <a:rPr sz="1000" spc="-114" dirty="0">
                <a:latin typeface="Lucida Sans Unicode"/>
                <a:cs typeface="Lucida Sans Unicode"/>
              </a:rPr>
              <a:t>im- </a:t>
            </a:r>
            <a:r>
              <a:rPr sz="1000" spc="-110" dirty="0">
                <a:latin typeface="Lucida Sans Unicode"/>
                <a:cs typeface="Lucida Sans Unicode"/>
              </a:rPr>
              <a:t> </a:t>
            </a:r>
            <a:r>
              <a:rPr sz="1000" spc="40" dirty="0">
                <a:latin typeface="Lucida Sans Unicode"/>
                <a:cs typeface="Lucida Sans Unicode"/>
              </a:rPr>
              <a:t>pacto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en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desarroll</a:t>
            </a:r>
            <a:r>
              <a:rPr sz="1000" spc="-22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o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cultural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comunal.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73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5620" y="1980692"/>
            <a:ext cx="5063490" cy="3306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000" b="1" spc="125" dirty="0">
                <a:solidFill>
                  <a:srgbClr val="FF9A00"/>
                </a:solidFill>
                <a:latin typeface="Trebuchet MS"/>
                <a:cs typeface="Trebuchet MS"/>
              </a:rPr>
              <a:t>MODELO</a:t>
            </a:r>
            <a:r>
              <a:rPr sz="1000" b="1" spc="-5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000" b="1" spc="105" dirty="0">
                <a:solidFill>
                  <a:srgbClr val="FF9A00"/>
                </a:solidFill>
                <a:latin typeface="Trebuchet MS"/>
                <a:cs typeface="Trebuchet MS"/>
              </a:rPr>
              <a:t>DE</a:t>
            </a:r>
            <a:r>
              <a:rPr sz="1000" b="1" spc="-4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000" b="1" spc="114" dirty="0">
                <a:solidFill>
                  <a:srgbClr val="FF9A00"/>
                </a:solidFill>
                <a:latin typeface="Trebuchet MS"/>
                <a:cs typeface="Trebuchet MS"/>
              </a:rPr>
              <a:t>FINANCIAMIENTO</a:t>
            </a:r>
            <a:endParaRPr sz="1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 marL="12700" marR="60960" algn="just">
              <a:lnSpc>
                <a:spcPct val="102499"/>
              </a:lnSpc>
            </a:pPr>
            <a:r>
              <a:rPr sz="1000" spc="-50" dirty="0">
                <a:latin typeface="Lucida Sans Unicode"/>
                <a:cs typeface="Lucida Sans Unicode"/>
              </a:rPr>
              <a:t>El </a:t>
            </a:r>
            <a:r>
              <a:rPr sz="1000" spc="-10" dirty="0">
                <a:latin typeface="Lucida Sans Unicode"/>
                <a:cs typeface="Lucida Sans Unicode"/>
              </a:rPr>
              <a:t>Centro </a:t>
            </a:r>
            <a:r>
              <a:rPr sz="1000" spc="-25" dirty="0">
                <a:latin typeface="Lucida Sans Unicode"/>
                <a:cs typeface="Lucida Sans Unicode"/>
              </a:rPr>
              <a:t>Cultural </a:t>
            </a:r>
            <a:r>
              <a:rPr sz="1000" spc="-10" dirty="0">
                <a:latin typeface="Lucida Sans Unicode"/>
                <a:cs typeface="Lucida Sans Unicode"/>
              </a:rPr>
              <a:t>Estación </a:t>
            </a:r>
            <a:r>
              <a:rPr sz="1000" spc="-30" dirty="0">
                <a:latin typeface="Lucida Sans Unicode"/>
                <a:cs typeface="Lucida Sans Unicode"/>
              </a:rPr>
              <a:t>Quillota </a:t>
            </a:r>
            <a:r>
              <a:rPr sz="1000" spc="-10" dirty="0">
                <a:latin typeface="Lucida Sans Unicode"/>
                <a:cs typeface="Lucida Sans Unicode"/>
              </a:rPr>
              <a:t>poseerá </a:t>
            </a:r>
            <a:r>
              <a:rPr sz="1000" spc="-60" dirty="0">
                <a:latin typeface="Lucida Sans Unicode"/>
                <a:cs typeface="Lucida Sans Unicode"/>
              </a:rPr>
              <a:t>tres </a:t>
            </a:r>
            <a:r>
              <a:rPr sz="1000" spc="-20" dirty="0">
                <a:latin typeface="Lucida Sans Unicode"/>
                <a:cs typeface="Lucida Sans Unicode"/>
              </a:rPr>
              <a:t>fuentes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" dirty="0">
                <a:latin typeface="Lucida Sans Unicode"/>
                <a:cs typeface="Lucida Sans Unicode"/>
              </a:rPr>
              <a:t>financiamiento: </a:t>
            </a:r>
            <a:r>
              <a:rPr sz="1000" spc="-25" dirty="0">
                <a:latin typeface="Lucida Sans Unicode"/>
                <a:cs typeface="Lucida Sans Unicode"/>
              </a:rPr>
              <a:t>el </a:t>
            </a:r>
            <a:r>
              <a:rPr sz="1000" spc="-90" dirty="0">
                <a:latin typeface="Lucida Sans Unicode"/>
                <a:cs typeface="Lucida Sans Unicode"/>
              </a:rPr>
              <a:t>mu- </a:t>
            </a:r>
            <a:r>
              <a:rPr sz="1000" spc="-8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nicip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al,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el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aporte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65" dirty="0">
                <a:latin typeface="Lucida Sans Unicode"/>
                <a:cs typeface="Lucida Sans Unicode"/>
              </a:rPr>
              <a:t>los</a:t>
            </a:r>
            <a:r>
              <a:rPr sz="1000" spc="-2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beneficiarios,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45" dirty="0">
                <a:latin typeface="Lucida Sans Unicode"/>
                <a:cs typeface="Lucida Sans Unicode"/>
              </a:rPr>
              <a:t>ingresos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propios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esporádicos:</a:t>
            </a:r>
            <a:endParaRPr sz="1000"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02000"/>
              </a:lnSpc>
              <a:spcBef>
                <a:spcPts val="1230"/>
              </a:spcBef>
            </a:pPr>
            <a:r>
              <a:rPr sz="1000" b="1" dirty="0">
                <a:latin typeface="Arial"/>
                <a:cs typeface="Arial"/>
              </a:rPr>
              <a:t>Aporte</a:t>
            </a:r>
            <a:r>
              <a:rPr sz="1000" b="1" spc="27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Municipal</a:t>
            </a:r>
            <a:r>
              <a:rPr sz="1000" spc="5" dirty="0">
                <a:latin typeface="Lucida Sans Unicode"/>
                <a:cs typeface="Lucida Sans Unicode"/>
              </a:rPr>
              <a:t>: </a:t>
            </a:r>
            <a:r>
              <a:rPr sz="1000" spc="-5" dirty="0">
                <a:latin typeface="Lucida Sans Unicode"/>
                <a:cs typeface="Lucida Sans Unicode"/>
              </a:rPr>
              <a:t>corresponde </a:t>
            </a:r>
            <a:r>
              <a:rPr sz="1000" spc="-50" dirty="0">
                <a:latin typeface="Lucida Sans Unicode"/>
                <a:cs typeface="Lucida Sans Unicode"/>
              </a:rPr>
              <a:t>al</a:t>
            </a:r>
            <a:r>
              <a:rPr sz="1000" spc="2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respaldo </a:t>
            </a:r>
            <a:r>
              <a:rPr sz="1000" spc="-25" dirty="0">
                <a:latin typeface="Lucida Sans Unicode"/>
                <a:cs typeface="Lucida Sans Unicode"/>
              </a:rPr>
              <a:t>presupuestario </a:t>
            </a:r>
            <a:r>
              <a:rPr sz="1000" spc="15" dirty="0">
                <a:latin typeface="Lucida Sans Unicode"/>
                <a:cs typeface="Lucida Sans Unicode"/>
              </a:rPr>
              <a:t>que  </a:t>
            </a:r>
            <a:r>
              <a:rPr sz="1000" spc="5" dirty="0">
                <a:latin typeface="Lucida Sans Unicode"/>
                <a:cs typeface="Lucida Sans Unicode"/>
              </a:rPr>
              <a:t>cubre  </a:t>
            </a:r>
            <a:r>
              <a:rPr sz="1000" spc="-25" dirty="0">
                <a:latin typeface="Lucida Sans Unicode"/>
                <a:cs typeface="Lucida Sans Unicode"/>
              </a:rPr>
              <a:t>el</a:t>
            </a:r>
            <a:r>
              <a:rPr sz="1000" spc="275" dirty="0">
                <a:latin typeface="Lucida Sans Unicode"/>
                <a:cs typeface="Lucida Sans Unicode"/>
              </a:rPr>
              <a:t> </a:t>
            </a:r>
            <a:r>
              <a:rPr sz="1000" b="1" spc="-5" dirty="0">
                <a:latin typeface="Arial"/>
                <a:cs typeface="Arial"/>
              </a:rPr>
              <a:t>54,6 </a:t>
            </a:r>
            <a:r>
              <a:rPr sz="1000" b="1" spc="-30" dirty="0">
                <a:latin typeface="Arial"/>
                <a:cs typeface="Arial"/>
              </a:rPr>
              <a:t>% 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55" dirty="0">
                <a:latin typeface="Lucida Sans Unicode"/>
                <a:cs typeface="Lucida Sans Unicode"/>
              </a:rPr>
              <a:t>las </a:t>
            </a:r>
            <a:r>
              <a:rPr sz="1000" spc="5" dirty="0">
                <a:latin typeface="Lucida Sans Unicode"/>
                <a:cs typeface="Lucida Sans Unicode"/>
              </a:rPr>
              <a:t>necesid </a:t>
            </a:r>
            <a:r>
              <a:rPr sz="1000" spc="10" dirty="0">
                <a:latin typeface="Lucida Sans Unicode"/>
                <a:cs typeface="Lucida Sans Unicode"/>
              </a:rPr>
              <a:t>ades </a:t>
            </a:r>
            <a:r>
              <a:rPr sz="1000" spc="-10" dirty="0">
                <a:latin typeface="Lucida Sans Unicode"/>
                <a:cs typeface="Lucida Sans Unicode"/>
              </a:rPr>
              <a:t>financieras </a:t>
            </a:r>
            <a:r>
              <a:rPr sz="1000" spc="-20" dirty="0">
                <a:latin typeface="Lucida Sans Unicode"/>
                <a:cs typeface="Lucida Sans Unicode"/>
              </a:rPr>
              <a:t>del </a:t>
            </a:r>
            <a:r>
              <a:rPr sz="1000" spc="-10" dirty="0">
                <a:latin typeface="Lucida Sans Unicode"/>
                <a:cs typeface="Lucida Sans Unicode"/>
              </a:rPr>
              <a:t>centro</a:t>
            </a:r>
            <a:r>
              <a:rPr sz="1000" spc="-5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cultural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5" dirty="0">
                <a:latin typeface="Lucida Sans Unicode"/>
                <a:cs typeface="Lucida Sans Unicode"/>
              </a:rPr>
              <a:t>está </a:t>
            </a:r>
            <a:r>
              <a:rPr sz="1000" spc="-25" dirty="0">
                <a:latin typeface="Lucida Sans Unicode"/>
                <a:cs typeface="Lucida Sans Unicode"/>
              </a:rPr>
              <a:t>destina </a:t>
            </a:r>
            <a:r>
              <a:rPr sz="1000" spc="10" dirty="0">
                <a:latin typeface="Lucida Sans Unicode"/>
                <a:cs typeface="Lucida Sans Unicode"/>
              </a:rPr>
              <a:t>do </a:t>
            </a:r>
            <a:r>
              <a:rPr sz="1000" spc="-15" dirty="0">
                <a:latin typeface="Lucida Sans Unicode"/>
                <a:cs typeface="Lucida Sans Unicode"/>
              </a:rPr>
              <a:t>al </a:t>
            </a:r>
            <a:r>
              <a:rPr sz="1000" spc="50" dirty="0">
                <a:latin typeface="Lucida Sans Unicode"/>
                <a:cs typeface="Lucida Sans Unicode"/>
              </a:rPr>
              <a:t>pago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4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honorarios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del</a:t>
            </a:r>
            <a:r>
              <a:rPr sz="1000" spc="-15" dirty="0">
                <a:latin typeface="Lucida Sans Unicode"/>
                <a:cs typeface="Lucida Sans Unicode"/>
              </a:rPr>
              <a:t> personal,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difusión,</a:t>
            </a:r>
            <a:r>
              <a:rPr sz="1000" spc="-55" dirty="0">
                <a:latin typeface="Lucida Sans Unicode"/>
                <a:cs typeface="Lucida Sans Unicode"/>
              </a:rPr>
              <a:t> </a:t>
            </a:r>
            <a:r>
              <a:rPr sz="1000" spc="-30" dirty="0">
                <a:latin typeface="Lucida Sans Unicode"/>
                <a:cs typeface="Lucida Sans Unicode"/>
              </a:rPr>
              <a:t>servicios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básicos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-3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mantención.</a:t>
            </a:r>
            <a:endParaRPr sz="1000">
              <a:latin typeface="Lucida Sans Unicode"/>
              <a:cs typeface="Lucida Sans Unicode"/>
            </a:endParaRPr>
          </a:p>
          <a:p>
            <a:pPr marL="12700" marR="45720" algn="just">
              <a:lnSpc>
                <a:spcPct val="102200"/>
              </a:lnSpc>
              <a:spcBef>
                <a:spcPts val="1230"/>
              </a:spcBef>
            </a:pPr>
            <a:r>
              <a:rPr sz="1000" b="1" dirty="0">
                <a:latin typeface="Arial"/>
                <a:cs typeface="Arial"/>
              </a:rPr>
              <a:t>Aporte </a:t>
            </a:r>
            <a:r>
              <a:rPr sz="1000" b="1" spc="-40" dirty="0">
                <a:latin typeface="Arial"/>
                <a:cs typeface="Arial"/>
              </a:rPr>
              <a:t>Usuarios</a:t>
            </a:r>
            <a:r>
              <a:rPr sz="1000" b="1" spc="19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y </a:t>
            </a:r>
            <a:r>
              <a:rPr sz="1000" b="1" spc="-15" dirty="0">
                <a:latin typeface="Arial"/>
                <a:cs typeface="Arial"/>
              </a:rPr>
              <a:t>Beneficiarios</a:t>
            </a:r>
            <a:r>
              <a:rPr sz="1000" spc="-15" dirty="0">
                <a:latin typeface="Lucida Sans Unicode"/>
                <a:cs typeface="Lucida Sans Unicode"/>
              </a:rPr>
              <a:t>: </a:t>
            </a:r>
            <a:r>
              <a:rPr sz="1000" spc="-5" dirty="0">
                <a:latin typeface="Lucida Sans Unicode"/>
                <a:cs typeface="Lucida Sans Unicode"/>
              </a:rPr>
              <a:t>Corresponde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25" dirty="0">
                <a:latin typeface="Lucida Sans Unicode"/>
                <a:cs typeface="Lucida Sans Unicode"/>
              </a:rPr>
              <a:t>matrículas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0" dirty="0">
                <a:latin typeface="Lucida Sans Unicode"/>
                <a:cs typeface="Lucida Sans Unicode"/>
              </a:rPr>
              <a:t>colegiaturas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45" dirty="0">
                <a:latin typeface="Lucida Sans Unicode"/>
                <a:cs typeface="Lucida Sans Unicode"/>
              </a:rPr>
              <a:t>apor- </a:t>
            </a:r>
            <a:r>
              <a:rPr sz="1000" spc="-40" dirty="0">
                <a:latin typeface="Lucida Sans Unicode"/>
                <a:cs typeface="Lucida Sans Unicode"/>
              </a:rPr>
              <a:t> tes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50" dirty="0">
                <a:latin typeface="Lucida Sans Unicode"/>
                <a:cs typeface="Lucida Sans Unicode"/>
              </a:rPr>
              <a:t>talleristas </a:t>
            </a:r>
            <a:r>
              <a:rPr sz="1000" spc="-15" dirty="0">
                <a:latin typeface="Lucida Sans Unicode"/>
                <a:cs typeface="Lucida Sans Unicode"/>
              </a:rPr>
              <a:t>equivalentes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un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b="1" spc="-5" dirty="0">
                <a:latin typeface="Arial"/>
                <a:cs typeface="Arial"/>
              </a:rPr>
              <a:t>27,3 </a:t>
            </a:r>
            <a:r>
              <a:rPr sz="1000" b="1" spc="-30" dirty="0">
                <a:latin typeface="Arial"/>
                <a:cs typeface="Arial"/>
              </a:rPr>
              <a:t>%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-60" dirty="0">
                <a:latin typeface="Lucida Sans Unicode"/>
                <a:cs typeface="Lucida Sans Unicode"/>
              </a:rPr>
              <a:t>los </a:t>
            </a:r>
            <a:r>
              <a:rPr sz="1000" spc="-35" dirty="0">
                <a:latin typeface="Lucida Sans Unicode"/>
                <a:cs typeface="Lucida Sans Unicode"/>
              </a:rPr>
              <a:t>ingresos </a:t>
            </a:r>
            <a:r>
              <a:rPr sz="1000" dirty="0">
                <a:latin typeface="Lucida Sans Unicode"/>
                <a:cs typeface="Lucida Sans Unicode"/>
              </a:rPr>
              <a:t>proyectados a </a:t>
            </a:r>
            <a:r>
              <a:rPr sz="1000" spc="-20" dirty="0">
                <a:latin typeface="Lucida Sans Unicode"/>
                <a:cs typeface="Lucida Sans Unicode"/>
              </a:rPr>
              <a:t>través </a:t>
            </a:r>
            <a:r>
              <a:rPr sz="1000" spc="20" dirty="0">
                <a:latin typeface="Lucida Sans Unicode"/>
                <a:cs typeface="Lucida Sans Unicode"/>
              </a:rPr>
              <a:t>de </a:t>
            </a:r>
            <a:r>
              <a:rPr sz="1000" spc="25" dirty="0">
                <a:latin typeface="Lucida Sans Unicode"/>
                <a:cs typeface="Lucida Sans Unicode"/>
              </a:rPr>
              <a:t> cuenta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terceros.</a:t>
            </a:r>
            <a:endParaRPr sz="1000">
              <a:latin typeface="Lucida Sans Unicode"/>
              <a:cs typeface="Lucida Sans Unicode"/>
            </a:endParaRPr>
          </a:p>
          <a:p>
            <a:pPr marL="15240" marR="11430" indent="-3175" algn="just">
              <a:lnSpc>
                <a:spcPct val="102200"/>
              </a:lnSpc>
              <a:spcBef>
                <a:spcPts val="1220"/>
              </a:spcBef>
            </a:pPr>
            <a:r>
              <a:rPr sz="1000" b="1" spc="-25" dirty="0">
                <a:latin typeface="Arial"/>
                <a:cs typeface="Arial"/>
              </a:rPr>
              <a:t>Ingresos </a:t>
            </a:r>
            <a:r>
              <a:rPr sz="1000" b="1" spc="-20" dirty="0">
                <a:latin typeface="Arial"/>
                <a:cs typeface="Arial"/>
              </a:rPr>
              <a:t>propios</a:t>
            </a:r>
            <a:r>
              <a:rPr sz="1000" spc="-20" dirty="0">
                <a:latin typeface="Lucida Sans Unicode"/>
                <a:cs typeface="Lucida Sans Unicode"/>
              </a:rPr>
              <a:t>: </a:t>
            </a:r>
            <a:r>
              <a:rPr sz="1000" spc="-5" dirty="0">
                <a:latin typeface="Lucida Sans Unicode"/>
                <a:cs typeface="Lucida Sans Unicode"/>
              </a:rPr>
              <a:t>Provenientes </a:t>
            </a:r>
            <a:r>
              <a:rPr sz="1000" spc="-20" dirty="0">
                <a:latin typeface="Lucida Sans Unicode"/>
                <a:cs typeface="Lucida Sans Unicode"/>
              </a:rPr>
              <a:t>del </a:t>
            </a:r>
            <a:r>
              <a:rPr sz="1000" spc="-15" dirty="0">
                <a:latin typeface="Lucida Sans Unicode"/>
                <a:cs typeface="Lucida Sans Unicode"/>
              </a:rPr>
              <a:t>arriendo </a:t>
            </a:r>
            <a:r>
              <a:rPr sz="1000" spc="-5" dirty="0">
                <a:latin typeface="Lucida Sans Unicode"/>
                <a:cs typeface="Lucida Sans Unicode"/>
              </a:rPr>
              <a:t>sala teatro, </a:t>
            </a:r>
            <a:r>
              <a:rPr sz="1000" spc="5" dirty="0">
                <a:latin typeface="Lucida Sans Unicode"/>
                <a:cs typeface="Lucida Sans Unicode"/>
              </a:rPr>
              <a:t>cobro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10" dirty="0">
                <a:latin typeface="Lucida Sans Unicode"/>
                <a:cs typeface="Lucida Sans Unicode"/>
              </a:rPr>
              <a:t>entra </a:t>
            </a:r>
            <a:r>
              <a:rPr sz="1000" dirty="0">
                <a:latin typeface="Lucida Sans Unicode"/>
                <a:cs typeface="Lucida Sans Unicode"/>
              </a:rPr>
              <a:t>das a </a:t>
            </a:r>
            <a:r>
              <a:rPr sz="1000" spc="-114" dirty="0">
                <a:latin typeface="Lucida Sans Unicode"/>
                <a:cs typeface="Lucida Sans Unicode"/>
              </a:rPr>
              <a:t>es- </a:t>
            </a:r>
            <a:r>
              <a:rPr sz="1000" spc="-11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pectáculos, </a:t>
            </a:r>
            <a:r>
              <a:rPr sz="1000" spc="5" dirty="0">
                <a:latin typeface="Lucida Sans Unicode"/>
                <a:cs typeface="Lucida Sans Unicode"/>
              </a:rPr>
              <a:t>concesión </a:t>
            </a:r>
            <a:r>
              <a:rPr sz="1000" spc="10" dirty="0">
                <a:latin typeface="Lucida Sans Unicode"/>
                <a:cs typeface="Lucida Sans Unicode"/>
              </a:rPr>
              <a:t>cafetería </a:t>
            </a:r>
            <a:r>
              <a:rPr sz="1000" dirty="0">
                <a:latin typeface="Lucida Sans Unicode"/>
                <a:cs typeface="Lucida Sans Unicode"/>
              </a:rPr>
              <a:t>y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confitería </a:t>
            </a:r>
            <a:r>
              <a:rPr sz="1000" spc="-5" dirty="0">
                <a:latin typeface="Lucida Sans Unicode"/>
                <a:cs typeface="Lucida Sans Unicode"/>
              </a:rPr>
              <a:t>equivalentes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15" dirty="0">
                <a:latin typeface="Lucida Sans Unicode"/>
                <a:cs typeface="Lucida Sans Unicode"/>
              </a:rPr>
              <a:t>un </a:t>
            </a:r>
            <a:r>
              <a:rPr sz="1000" b="1" spc="-5" dirty="0">
                <a:latin typeface="Arial"/>
                <a:cs typeface="Arial"/>
              </a:rPr>
              <a:t>13,6 </a:t>
            </a:r>
            <a:r>
              <a:rPr sz="1000" b="1" spc="-30" dirty="0">
                <a:latin typeface="Arial"/>
                <a:cs typeface="Arial"/>
              </a:rPr>
              <a:t>%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65" dirty="0">
                <a:latin typeface="Lucida Sans Unicode"/>
                <a:cs typeface="Lucida Sans Unicode"/>
              </a:rPr>
              <a:t>los </a:t>
            </a:r>
            <a:r>
              <a:rPr sz="1000" spc="-120" dirty="0">
                <a:latin typeface="Lucida Sans Unicode"/>
                <a:cs typeface="Lucida Sans Unicode"/>
              </a:rPr>
              <a:t>in- </a:t>
            </a:r>
            <a:r>
              <a:rPr sz="1000" spc="-114" dirty="0">
                <a:latin typeface="Lucida Sans Unicode"/>
                <a:cs typeface="Lucida Sans Unicode"/>
              </a:rPr>
              <a:t> </a:t>
            </a:r>
            <a:r>
              <a:rPr sz="1000" spc="-35" dirty="0">
                <a:latin typeface="Lucida Sans Unicode"/>
                <a:cs typeface="Lucida Sans Unicode"/>
              </a:rPr>
              <a:t>gresos</a:t>
            </a:r>
            <a:r>
              <a:rPr sz="1000" spc="-20" dirty="0">
                <a:latin typeface="Lucida Sans Unicode"/>
                <a:cs typeface="Lucida Sans Unicode"/>
              </a:rPr>
              <a:t> </a:t>
            </a:r>
            <a:r>
              <a:rPr sz="1000" spc="10" dirty="0">
                <a:latin typeface="Lucida Sans Unicode"/>
                <a:cs typeface="Lucida Sans Unicode"/>
              </a:rPr>
              <a:t>proyectados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través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ingreso</a:t>
            </a:r>
            <a:r>
              <a:rPr sz="1000" spc="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r>
              <a:rPr sz="1000" spc="90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cuenta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terceros.</a:t>
            </a:r>
            <a:endParaRPr sz="1000">
              <a:latin typeface="Lucida Sans Unicode"/>
              <a:cs typeface="Lucida Sans Unicode"/>
            </a:endParaRPr>
          </a:p>
          <a:p>
            <a:pPr marL="12700" marR="29209" algn="just">
              <a:lnSpc>
                <a:spcPct val="102000"/>
              </a:lnSpc>
              <a:spcBef>
                <a:spcPts val="1230"/>
              </a:spcBef>
            </a:pPr>
            <a:r>
              <a:rPr sz="1000" b="1" spc="-25" dirty="0">
                <a:latin typeface="Arial"/>
                <a:cs typeface="Arial"/>
              </a:rPr>
              <a:t>Ingresos </a:t>
            </a:r>
            <a:r>
              <a:rPr sz="1000" b="1" spc="-20" dirty="0">
                <a:latin typeface="Arial"/>
                <a:cs typeface="Arial"/>
              </a:rPr>
              <a:t>Esporádicos</a:t>
            </a:r>
            <a:r>
              <a:rPr sz="1000" spc="-20" dirty="0">
                <a:latin typeface="Lucida Sans Unicode"/>
                <a:cs typeface="Lucida Sans Unicode"/>
              </a:rPr>
              <a:t>: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19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provenientes </a:t>
            </a:r>
            <a:r>
              <a:rPr sz="1000" spc="1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Fondos </a:t>
            </a:r>
            <a:r>
              <a:rPr sz="1000" dirty="0">
                <a:latin typeface="Lucida Sans Unicode"/>
                <a:cs typeface="Lucida Sans Unicode"/>
              </a:rPr>
              <a:t>Concursables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30" dirty="0">
                <a:latin typeface="Lucida Sans Unicode"/>
                <a:cs typeface="Lucida Sans Unicode"/>
              </a:rPr>
              <a:t>diversa</a:t>
            </a:r>
            <a:r>
              <a:rPr sz="1000" spc="254" dirty="0">
                <a:latin typeface="Lucida Sans Unicode"/>
                <a:cs typeface="Lucida Sans Unicode"/>
              </a:rPr>
              <a:t> </a:t>
            </a:r>
            <a:r>
              <a:rPr sz="1000" spc="-55" dirty="0">
                <a:latin typeface="Lucida Sans Unicode"/>
                <a:cs typeface="Lucida Sans Unicode"/>
              </a:rPr>
              <a:t>índo- </a:t>
            </a:r>
            <a:r>
              <a:rPr sz="1000" spc="-50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le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10" dirty="0">
                <a:latin typeface="Lucida Sans Unicode"/>
                <a:cs typeface="Lucida Sans Unicode"/>
              </a:rPr>
              <a:t>aportes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-20" dirty="0">
                <a:latin typeface="Lucida Sans Unicode"/>
                <a:cs typeface="Lucida Sans Unicode"/>
              </a:rPr>
              <a:t>priva </a:t>
            </a:r>
            <a:r>
              <a:rPr sz="1000" spc="-25" dirty="0">
                <a:latin typeface="Lucida Sans Unicode"/>
                <a:cs typeface="Lucida Sans Unicode"/>
              </a:rPr>
              <a:t>dos </a:t>
            </a:r>
            <a:r>
              <a:rPr sz="1000" spc="-15" dirty="0">
                <a:latin typeface="Lucida Sans Unicode"/>
                <a:cs typeface="Lucida Sans Unicode"/>
              </a:rPr>
              <a:t>destina </a:t>
            </a:r>
            <a:r>
              <a:rPr sz="1000" spc="-35" dirty="0">
                <a:latin typeface="Lucida Sans Unicode"/>
                <a:cs typeface="Lucida Sans Unicode"/>
              </a:rPr>
              <a:t>dos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40" dirty="0">
                <a:latin typeface="Lucida Sans Unicode"/>
                <a:cs typeface="Lucida Sans Unicode"/>
              </a:rPr>
              <a:t>ga </a:t>
            </a:r>
            <a:r>
              <a:rPr sz="1000" spc="-60" dirty="0">
                <a:latin typeface="Lucida Sans Unicode"/>
                <a:cs typeface="Lucida Sans Unicode"/>
              </a:rPr>
              <a:t>stos </a:t>
            </a:r>
            <a:r>
              <a:rPr sz="1000" spc="-15" dirty="0">
                <a:latin typeface="Lucida Sans Unicode"/>
                <a:cs typeface="Lucida Sans Unicode"/>
              </a:rPr>
              <a:t>generales, </a:t>
            </a:r>
            <a:r>
              <a:rPr sz="1000" spc="-35" dirty="0">
                <a:latin typeface="Lucida Sans Unicode"/>
                <a:cs typeface="Lucida Sans Unicode"/>
              </a:rPr>
              <a:t>inversión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20" dirty="0">
                <a:latin typeface="Lucida Sans Unicode"/>
                <a:cs typeface="Lucida Sans Unicode"/>
              </a:rPr>
              <a:t>mantención </a:t>
            </a:r>
            <a:r>
              <a:rPr sz="1000" dirty="0">
                <a:latin typeface="Lucida Sans Unicode"/>
                <a:cs typeface="Lucida Sans Unicode"/>
              </a:rPr>
              <a:t>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-20" dirty="0">
                <a:latin typeface="Lucida Sans Unicode"/>
                <a:cs typeface="Lucida Sans Unicode"/>
              </a:rPr>
              <a:t>través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3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cuenta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20" dirty="0">
                <a:latin typeface="Lucida Sans Unicode"/>
                <a:cs typeface="Lucida Sans Unicode"/>
              </a:rPr>
              <a:t>de</a:t>
            </a:r>
            <a:r>
              <a:rPr sz="1000" spc="-45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terceros,</a:t>
            </a:r>
            <a:r>
              <a:rPr sz="1000" dirty="0">
                <a:latin typeface="Lucida Sans Unicode"/>
                <a:cs typeface="Lucida Sans Unicode"/>
              </a:rPr>
              <a:t> </a:t>
            </a:r>
            <a:r>
              <a:rPr sz="1000" spc="-5" dirty="0">
                <a:latin typeface="Lucida Sans Unicode"/>
                <a:cs typeface="Lucida Sans Unicode"/>
              </a:rPr>
              <a:t>equivalentes</a:t>
            </a:r>
            <a:r>
              <a:rPr sz="1000" spc="30" dirty="0">
                <a:latin typeface="Lucida Sans Unicode"/>
                <a:cs typeface="Lucida Sans Unicode"/>
              </a:rPr>
              <a:t> </a:t>
            </a:r>
            <a:r>
              <a:rPr sz="1000" spc="-15" dirty="0">
                <a:latin typeface="Lucida Sans Unicode"/>
                <a:cs typeface="Lucida Sans Unicode"/>
              </a:rPr>
              <a:t>al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b="1" spc="-10" dirty="0">
                <a:latin typeface="Arial"/>
                <a:cs typeface="Arial"/>
              </a:rPr>
              <a:t>4,5%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spc="15" dirty="0">
                <a:latin typeface="Lucida Sans Unicode"/>
                <a:cs typeface="Lucida Sans Unicode"/>
              </a:rPr>
              <a:t>de</a:t>
            </a:r>
            <a:r>
              <a:rPr sz="1000" spc="-40" dirty="0">
                <a:latin typeface="Lucida Sans Unicode"/>
                <a:cs typeface="Lucida Sans Unicode"/>
              </a:rPr>
              <a:t> </a:t>
            </a:r>
            <a:r>
              <a:rPr sz="1000" spc="-60" dirty="0">
                <a:latin typeface="Lucida Sans Unicode"/>
                <a:cs typeface="Lucida Sans Unicode"/>
              </a:rPr>
              <a:t>los</a:t>
            </a:r>
            <a:r>
              <a:rPr sz="1000" spc="-40" dirty="0">
                <a:latin typeface="Lucida Sans Unicode"/>
                <a:cs typeface="Lucida Sans Unicode"/>
              </a:rPr>
              <a:t> ingresos</a:t>
            </a:r>
            <a:r>
              <a:rPr sz="1000" spc="-10" dirty="0">
                <a:latin typeface="Lucida Sans Unicode"/>
                <a:cs typeface="Lucida Sans Unicode"/>
              </a:rPr>
              <a:t> </a:t>
            </a:r>
            <a:r>
              <a:rPr sz="1000" spc="5" dirty="0">
                <a:latin typeface="Lucida Sans Unicode"/>
                <a:cs typeface="Lucida Sans Unicode"/>
              </a:rPr>
              <a:t>proyectados.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85620" y="776731"/>
            <a:ext cx="4615180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0525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sz="1400" b="1" spc="10" dirty="0">
                <a:solidFill>
                  <a:srgbClr val="FF9A00"/>
                </a:solidFill>
                <a:latin typeface="Trebuchet MS"/>
                <a:cs typeface="Trebuchet MS"/>
              </a:rPr>
              <a:t>Estructura</a:t>
            </a:r>
            <a:r>
              <a:rPr sz="1400" b="1" spc="-5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-20" dirty="0">
                <a:solidFill>
                  <a:srgbClr val="FF9A00"/>
                </a:solidFill>
                <a:latin typeface="Trebuchet MS"/>
                <a:cs typeface="Trebuchet MS"/>
              </a:rPr>
              <a:t>de</a:t>
            </a:r>
            <a:r>
              <a:rPr sz="1400" b="1" spc="-5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400" b="1" spc="20" dirty="0">
                <a:solidFill>
                  <a:srgbClr val="FF9A00"/>
                </a:solidFill>
                <a:latin typeface="Trebuchet MS"/>
                <a:cs typeface="Trebuchet MS"/>
              </a:rPr>
              <a:t>Gestión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38577" y="6254496"/>
            <a:ext cx="3984625" cy="2496820"/>
            <a:chOff x="2338577" y="6254496"/>
            <a:chExt cx="3984625" cy="249682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5465" y="6254496"/>
              <a:ext cx="2695194" cy="148818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87852" y="7722108"/>
              <a:ext cx="1879092" cy="10286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38577" y="7797546"/>
              <a:ext cx="3984498" cy="953261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73</a:t>
            </a:fld>
            <a:endParaRPr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22191" y="223401"/>
            <a:ext cx="12827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74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8354" y="1299743"/>
              <a:ext cx="4785931" cy="834755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74</a:t>
            </a:fld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3433818" y="833874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09491" y="196845"/>
            <a:ext cx="15367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Times New Roman"/>
                <a:cs typeface="Times New Roman"/>
              </a:rPr>
              <a:t>75</a:t>
            </a:r>
            <a:endParaRPr sz="10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14932" y="144018"/>
            <a:ext cx="5700395" cy="9631045"/>
            <a:chOff x="1614932" y="144018"/>
            <a:chExt cx="5700395" cy="9631045"/>
          </a:xfrm>
        </p:grpSpPr>
        <p:sp>
          <p:nvSpPr>
            <p:cNvPr id="4" name="object 4"/>
            <p:cNvSpPr/>
            <p:nvPr/>
          </p:nvSpPr>
          <p:spPr>
            <a:xfrm>
              <a:off x="1649730" y="144017"/>
              <a:ext cx="5665470" cy="9631045"/>
            </a:xfrm>
            <a:custGeom>
              <a:avLst/>
              <a:gdLst/>
              <a:ahLst/>
              <a:cxnLst/>
              <a:rect l="l" t="t" r="r" b="b"/>
              <a:pathLst>
                <a:path w="5665470" h="9631045">
                  <a:moveTo>
                    <a:pt x="5665470" y="0"/>
                  </a:moveTo>
                  <a:lnTo>
                    <a:pt x="5640324" y="0"/>
                  </a:lnTo>
                  <a:lnTo>
                    <a:pt x="5640324" y="25146"/>
                  </a:lnTo>
                  <a:lnTo>
                    <a:pt x="5640324" y="9579864"/>
                  </a:lnTo>
                  <a:lnTo>
                    <a:pt x="25146" y="9579864"/>
                  </a:lnTo>
                  <a:lnTo>
                    <a:pt x="25146" y="25146"/>
                  </a:lnTo>
                  <a:lnTo>
                    <a:pt x="5640324" y="25146"/>
                  </a:lnTo>
                  <a:lnTo>
                    <a:pt x="5640324" y="0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25146"/>
                  </a:lnTo>
                  <a:lnTo>
                    <a:pt x="0" y="9579864"/>
                  </a:lnTo>
                  <a:lnTo>
                    <a:pt x="0" y="9630918"/>
                  </a:lnTo>
                  <a:lnTo>
                    <a:pt x="25146" y="9630918"/>
                  </a:lnTo>
                  <a:lnTo>
                    <a:pt x="5640324" y="9630918"/>
                  </a:lnTo>
                  <a:lnTo>
                    <a:pt x="5665470" y="9630918"/>
                  </a:lnTo>
                  <a:lnTo>
                    <a:pt x="5665470" y="9579864"/>
                  </a:lnTo>
                  <a:lnTo>
                    <a:pt x="5665470" y="25146"/>
                  </a:lnTo>
                  <a:lnTo>
                    <a:pt x="5665470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27632" y="1267206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0420" y="2736341"/>
              <a:ext cx="3493770" cy="185089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8276" y="4571238"/>
              <a:ext cx="4133850" cy="14241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10918" y="5979414"/>
              <a:ext cx="3936491" cy="1973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4906" y="6160770"/>
              <a:ext cx="3984498" cy="2186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2610" y="6363462"/>
              <a:ext cx="4002785" cy="7467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2610" y="7094220"/>
              <a:ext cx="3800093" cy="2257044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457200" y="140207"/>
            <a:ext cx="1089025" cy="9631680"/>
          </a:xfrm>
          <a:custGeom>
            <a:avLst/>
            <a:gdLst/>
            <a:ahLst/>
            <a:cxnLst/>
            <a:rect l="l" t="t" r="r" b="b"/>
            <a:pathLst>
              <a:path w="1089025" h="9631680">
                <a:moveTo>
                  <a:pt x="1088898" y="0"/>
                </a:moveTo>
                <a:lnTo>
                  <a:pt x="0" y="0"/>
                </a:lnTo>
                <a:lnTo>
                  <a:pt x="0" y="9631680"/>
                </a:lnTo>
                <a:lnTo>
                  <a:pt x="1088898" y="9631680"/>
                </a:lnTo>
                <a:lnTo>
                  <a:pt x="1088898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11344" y="6562628"/>
            <a:ext cx="190436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0" dirty="0">
                <a:solidFill>
                  <a:srgbClr val="FF9A00"/>
                </a:solidFill>
                <a:latin typeface="Trebuchet MS"/>
                <a:cs typeface="Trebuchet MS"/>
              </a:rPr>
              <a:t>Anexos</a:t>
            </a:r>
            <a:endParaRPr sz="4800">
              <a:latin typeface="Trebuchet MS"/>
              <a:cs typeface="Trebuchet MS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25727" y="518922"/>
            <a:ext cx="591164" cy="715518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dirty="0"/>
              <a:t>75</a:t>
            </a:fld>
            <a:endParaRPr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3122" y="489758"/>
            <a:ext cx="1000071" cy="12287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600" y="7737125"/>
            <a:ext cx="7649587" cy="22650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 marR="5080" algn="ctr">
              <a:lnSpc>
                <a:spcPct val="153300"/>
              </a:lnSpc>
              <a:spcBef>
                <a:spcPts val="100"/>
              </a:spcBef>
            </a:pPr>
            <a:r>
              <a:rPr spc="-25" dirty="0"/>
              <a:t>Lineamientos </a:t>
            </a:r>
            <a:r>
              <a:rPr spc="114" dirty="0"/>
              <a:t>de </a:t>
            </a:r>
            <a:r>
              <a:rPr spc="20" dirty="0"/>
              <a:t>la </a:t>
            </a:r>
            <a:r>
              <a:rPr spc="-990" dirty="0"/>
              <a:t> </a:t>
            </a:r>
            <a:r>
              <a:rPr spc="-30" dirty="0"/>
              <a:t>Gestión</a:t>
            </a:r>
            <a:r>
              <a:rPr spc="50" dirty="0"/>
              <a:t> </a:t>
            </a:r>
            <a:r>
              <a:rPr spc="-35" dirty="0"/>
              <a:t>Cultural </a:t>
            </a:r>
            <a:r>
              <a:rPr spc="-30" dirty="0"/>
              <a:t> </a:t>
            </a:r>
            <a:r>
              <a:rPr spc="50" dirty="0"/>
              <a:t>Municipal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37028" y="7067837"/>
            <a:ext cx="3632200" cy="617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algn="ctr">
              <a:lnSpc>
                <a:spcPct val="100000"/>
              </a:lnSpc>
              <a:spcBef>
                <a:spcPts val="100"/>
              </a:spcBef>
            </a:pPr>
            <a:r>
              <a:rPr sz="1400" spc="-85" dirty="0">
                <a:latin typeface="Lucida Sans Unicode"/>
                <a:cs typeface="Lucida Sans Unicode"/>
              </a:rPr>
              <a:t>I</a:t>
            </a:r>
            <a:r>
              <a:rPr sz="1400" spc="-105" dirty="0">
                <a:latin typeface="Lucida Sans Unicode"/>
                <a:cs typeface="Lucida Sans Unicode"/>
              </a:rPr>
              <a:t>L</a:t>
            </a:r>
            <a:r>
              <a:rPr sz="1400" spc="-75" dirty="0">
                <a:latin typeface="Lucida Sans Unicode"/>
                <a:cs typeface="Lucida Sans Unicode"/>
              </a:rPr>
              <a:t>U</a:t>
            </a:r>
            <a:r>
              <a:rPr sz="1400" spc="-60" dirty="0">
                <a:latin typeface="Lucida Sans Unicode"/>
                <a:cs typeface="Lucida Sans Unicode"/>
              </a:rPr>
              <a:t>S</a:t>
            </a:r>
            <a:r>
              <a:rPr sz="1400" spc="-290" dirty="0">
                <a:latin typeface="Lucida Sans Unicode"/>
                <a:cs typeface="Lucida Sans Unicode"/>
              </a:rPr>
              <a:t>T</a:t>
            </a:r>
            <a:r>
              <a:rPr sz="1400" spc="-35" dirty="0">
                <a:latin typeface="Lucida Sans Unicode"/>
                <a:cs typeface="Lucida Sans Unicode"/>
              </a:rPr>
              <a:t>R</a:t>
            </a:r>
            <a:r>
              <a:rPr sz="1400" spc="-10" dirty="0">
                <a:latin typeface="Lucida Sans Unicode"/>
                <a:cs typeface="Lucida Sans Unicode"/>
              </a:rPr>
              <a:t>E</a:t>
            </a:r>
            <a:r>
              <a:rPr sz="1400" spc="-30" dirty="0">
                <a:latin typeface="Lucida Sans Unicode"/>
                <a:cs typeface="Lucida Sans Unicode"/>
              </a:rPr>
              <a:t> </a:t>
            </a:r>
            <a:r>
              <a:rPr sz="1400" spc="55" dirty="0">
                <a:latin typeface="Lucida Sans Unicode"/>
                <a:cs typeface="Lucida Sans Unicode"/>
              </a:rPr>
              <a:t>M</a:t>
            </a:r>
            <a:r>
              <a:rPr sz="1400" spc="-75" dirty="0">
                <a:latin typeface="Lucida Sans Unicode"/>
                <a:cs typeface="Lucida Sans Unicode"/>
              </a:rPr>
              <a:t>U</a:t>
            </a:r>
            <a:r>
              <a:rPr sz="1400" spc="-10" dirty="0">
                <a:latin typeface="Lucida Sans Unicode"/>
                <a:cs typeface="Lucida Sans Unicode"/>
              </a:rPr>
              <a:t>N</a:t>
            </a:r>
            <a:r>
              <a:rPr sz="1400" spc="10" dirty="0">
                <a:latin typeface="Lucida Sans Unicode"/>
                <a:cs typeface="Lucida Sans Unicode"/>
              </a:rPr>
              <a:t>I</a:t>
            </a:r>
            <a:r>
              <a:rPr sz="1400" spc="-15" dirty="0">
                <a:latin typeface="Lucida Sans Unicode"/>
                <a:cs typeface="Lucida Sans Unicode"/>
              </a:rPr>
              <a:t>C</a:t>
            </a:r>
            <a:r>
              <a:rPr sz="1400" spc="-45" dirty="0">
                <a:latin typeface="Lucida Sans Unicode"/>
                <a:cs typeface="Lucida Sans Unicode"/>
              </a:rPr>
              <a:t>I</a:t>
            </a:r>
            <a:r>
              <a:rPr sz="1400" spc="15" dirty="0">
                <a:latin typeface="Lucida Sans Unicode"/>
                <a:cs typeface="Lucida Sans Unicode"/>
              </a:rPr>
              <a:t>P</a:t>
            </a:r>
            <a:r>
              <a:rPr sz="1400" spc="-10" dirty="0">
                <a:latin typeface="Lucida Sans Unicode"/>
                <a:cs typeface="Lucida Sans Unicode"/>
              </a:rPr>
              <a:t>A</a:t>
            </a:r>
            <a:r>
              <a:rPr sz="1400" spc="-114" dirty="0">
                <a:latin typeface="Lucida Sans Unicode"/>
                <a:cs typeface="Lucida Sans Unicode"/>
              </a:rPr>
              <a:t>L</a:t>
            </a:r>
            <a:r>
              <a:rPr sz="1400" spc="-10" dirty="0">
                <a:latin typeface="Lucida Sans Unicode"/>
                <a:cs typeface="Lucida Sans Unicode"/>
              </a:rPr>
              <a:t>I</a:t>
            </a:r>
            <a:r>
              <a:rPr sz="1400" spc="-50" dirty="0">
                <a:latin typeface="Lucida Sans Unicode"/>
                <a:cs typeface="Lucida Sans Unicode"/>
              </a:rPr>
              <a:t>D</a:t>
            </a:r>
            <a:r>
              <a:rPr sz="1400" spc="5" dirty="0">
                <a:latin typeface="Lucida Sans Unicode"/>
                <a:cs typeface="Lucida Sans Unicode"/>
              </a:rPr>
              <a:t>A</a:t>
            </a:r>
            <a:r>
              <a:rPr sz="1400" spc="-5" dirty="0">
                <a:latin typeface="Lucida Sans Unicode"/>
                <a:cs typeface="Lucida Sans Unicode"/>
              </a:rPr>
              <a:t>D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5" dirty="0">
                <a:latin typeface="Lucida Sans Unicode"/>
                <a:cs typeface="Lucida Sans Unicode"/>
              </a:rPr>
              <a:t>D</a:t>
            </a:r>
            <a:r>
              <a:rPr sz="1400" spc="-10" dirty="0">
                <a:latin typeface="Lucida Sans Unicode"/>
                <a:cs typeface="Lucida Sans Unicode"/>
              </a:rPr>
              <a:t>E</a:t>
            </a:r>
            <a:r>
              <a:rPr sz="1400" spc="19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Q</a:t>
            </a:r>
            <a:r>
              <a:rPr sz="1400" spc="-120" dirty="0">
                <a:latin typeface="Lucida Sans Unicode"/>
                <a:cs typeface="Lucida Sans Unicode"/>
              </a:rPr>
              <a:t>U</a:t>
            </a:r>
            <a:r>
              <a:rPr sz="1400" spc="-30" dirty="0">
                <a:latin typeface="Lucida Sans Unicode"/>
                <a:cs typeface="Lucida Sans Unicode"/>
              </a:rPr>
              <a:t>I</a:t>
            </a:r>
            <a:r>
              <a:rPr sz="1400" spc="-114" dirty="0">
                <a:latin typeface="Lucida Sans Unicode"/>
                <a:cs typeface="Lucida Sans Unicode"/>
              </a:rPr>
              <a:t>L</a:t>
            </a:r>
            <a:r>
              <a:rPr sz="1400" spc="-40" dirty="0">
                <a:latin typeface="Lucida Sans Unicode"/>
                <a:cs typeface="Lucida Sans Unicode"/>
              </a:rPr>
              <a:t>L</a:t>
            </a:r>
            <a:r>
              <a:rPr sz="1400" spc="-10" dirty="0">
                <a:latin typeface="Lucida Sans Unicode"/>
                <a:cs typeface="Lucida Sans Unicode"/>
              </a:rPr>
              <a:t>O</a:t>
            </a:r>
            <a:r>
              <a:rPr sz="1400" spc="-265" dirty="0">
                <a:latin typeface="Lucida Sans Unicode"/>
                <a:cs typeface="Lucida Sans Unicode"/>
              </a:rPr>
              <a:t>T</a:t>
            </a:r>
            <a:r>
              <a:rPr sz="1400" dirty="0">
                <a:latin typeface="Lucida Sans Unicode"/>
                <a:cs typeface="Lucida Sans Unicode"/>
              </a:rPr>
              <a:t>A</a:t>
            </a:r>
            <a:endParaRPr sz="14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1300"/>
              </a:spcBef>
            </a:pPr>
            <a:r>
              <a:rPr sz="1400" spc="-15" dirty="0">
                <a:latin typeface="Lucida Sans Unicode"/>
                <a:cs typeface="Lucida Sans Unicode"/>
              </a:rPr>
              <a:t>UNIDAD</a:t>
            </a:r>
            <a:r>
              <a:rPr sz="1400" spc="-75" dirty="0"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Lucida Sans Unicode"/>
                <a:cs typeface="Lucida Sans Unicode"/>
              </a:rPr>
              <a:t>DE</a:t>
            </a:r>
            <a:r>
              <a:rPr sz="1400" spc="15" dirty="0">
                <a:latin typeface="Lucida Sans Unicode"/>
                <a:cs typeface="Lucida Sans Unicode"/>
              </a:rPr>
              <a:t> </a:t>
            </a:r>
            <a:r>
              <a:rPr sz="1400" spc="10" dirty="0">
                <a:latin typeface="Lucida Sans Unicode"/>
                <a:cs typeface="Lucida Sans Unicode"/>
              </a:rPr>
              <a:t>COMUNICACIONES</a:t>
            </a:r>
            <a:r>
              <a:rPr sz="1400" spc="-85" dirty="0">
                <a:latin typeface="Lucida Sans Unicode"/>
                <a:cs typeface="Lucida Sans Unicode"/>
              </a:rPr>
              <a:t> </a:t>
            </a:r>
            <a:r>
              <a:rPr sz="1400" spc="-45" dirty="0">
                <a:latin typeface="Lucida Sans Unicode"/>
                <a:cs typeface="Lucida Sans Unicode"/>
              </a:rPr>
              <a:t>Y</a:t>
            </a:r>
            <a:r>
              <a:rPr sz="1400" spc="15" dirty="0">
                <a:latin typeface="Lucida Sans Unicode"/>
                <a:cs typeface="Lucida Sans Unicode"/>
              </a:rPr>
              <a:t> </a:t>
            </a:r>
            <a:r>
              <a:rPr sz="1400" spc="-75" dirty="0">
                <a:latin typeface="Lucida Sans Unicode"/>
                <a:cs typeface="Lucida Sans Unicode"/>
              </a:rPr>
              <a:t>CULTURA</a:t>
            </a:r>
            <a:endParaRPr sz="1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1091" y="453899"/>
            <a:ext cx="915670" cy="9086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99512" y="1337564"/>
            <a:ext cx="2383790" cy="3048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149225">
              <a:lnSpc>
                <a:spcPct val="103299"/>
              </a:lnSpc>
              <a:spcBef>
                <a:spcPts val="65"/>
              </a:spcBef>
            </a:pPr>
            <a:r>
              <a:rPr sz="900" spc="-50" dirty="0">
                <a:latin typeface="Lucida Sans Unicode"/>
                <a:cs typeface="Lucida Sans Unicode"/>
              </a:rPr>
              <a:t>I</a:t>
            </a:r>
            <a:r>
              <a:rPr sz="900" spc="-65" dirty="0">
                <a:latin typeface="Lucida Sans Unicode"/>
                <a:cs typeface="Lucida Sans Unicode"/>
              </a:rPr>
              <a:t>L</a:t>
            </a:r>
            <a:r>
              <a:rPr sz="900" spc="-50" dirty="0">
                <a:latin typeface="Lucida Sans Unicode"/>
                <a:cs typeface="Lucida Sans Unicode"/>
              </a:rPr>
              <a:t>U</a:t>
            </a:r>
            <a:r>
              <a:rPr sz="900" spc="-35" dirty="0">
                <a:latin typeface="Lucida Sans Unicode"/>
                <a:cs typeface="Lucida Sans Unicode"/>
              </a:rPr>
              <a:t>S</a:t>
            </a:r>
            <a:r>
              <a:rPr sz="900" spc="-204" dirty="0">
                <a:latin typeface="Lucida Sans Unicode"/>
                <a:cs typeface="Lucida Sans Unicode"/>
              </a:rPr>
              <a:t>T</a:t>
            </a:r>
            <a:r>
              <a:rPr sz="900" spc="-20" dirty="0">
                <a:latin typeface="Lucida Sans Unicode"/>
                <a:cs typeface="Lucida Sans Unicode"/>
              </a:rPr>
              <a:t>R</a:t>
            </a:r>
            <a:r>
              <a:rPr sz="900" spc="-10" dirty="0">
                <a:latin typeface="Lucida Sans Unicode"/>
                <a:cs typeface="Lucida Sans Unicode"/>
              </a:rPr>
              <a:t>E </a:t>
            </a:r>
            <a:r>
              <a:rPr sz="900" spc="35" dirty="0">
                <a:latin typeface="Lucida Sans Unicode"/>
                <a:cs typeface="Lucida Sans Unicode"/>
              </a:rPr>
              <a:t>M</a:t>
            </a:r>
            <a:r>
              <a:rPr sz="900" spc="-50" dirty="0">
                <a:latin typeface="Lucida Sans Unicode"/>
                <a:cs typeface="Lucida Sans Unicode"/>
              </a:rPr>
              <a:t>U</a:t>
            </a:r>
            <a:r>
              <a:rPr sz="900" spc="-20" dirty="0">
                <a:latin typeface="Lucida Sans Unicode"/>
                <a:cs typeface="Lucida Sans Unicode"/>
              </a:rPr>
              <a:t>N</a:t>
            </a:r>
            <a:r>
              <a:rPr sz="900" spc="5" dirty="0">
                <a:latin typeface="Lucida Sans Unicode"/>
                <a:cs typeface="Lucida Sans Unicode"/>
              </a:rPr>
              <a:t>I</a:t>
            </a:r>
            <a:r>
              <a:rPr sz="900" spc="40" dirty="0">
                <a:latin typeface="Lucida Sans Unicode"/>
                <a:cs typeface="Lucida Sans Unicode"/>
              </a:rPr>
              <a:t>C</a:t>
            </a:r>
            <a:r>
              <a:rPr sz="900" spc="-20" dirty="0">
                <a:latin typeface="Lucida Sans Unicode"/>
                <a:cs typeface="Lucida Sans Unicode"/>
              </a:rPr>
              <a:t>I</a:t>
            </a:r>
            <a:r>
              <a:rPr sz="900" spc="55" dirty="0">
                <a:latin typeface="Lucida Sans Unicode"/>
                <a:cs typeface="Lucida Sans Unicode"/>
              </a:rPr>
              <a:t>P</a:t>
            </a:r>
            <a:r>
              <a:rPr sz="900" spc="-35" dirty="0">
                <a:latin typeface="Lucida Sans Unicode"/>
                <a:cs typeface="Lucida Sans Unicode"/>
              </a:rPr>
              <a:t>A</a:t>
            </a:r>
            <a:r>
              <a:rPr sz="900" spc="-65" dirty="0">
                <a:latin typeface="Lucida Sans Unicode"/>
                <a:cs typeface="Lucida Sans Unicode"/>
              </a:rPr>
              <a:t>L</a:t>
            </a:r>
            <a:r>
              <a:rPr sz="900" spc="-40" dirty="0">
                <a:latin typeface="Lucida Sans Unicode"/>
                <a:cs typeface="Lucida Sans Unicode"/>
              </a:rPr>
              <a:t>I</a:t>
            </a:r>
            <a:r>
              <a:rPr sz="900" spc="30" dirty="0">
                <a:latin typeface="Lucida Sans Unicode"/>
                <a:cs typeface="Lucida Sans Unicode"/>
              </a:rPr>
              <a:t>D</a:t>
            </a:r>
            <a:r>
              <a:rPr sz="900" spc="-20" dirty="0">
                <a:latin typeface="Lucida Sans Unicode"/>
                <a:cs typeface="Lucida Sans Unicode"/>
              </a:rPr>
              <a:t>A</a:t>
            </a:r>
            <a:r>
              <a:rPr sz="900" spc="-5" dirty="0">
                <a:latin typeface="Lucida Sans Unicode"/>
                <a:cs typeface="Lucida Sans Unicode"/>
              </a:rPr>
              <a:t>D</a:t>
            </a:r>
            <a:r>
              <a:rPr sz="900" spc="-35" dirty="0">
                <a:latin typeface="Lucida Sans Unicode"/>
                <a:cs typeface="Lucida Sans Unicode"/>
              </a:rPr>
              <a:t> </a:t>
            </a:r>
            <a:r>
              <a:rPr sz="900" spc="-5" dirty="0">
                <a:latin typeface="Lucida Sans Unicode"/>
                <a:cs typeface="Lucida Sans Unicode"/>
              </a:rPr>
              <a:t>D</a:t>
            </a:r>
            <a:r>
              <a:rPr sz="900" spc="-10" dirty="0">
                <a:latin typeface="Lucida Sans Unicode"/>
                <a:cs typeface="Lucida Sans Unicode"/>
              </a:rPr>
              <a:t>E</a:t>
            </a:r>
            <a:r>
              <a:rPr sz="900" spc="5" dirty="0">
                <a:latin typeface="Lucida Sans Unicode"/>
                <a:cs typeface="Lucida Sans Unicode"/>
              </a:rPr>
              <a:t> </a:t>
            </a:r>
            <a:r>
              <a:rPr sz="900" spc="50" dirty="0">
                <a:latin typeface="Lucida Sans Unicode"/>
                <a:cs typeface="Lucida Sans Unicode"/>
              </a:rPr>
              <a:t>Q</a:t>
            </a:r>
            <a:r>
              <a:rPr sz="900" spc="-65" dirty="0">
                <a:latin typeface="Lucida Sans Unicode"/>
                <a:cs typeface="Lucida Sans Unicode"/>
              </a:rPr>
              <a:t>U</a:t>
            </a:r>
            <a:r>
              <a:rPr sz="900" spc="-40" dirty="0">
                <a:latin typeface="Lucida Sans Unicode"/>
                <a:cs typeface="Lucida Sans Unicode"/>
              </a:rPr>
              <a:t>I</a:t>
            </a:r>
            <a:r>
              <a:rPr sz="900" spc="-65" dirty="0">
                <a:latin typeface="Lucida Sans Unicode"/>
                <a:cs typeface="Lucida Sans Unicode"/>
              </a:rPr>
              <a:t>L</a:t>
            </a:r>
            <a:r>
              <a:rPr sz="900" spc="-35" dirty="0">
                <a:latin typeface="Lucida Sans Unicode"/>
                <a:cs typeface="Lucida Sans Unicode"/>
              </a:rPr>
              <a:t>L</a:t>
            </a:r>
            <a:r>
              <a:rPr sz="900" spc="35" dirty="0">
                <a:latin typeface="Lucida Sans Unicode"/>
                <a:cs typeface="Lucida Sans Unicode"/>
              </a:rPr>
              <a:t>O</a:t>
            </a:r>
            <a:r>
              <a:rPr sz="900" spc="-170" dirty="0">
                <a:latin typeface="Lucida Sans Unicode"/>
                <a:cs typeface="Lucida Sans Unicode"/>
              </a:rPr>
              <a:t>T</a:t>
            </a:r>
            <a:r>
              <a:rPr sz="900" dirty="0">
                <a:latin typeface="Lucida Sans Unicode"/>
                <a:cs typeface="Lucida Sans Unicode"/>
              </a:rPr>
              <a:t>A  </a:t>
            </a:r>
            <a:r>
              <a:rPr sz="900" spc="-40" dirty="0">
                <a:latin typeface="Lucida Sans Unicode"/>
                <a:cs typeface="Lucida Sans Unicode"/>
              </a:rPr>
              <a:t>U</a:t>
            </a:r>
            <a:r>
              <a:rPr sz="900" spc="-20" dirty="0">
                <a:latin typeface="Lucida Sans Unicode"/>
                <a:cs typeface="Lucida Sans Unicode"/>
              </a:rPr>
              <a:t>N</a:t>
            </a:r>
            <a:r>
              <a:rPr sz="900" spc="-25" dirty="0">
                <a:latin typeface="Lucida Sans Unicode"/>
                <a:cs typeface="Lucida Sans Unicode"/>
              </a:rPr>
              <a:t>I</a:t>
            </a:r>
            <a:r>
              <a:rPr sz="900" spc="40" dirty="0">
                <a:latin typeface="Lucida Sans Unicode"/>
                <a:cs typeface="Lucida Sans Unicode"/>
              </a:rPr>
              <a:t>D</a:t>
            </a:r>
            <a:r>
              <a:rPr sz="900" spc="-20" dirty="0">
                <a:latin typeface="Lucida Sans Unicode"/>
                <a:cs typeface="Lucida Sans Unicode"/>
              </a:rPr>
              <a:t>A</a:t>
            </a:r>
            <a:r>
              <a:rPr sz="900" spc="-5" dirty="0">
                <a:latin typeface="Lucida Sans Unicode"/>
                <a:cs typeface="Lucida Sans Unicode"/>
              </a:rPr>
              <a:t>D</a:t>
            </a:r>
            <a:r>
              <a:rPr sz="900" spc="-35" dirty="0">
                <a:latin typeface="Lucida Sans Unicode"/>
                <a:cs typeface="Lucida Sans Unicode"/>
              </a:rPr>
              <a:t> </a:t>
            </a:r>
            <a:r>
              <a:rPr sz="900" spc="-5" dirty="0">
                <a:latin typeface="Lucida Sans Unicode"/>
                <a:cs typeface="Lucida Sans Unicode"/>
              </a:rPr>
              <a:t>D</a:t>
            </a:r>
            <a:r>
              <a:rPr sz="900" spc="-10" dirty="0">
                <a:latin typeface="Lucida Sans Unicode"/>
                <a:cs typeface="Lucida Sans Unicode"/>
              </a:rPr>
              <a:t>E</a:t>
            </a:r>
            <a:r>
              <a:rPr sz="900" spc="15" dirty="0">
                <a:latin typeface="Lucida Sans Unicode"/>
                <a:cs typeface="Lucida Sans Unicode"/>
              </a:rPr>
              <a:t> </a:t>
            </a:r>
            <a:r>
              <a:rPr sz="900" spc="95" dirty="0">
                <a:latin typeface="Lucida Sans Unicode"/>
                <a:cs typeface="Lucida Sans Unicode"/>
              </a:rPr>
              <a:t>C</a:t>
            </a:r>
            <a:r>
              <a:rPr sz="900" spc="65" dirty="0">
                <a:latin typeface="Lucida Sans Unicode"/>
                <a:cs typeface="Lucida Sans Unicode"/>
              </a:rPr>
              <a:t>O</a:t>
            </a:r>
            <a:r>
              <a:rPr sz="900" spc="25" dirty="0">
                <a:latin typeface="Lucida Sans Unicode"/>
                <a:cs typeface="Lucida Sans Unicode"/>
              </a:rPr>
              <a:t>M</a:t>
            </a:r>
            <a:r>
              <a:rPr sz="900" spc="-50" dirty="0">
                <a:latin typeface="Lucida Sans Unicode"/>
                <a:cs typeface="Lucida Sans Unicode"/>
              </a:rPr>
              <a:t>U</a:t>
            </a:r>
            <a:r>
              <a:rPr sz="900" spc="-20" dirty="0">
                <a:latin typeface="Lucida Sans Unicode"/>
                <a:cs typeface="Lucida Sans Unicode"/>
              </a:rPr>
              <a:t>N</a:t>
            </a:r>
            <a:r>
              <a:rPr sz="900" spc="15" dirty="0">
                <a:latin typeface="Lucida Sans Unicode"/>
                <a:cs typeface="Lucida Sans Unicode"/>
              </a:rPr>
              <a:t>I</a:t>
            </a:r>
            <a:r>
              <a:rPr sz="900" spc="100" dirty="0">
                <a:latin typeface="Lucida Sans Unicode"/>
                <a:cs typeface="Lucida Sans Unicode"/>
              </a:rPr>
              <a:t>C</a:t>
            </a:r>
            <a:r>
              <a:rPr sz="900" spc="30" dirty="0">
                <a:latin typeface="Lucida Sans Unicode"/>
                <a:cs typeface="Lucida Sans Unicode"/>
              </a:rPr>
              <a:t>A</a:t>
            </a:r>
            <a:r>
              <a:rPr sz="900" dirty="0">
                <a:latin typeface="Lucida Sans Unicode"/>
                <a:cs typeface="Lucida Sans Unicode"/>
              </a:rPr>
              <a:t>C</a:t>
            </a:r>
            <a:r>
              <a:rPr sz="900" spc="-60" dirty="0">
                <a:latin typeface="Lucida Sans Unicode"/>
                <a:cs typeface="Lucida Sans Unicode"/>
              </a:rPr>
              <a:t>I</a:t>
            </a:r>
            <a:r>
              <a:rPr sz="900" spc="-165" dirty="0">
                <a:latin typeface="Lucida Sans Unicode"/>
                <a:cs typeface="Lucida Sans Unicode"/>
              </a:rPr>
              <a:t> </a:t>
            </a:r>
            <a:r>
              <a:rPr sz="900" spc="25" dirty="0">
                <a:latin typeface="Lucida Sans Unicode"/>
                <a:cs typeface="Lucida Sans Unicode"/>
              </a:rPr>
              <a:t>O</a:t>
            </a:r>
            <a:r>
              <a:rPr sz="900" spc="-10" dirty="0">
                <a:latin typeface="Lucida Sans Unicode"/>
                <a:cs typeface="Lucida Sans Unicode"/>
              </a:rPr>
              <a:t>N</a:t>
            </a:r>
            <a:r>
              <a:rPr sz="900" spc="-15" dirty="0">
                <a:latin typeface="Lucida Sans Unicode"/>
                <a:cs typeface="Lucida Sans Unicode"/>
              </a:rPr>
              <a:t>E</a:t>
            </a:r>
            <a:r>
              <a:rPr sz="900" spc="-40" dirty="0">
                <a:latin typeface="Lucida Sans Unicode"/>
                <a:cs typeface="Lucida Sans Unicode"/>
              </a:rPr>
              <a:t>S</a:t>
            </a:r>
            <a:r>
              <a:rPr sz="900" spc="-30" dirty="0">
                <a:latin typeface="Lucida Sans Unicode"/>
                <a:cs typeface="Lucida Sans Unicode"/>
              </a:rPr>
              <a:t> Y</a:t>
            </a:r>
            <a:r>
              <a:rPr sz="900" dirty="0">
                <a:latin typeface="Lucida Sans Unicode"/>
                <a:cs typeface="Lucida Sans Unicode"/>
              </a:rPr>
              <a:t> C</a:t>
            </a:r>
            <a:r>
              <a:rPr sz="900" spc="15" dirty="0">
                <a:latin typeface="Lucida Sans Unicode"/>
                <a:cs typeface="Lucida Sans Unicode"/>
              </a:rPr>
              <a:t>U</a:t>
            </a:r>
            <a:r>
              <a:rPr sz="900" spc="-50" dirty="0">
                <a:latin typeface="Lucida Sans Unicode"/>
                <a:cs typeface="Lucida Sans Unicode"/>
              </a:rPr>
              <a:t>L</a:t>
            </a:r>
            <a:r>
              <a:rPr sz="900" spc="-204" dirty="0">
                <a:latin typeface="Lucida Sans Unicode"/>
                <a:cs typeface="Lucida Sans Unicode"/>
              </a:rPr>
              <a:t>T</a:t>
            </a:r>
            <a:r>
              <a:rPr sz="900" spc="-40" dirty="0">
                <a:latin typeface="Lucida Sans Unicode"/>
                <a:cs typeface="Lucida Sans Unicode"/>
              </a:rPr>
              <a:t>U</a:t>
            </a:r>
            <a:r>
              <a:rPr sz="900" spc="25" dirty="0">
                <a:latin typeface="Lucida Sans Unicode"/>
                <a:cs typeface="Lucida Sans Unicode"/>
              </a:rPr>
              <a:t>R</a:t>
            </a:r>
            <a:r>
              <a:rPr sz="900" dirty="0">
                <a:latin typeface="Lucida Sans Unicode"/>
                <a:cs typeface="Lucida Sans Unicode"/>
              </a:rPr>
              <a:t>A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339" y="2479039"/>
            <a:ext cx="5479415" cy="7386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7495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latin typeface="Arial"/>
                <a:cs typeface="Arial"/>
              </a:rPr>
              <a:t>Lineamientos</a:t>
            </a:r>
            <a:r>
              <a:rPr sz="1400" b="1" spc="110" dirty="0">
                <a:latin typeface="Arial"/>
                <a:cs typeface="Arial"/>
              </a:rPr>
              <a:t> </a:t>
            </a:r>
            <a:r>
              <a:rPr sz="1400" b="1" spc="45" dirty="0">
                <a:latin typeface="Arial"/>
                <a:cs typeface="Arial"/>
              </a:rPr>
              <a:t>de</a:t>
            </a:r>
            <a:r>
              <a:rPr sz="1400" b="1" spc="40" dirty="0">
                <a:latin typeface="Arial"/>
                <a:cs typeface="Arial"/>
              </a:rPr>
              <a:t> </a:t>
            </a:r>
            <a:r>
              <a:rPr sz="1400" b="1" spc="5" dirty="0">
                <a:latin typeface="Arial"/>
                <a:cs typeface="Arial"/>
              </a:rPr>
              <a:t>la</a:t>
            </a:r>
            <a:r>
              <a:rPr sz="1400" b="1" spc="10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Gestión</a:t>
            </a:r>
            <a:r>
              <a:rPr sz="1400" b="1" spc="4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Cultural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spc="5" dirty="0">
                <a:latin typeface="Arial"/>
                <a:cs typeface="Arial"/>
              </a:rPr>
              <a:t>Municipal</a:t>
            </a:r>
            <a:r>
              <a:rPr sz="1400" b="1" spc="95" dirty="0">
                <a:latin typeface="Arial"/>
                <a:cs typeface="Arial"/>
              </a:rPr>
              <a:t> </a:t>
            </a:r>
            <a:r>
              <a:rPr sz="1400" b="1" spc="20" dirty="0">
                <a:latin typeface="Arial"/>
                <a:cs typeface="Arial"/>
              </a:rPr>
              <a:t>en </a:t>
            </a:r>
            <a:r>
              <a:rPr sz="1400" b="1" spc="-25" dirty="0">
                <a:latin typeface="Arial"/>
                <a:cs typeface="Arial"/>
              </a:rPr>
              <a:t>Quillota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5080" indent="6985" algn="just">
              <a:lnSpc>
                <a:spcPct val="102099"/>
              </a:lnSpc>
              <a:spcBef>
                <a:spcPts val="1340"/>
              </a:spcBef>
            </a:pPr>
            <a:r>
              <a:rPr sz="1200" spc="-20" dirty="0">
                <a:latin typeface="Lucida Sans Unicode"/>
                <a:cs typeface="Lucida Sans Unicode"/>
              </a:rPr>
              <a:t>Quillota, </a:t>
            </a:r>
            <a:r>
              <a:rPr sz="1200" spc="-10" dirty="0">
                <a:latin typeface="Lucida Sans Unicode"/>
                <a:cs typeface="Lucida Sans Unicode"/>
              </a:rPr>
              <a:t>en </a:t>
            </a:r>
            <a:r>
              <a:rPr sz="1200" spc="-65" dirty="0">
                <a:latin typeface="Lucida Sans Unicode"/>
                <a:cs typeface="Lucida Sans Unicode"/>
              </a:rPr>
              <a:t>estos </a:t>
            </a:r>
            <a:r>
              <a:rPr sz="1200" spc="-55" dirty="0">
                <a:latin typeface="Lucida Sans Unicode"/>
                <a:cs typeface="Lucida Sans Unicode"/>
              </a:rPr>
              <a:t>últimos </a:t>
            </a:r>
            <a:r>
              <a:rPr sz="1200" spc="-10" dirty="0">
                <a:latin typeface="Lucida Sans Unicode"/>
                <a:cs typeface="Lucida Sans Unicode"/>
              </a:rPr>
              <a:t>veinte</a:t>
            </a:r>
            <a:r>
              <a:rPr sz="1200" spc="35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años, </a:t>
            </a:r>
            <a:r>
              <a:rPr sz="1200" spc="-50" dirty="0">
                <a:latin typeface="Lucida Sans Unicode"/>
                <a:cs typeface="Lucida Sans Unicode"/>
              </a:rPr>
              <a:t>se </a:t>
            </a:r>
            <a:r>
              <a:rPr sz="1200" spc="30" dirty="0">
                <a:latin typeface="Lucida Sans Unicode"/>
                <a:cs typeface="Lucida Sans Unicode"/>
              </a:rPr>
              <a:t>ha </a:t>
            </a:r>
            <a:r>
              <a:rPr sz="1200" spc="-10" dirty="0">
                <a:latin typeface="Lucida Sans Unicode"/>
                <a:cs typeface="Lucida Sans Unicode"/>
              </a:rPr>
              <a:t>ido convirtiendo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35" dirty="0">
                <a:latin typeface="Lucida Sans Unicode"/>
                <a:cs typeface="Lucida Sans Unicode"/>
              </a:rPr>
              <a:t>el </a:t>
            </a:r>
            <a:r>
              <a:rPr sz="1200" spc="-15" dirty="0">
                <a:latin typeface="Lucida Sans Unicode"/>
                <a:cs typeface="Lucida Sans Unicode"/>
              </a:rPr>
              <a:t>centro 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45" dirty="0">
                <a:latin typeface="Lucida Sans Unicode"/>
                <a:cs typeface="Lucida Sans Unicode"/>
              </a:rPr>
              <a:t>de </a:t>
            </a:r>
            <a:r>
              <a:rPr sz="1200" spc="-30" dirty="0">
                <a:latin typeface="Lucida Sans Unicode"/>
                <a:cs typeface="Lucida Sans Unicode"/>
              </a:rPr>
              <a:t>las </a:t>
            </a:r>
            <a:r>
              <a:rPr sz="1200" spc="5" dirty="0">
                <a:latin typeface="Lucida Sans Unicode"/>
                <a:cs typeface="Lucida Sans Unicode"/>
              </a:rPr>
              <a:t>más </a:t>
            </a:r>
            <a:r>
              <a:rPr sz="1200" spc="10" dirty="0">
                <a:latin typeface="Lucida Sans Unicode"/>
                <a:cs typeface="Lucida Sans Unicode"/>
              </a:rPr>
              <a:t>variadas </a:t>
            </a:r>
            <a:r>
              <a:rPr sz="1200" spc="-5" dirty="0">
                <a:latin typeface="Lucida Sans Unicode"/>
                <a:cs typeface="Lucida Sans Unicode"/>
              </a:rPr>
              <a:t>manifesta </a:t>
            </a:r>
            <a:r>
              <a:rPr sz="1200" spc="-15" dirty="0">
                <a:latin typeface="Lucida Sans Unicode"/>
                <a:cs typeface="Lucida Sans Unicode"/>
              </a:rPr>
              <a:t>ciones </a:t>
            </a:r>
            <a:r>
              <a:rPr sz="1200" spc="-60" dirty="0">
                <a:latin typeface="Lucida Sans Unicode"/>
                <a:cs typeface="Lucida Sans Unicode"/>
              </a:rPr>
              <a:t>artístic </a:t>
            </a:r>
            <a:r>
              <a:rPr sz="1200" spc="-70" dirty="0">
                <a:latin typeface="Lucida Sans Unicode"/>
                <a:cs typeface="Lucida Sans Unicode"/>
              </a:rPr>
              <a:t>as, </a:t>
            </a:r>
            <a:r>
              <a:rPr sz="1200" dirty="0">
                <a:latin typeface="Lucida Sans Unicode"/>
                <a:cs typeface="Lucida Sans Unicode"/>
              </a:rPr>
              <a:t>desde </a:t>
            </a:r>
            <a:r>
              <a:rPr sz="1200" spc="-30" dirty="0">
                <a:latin typeface="Lucida Sans Unicode"/>
                <a:cs typeface="Lucida Sans Unicode"/>
              </a:rPr>
              <a:t>el </a:t>
            </a:r>
            <a:r>
              <a:rPr sz="1200" spc="-15" dirty="0">
                <a:latin typeface="Lucida Sans Unicode"/>
                <a:cs typeface="Lucida Sans Unicode"/>
              </a:rPr>
              <a:t>teatro </a:t>
            </a:r>
            <a:r>
              <a:rPr sz="1200" spc="10" dirty="0">
                <a:latin typeface="Lucida Sans Unicode"/>
                <a:cs typeface="Lucida Sans Unicode"/>
              </a:rPr>
              <a:t>clásico </a:t>
            </a:r>
            <a:r>
              <a:rPr sz="1200" spc="-25" dirty="0">
                <a:latin typeface="Lucida Sans Unicode"/>
                <a:cs typeface="Lucida Sans Unicode"/>
              </a:rPr>
              <a:t>al 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teatro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45" dirty="0">
                <a:latin typeface="Lucida Sans Unicode"/>
                <a:cs typeface="Lucida Sans Unicode"/>
              </a:rPr>
              <a:t>de</a:t>
            </a:r>
            <a:r>
              <a:rPr sz="1200" spc="5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vanguardia,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la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alfarería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performance</a:t>
            </a:r>
            <a:r>
              <a:rPr sz="1200" spc="3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audiovisual, 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pasando </a:t>
            </a:r>
            <a:r>
              <a:rPr sz="1200" spc="-35" dirty="0">
                <a:latin typeface="Lucida Sans Unicode"/>
                <a:cs typeface="Lucida Sans Unicode"/>
              </a:rPr>
              <a:t>por</a:t>
            </a:r>
            <a:r>
              <a:rPr sz="1200" spc="-30" dirty="0">
                <a:latin typeface="Lucida Sans Unicode"/>
                <a:cs typeface="Lucida Sans Unicode"/>
              </a:rPr>
              <a:t> el </a:t>
            </a:r>
            <a:r>
              <a:rPr sz="1200" spc="-55" dirty="0">
                <a:latin typeface="Lucida Sans Unicode"/>
                <a:cs typeface="Lucida Sans Unicode"/>
              </a:rPr>
              <a:t>folklore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tra </a:t>
            </a:r>
            <a:r>
              <a:rPr sz="1200" spc="-10" dirty="0">
                <a:latin typeface="Lucida Sans Unicode"/>
                <a:cs typeface="Lucida Sans Unicode"/>
              </a:rPr>
              <a:t>dicional </a:t>
            </a:r>
            <a:r>
              <a:rPr sz="1200" dirty="0">
                <a:latin typeface="Lucida Sans Unicode"/>
                <a:cs typeface="Lucida Sans Unicode"/>
              </a:rPr>
              <a:t>y latinoameric </a:t>
            </a:r>
            <a:r>
              <a:rPr sz="1200" spc="-10" dirty="0">
                <a:latin typeface="Lucida Sans Unicode"/>
                <a:cs typeface="Lucida Sans Unicode"/>
              </a:rPr>
              <a:t>ano, danza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clásica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modern </a:t>
            </a:r>
            <a:r>
              <a:rPr sz="1200" spc="15" dirty="0">
                <a:latin typeface="Lucida Sans Unicode"/>
                <a:cs typeface="Lucida Sans Unicode"/>
              </a:rPr>
              <a:t>a; </a:t>
            </a:r>
            <a:r>
              <a:rPr sz="1200" spc="-30" dirty="0">
                <a:latin typeface="Lucida Sans Unicode"/>
                <a:cs typeface="Lucida Sans Unicode"/>
              </a:rPr>
              <a:t>nutrida </a:t>
            </a:r>
            <a:r>
              <a:rPr sz="1200" spc="35" dirty="0">
                <a:latin typeface="Lucida Sans Unicode"/>
                <a:cs typeface="Lucida Sans Unicode"/>
              </a:rPr>
              <a:t>agenda </a:t>
            </a:r>
            <a:r>
              <a:rPr sz="1200" spc="10" dirty="0">
                <a:latin typeface="Lucida Sans Unicode"/>
                <a:cs typeface="Lucida Sans Unicode"/>
              </a:rPr>
              <a:t>que </a:t>
            </a:r>
            <a:r>
              <a:rPr sz="1200" dirty="0">
                <a:latin typeface="Lucida Sans Unicode"/>
                <a:cs typeface="Lucida Sans Unicode"/>
              </a:rPr>
              <a:t>no </a:t>
            </a:r>
            <a:r>
              <a:rPr sz="1200" spc="-50" dirty="0">
                <a:latin typeface="Lucida Sans Unicode"/>
                <a:cs typeface="Lucida Sans Unicode"/>
              </a:rPr>
              <a:t>es </a:t>
            </a:r>
            <a:r>
              <a:rPr sz="1200" spc="-65" dirty="0">
                <a:latin typeface="Lucida Sans Unicode"/>
                <a:cs typeface="Lucida Sans Unicode"/>
              </a:rPr>
              <a:t>sino el </a:t>
            </a:r>
            <a:r>
              <a:rPr sz="1200" spc="-55" dirty="0">
                <a:latin typeface="Lucida Sans Unicode"/>
                <a:cs typeface="Lucida Sans Unicode"/>
              </a:rPr>
              <a:t>refl </a:t>
            </a:r>
            <a:r>
              <a:rPr sz="1200" spc="-15" dirty="0">
                <a:latin typeface="Lucida Sans Unicode"/>
                <a:cs typeface="Lucida Sans Unicode"/>
              </a:rPr>
              <a:t>ejo </a:t>
            </a:r>
            <a:r>
              <a:rPr sz="1200" spc="-25" dirty="0">
                <a:latin typeface="Lucida Sans Unicode"/>
                <a:cs typeface="Lucida Sans Unicode"/>
              </a:rPr>
              <a:t>del </a:t>
            </a:r>
            <a:r>
              <a:rPr sz="1200" spc="-5" dirty="0">
                <a:latin typeface="Lucida Sans Unicode"/>
                <a:cs typeface="Lucida Sans Unicode"/>
              </a:rPr>
              <a:t>trabajo </a:t>
            </a:r>
            <a:r>
              <a:rPr sz="1200" spc="25" dirty="0">
                <a:latin typeface="Lucida Sans Unicode"/>
                <a:cs typeface="Lucida Sans Unicode"/>
              </a:rPr>
              <a:t>anó </a:t>
            </a:r>
            <a:r>
              <a:rPr sz="1200" spc="-20" dirty="0">
                <a:latin typeface="Lucida Sans Unicode"/>
                <a:cs typeface="Lucida Sans Unicode"/>
              </a:rPr>
              <a:t>nimo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50" dirty="0">
                <a:latin typeface="Lucida Sans Unicode"/>
                <a:cs typeface="Lucida Sans Unicode"/>
              </a:rPr>
              <a:t>dedicado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50" dirty="0">
                <a:latin typeface="Lucida Sans Unicode"/>
                <a:cs typeface="Lucida Sans Unicode"/>
              </a:rPr>
              <a:t>nuestros </a:t>
            </a:r>
            <a:r>
              <a:rPr sz="1200" spc="-45" dirty="0">
                <a:latin typeface="Lucida Sans Unicode"/>
                <a:cs typeface="Lucida Sans Unicode"/>
              </a:rPr>
              <a:t>gestores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25" dirty="0">
                <a:latin typeface="Lucida Sans Unicode"/>
                <a:cs typeface="Lucida Sans Unicode"/>
              </a:rPr>
              <a:t>actores </a:t>
            </a:r>
            <a:r>
              <a:rPr sz="1200" spc="-45" dirty="0">
                <a:latin typeface="Lucida Sans Unicode"/>
                <a:cs typeface="Lucida Sans Unicode"/>
              </a:rPr>
              <a:t>culturales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35" dirty="0">
                <a:latin typeface="Lucida Sans Unicode"/>
                <a:cs typeface="Lucida Sans Unicode"/>
              </a:rPr>
              <a:t>lo </a:t>
            </a:r>
            <a:r>
              <a:rPr sz="1200" spc="-10" dirty="0">
                <a:latin typeface="Lucida Sans Unicode"/>
                <a:cs typeface="Lucida Sans Unicode"/>
              </a:rPr>
              <a:t>la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rgo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dirty="0">
                <a:latin typeface="Lucida Sans Unicode"/>
                <a:cs typeface="Lucida Sans Unicode"/>
              </a:rPr>
              <a:t>todo </a:t>
            </a:r>
            <a:r>
              <a:rPr sz="1200" spc="-55" dirty="0">
                <a:latin typeface="Lucida Sans Unicode"/>
                <a:cs typeface="Lucida Sans Unicode"/>
              </a:rPr>
              <a:t>el 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año, </a:t>
            </a:r>
            <a:r>
              <a:rPr sz="1200" spc="35" dirty="0">
                <a:latin typeface="Lucida Sans Unicode"/>
                <a:cs typeface="Lucida Sans Unicode"/>
              </a:rPr>
              <a:t>ya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sea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bajo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el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alero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municipal</a:t>
            </a:r>
            <a:r>
              <a:rPr sz="1200" dirty="0">
                <a:latin typeface="Lucida Sans Unicode"/>
                <a:cs typeface="Lucida Sans Unicode"/>
              </a:rPr>
              <a:t> o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105" dirty="0">
                <a:latin typeface="Lucida Sans Unicode"/>
                <a:cs typeface="Lucida Sans Unicode"/>
              </a:rPr>
              <a:t>sus</a:t>
            </a:r>
            <a:r>
              <a:rPr sz="1200" spc="-10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propias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comunidades, </a:t>
            </a:r>
            <a:r>
              <a:rPr sz="1200" spc="20" dirty="0">
                <a:latin typeface="Lucida Sans Unicode"/>
                <a:cs typeface="Lucida Sans Unicode"/>
              </a:rPr>
              <a:t> agrupac</a:t>
            </a:r>
            <a:r>
              <a:rPr sz="1200" spc="-20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iones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colec</a:t>
            </a:r>
            <a:r>
              <a:rPr sz="1200" spc="-10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tivos,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solitario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o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105" dirty="0">
                <a:latin typeface="Lucida Sans Unicode"/>
                <a:cs typeface="Lucida Sans Unicode"/>
              </a:rPr>
              <a:t>sus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hogares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-35" dirty="0">
                <a:latin typeface="Lucida Sans Unicode"/>
                <a:cs typeface="Lucida Sans Unicode"/>
              </a:rPr>
              <a:t> talleres.</a:t>
            </a:r>
            <a:endParaRPr sz="1200">
              <a:latin typeface="Lucida Sans Unicode"/>
              <a:cs typeface="Lucida Sans Unicode"/>
            </a:endParaRPr>
          </a:p>
          <a:p>
            <a:pPr marL="12700" algn="just">
              <a:lnSpc>
                <a:spcPct val="100000"/>
              </a:lnSpc>
              <a:spcBef>
                <a:spcPts val="1515"/>
              </a:spcBef>
            </a:pPr>
            <a:r>
              <a:rPr sz="1400" b="1" spc="30" dirty="0">
                <a:latin typeface="Arial"/>
                <a:cs typeface="Arial"/>
              </a:rPr>
              <a:t>Hacia</a:t>
            </a:r>
            <a:r>
              <a:rPr sz="1400" b="1" spc="7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un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spc="5" dirty="0">
                <a:latin typeface="Arial"/>
                <a:cs typeface="Arial"/>
              </a:rPr>
              <a:t>nuevo</a:t>
            </a:r>
            <a:r>
              <a:rPr sz="1400" b="1" spc="50" dirty="0">
                <a:latin typeface="Arial"/>
                <a:cs typeface="Arial"/>
              </a:rPr>
              <a:t> </a:t>
            </a:r>
            <a:r>
              <a:rPr sz="1400" b="1" spc="15" dirty="0">
                <a:latin typeface="Arial"/>
                <a:cs typeface="Arial"/>
              </a:rPr>
              <a:t>concepto</a:t>
            </a:r>
            <a:r>
              <a:rPr sz="1400" b="1" spc="35" dirty="0">
                <a:latin typeface="Arial"/>
                <a:cs typeface="Arial"/>
              </a:rPr>
              <a:t> </a:t>
            </a:r>
            <a:r>
              <a:rPr sz="1400" b="1" spc="45" dirty="0">
                <a:latin typeface="Arial"/>
                <a:cs typeface="Arial"/>
              </a:rPr>
              <a:t>de </a:t>
            </a:r>
            <a:r>
              <a:rPr sz="1400" b="1" spc="-25" dirty="0">
                <a:latin typeface="Arial"/>
                <a:cs typeface="Arial"/>
              </a:rPr>
              <a:t>Cultura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Arial"/>
              <a:cs typeface="Arial"/>
            </a:endParaRPr>
          </a:p>
          <a:p>
            <a:pPr marL="12700" marR="5715" indent="3810" algn="just">
              <a:lnSpc>
                <a:spcPct val="102200"/>
              </a:lnSpc>
            </a:pPr>
            <a:r>
              <a:rPr sz="1200" spc="-5" dirty="0">
                <a:latin typeface="Lucida Sans Unicode"/>
                <a:cs typeface="Lucida Sans Unicode"/>
              </a:rPr>
              <a:t>Asumiendo </a:t>
            </a:r>
            <a:r>
              <a:rPr sz="1200" spc="-65" dirty="0">
                <a:latin typeface="Lucida Sans Unicode"/>
                <a:cs typeface="Lucida Sans Unicode"/>
              </a:rPr>
              <a:t>el </a:t>
            </a:r>
            <a:r>
              <a:rPr sz="1200" spc="-80" dirty="0">
                <a:latin typeface="Lucida Sans Unicode"/>
                <a:cs typeface="Lucida Sans Unicode"/>
              </a:rPr>
              <a:t>rol </a:t>
            </a:r>
            <a:r>
              <a:rPr sz="1200" spc="-5" dirty="0">
                <a:latin typeface="Lucida Sans Unicode"/>
                <a:cs typeface="Lucida Sans Unicode"/>
              </a:rPr>
              <a:t>protagónico </a:t>
            </a:r>
            <a:r>
              <a:rPr sz="1200" spc="10" dirty="0">
                <a:latin typeface="Lucida Sans Unicode"/>
                <a:cs typeface="Lucida Sans Unicode"/>
              </a:rPr>
              <a:t>que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nos </a:t>
            </a:r>
            <a:r>
              <a:rPr sz="1200" spc="-20" dirty="0">
                <a:latin typeface="Lucida Sans Unicode"/>
                <a:cs typeface="Lucida Sans Unicode"/>
              </a:rPr>
              <a:t>corresponde </a:t>
            </a:r>
            <a:r>
              <a:rPr sz="1200" spc="20" dirty="0">
                <a:latin typeface="Lucida Sans Unicode"/>
                <a:cs typeface="Lucida Sans Unicode"/>
              </a:rPr>
              <a:t>como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una </a:t>
            </a:r>
            <a:r>
              <a:rPr sz="1200" spc="10" dirty="0">
                <a:latin typeface="Lucida Sans Unicode"/>
                <a:cs typeface="Lucida Sans Unicode"/>
              </a:rPr>
              <a:t>comuna 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humana, </a:t>
            </a:r>
            <a:r>
              <a:rPr sz="1200" dirty="0">
                <a:latin typeface="Lucida Sans Unicode"/>
                <a:cs typeface="Lucida Sans Unicode"/>
              </a:rPr>
              <a:t>saludable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e </a:t>
            </a:r>
            <a:r>
              <a:rPr sz="1200" spc="15" dirty="0">
                <a:latin typeface="Lucida Sans Unicode"/>
                <a:cs typeface="Lucida Sans Unicode"/>
              </a:rPr>
              <a:t>innovadora, </a:t>
            </a:r>
            <a:r>
              <a:rPr sz="1200" spc="5" dirty="0">
                <a:latin typeface="Lucida Sans Unicode"/>
                <a:cs typeface="Lucida Sans Unicode"/>
              </a:rPr>
              <a:t>entendemos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5" dirty="0">
                <a:latin typeface="Lucida Sans Unicode"/>
                <a:cs typeface="Lucida Sans Unicode"/>
              </a:rPr>
              <a:t>la </a:t>
            </a:r>
            <a:r>
              <a:rPr sz="1200" spc="-40" dirty="0">
                <a:latin typeface="Lucida Sans Unicode"/>
                <a:cs typeface="Lucida Sans Unicode"/>
              </a:rPr>
              <a:t>cultura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85" dirty="0">
                <a:latin typeface="Lucida Sans Unicode"/>
                <a:cs typeface="Lucida Sans Unicode"/>
              </a:rPr>
              <a:t>su </a:t>
            </a:r>
            <a:r>
              <a:rPr sz="1200" spc="-20" dirty="0">
                <a:latin typeface="Lucida Sans Unicode"/>
                <a:cs typeface="Lucida Sans Unicode"/>
              </a:rPr>
              <a:t>más 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amplio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sentido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como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la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ac </a:t>
            </a:r>
            <a:r>
              <a:rPr sz="1200" dirty="0">
                <a:latin typeface="Lucida Sans Unicode"/>
                <a:cs typeface="Lucida Sans Unicode"/>
              </a:rPr>
              <a:t>ción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45" dirty="0">
                <a:latin typeface="Lucida Sans Unicode"/>
                <a:cs typeface="Lucida Sans Unicode"/>
              </a:rPr>
              <a:t>de</a:t>
            </a:r>
            <a:r>
              <a:rPr sz="1200" spc="5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cultiv </a:t>
            </a:r>
            <a:r>
              <a:rPr sz="1200" spc="-30" dirty="0">
                <a:latin typeface="Lucida Sans Unicode"/>
                <a:cs typeface="Lucida Sans Unicode"/>
              </a:rPr>
              <a:t>ar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el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espíritu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humano,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que 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encuentra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85" dirty="0">
                <a:latin typeface="Lucida Sans Unicode"/>
                <a:cs typeface="Lucida Sans Unicode"/>
              </a:rPr>
              <a:t>su</a:t>
            </a:r>
            <a:r>
              <a:rPr sz="1200" spc="-8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manifesta </a:t>
            </a:r>
            <a:r>
              <a:rPr sz="1200" spc="-5" dirty="0">
                <a:latin typeface="Lucida Sans Unicode"/>
                <a:cs typeface="Lucida Sans Unicode"/>
              </a:rPr>
              <a:t>ción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40" dirty="0">
                <a:latin typeface="Lucida Sans Unicode"/>
                <a:cs typeface="Lucida Sans Unicode"/>
              </a:rPr>
              <a:t>tra </a:t>
            </a:r>
            <a:r>
              <a:rPr sz="1200" spc="-10" dirty="0">
                <a:latin typeface="Lucida Sans Unicode"/>
                <a:cs typeface="Lucida Sans Unicode"/>
              </a:rPr>
              <a:t>vés </a:t>
            </a:r>
            <a:r>
              <a:rPr sz="1200" spc="-25" dirty="0">
                <a:latin typeface="Lucida Sans Unicode"/>
                <a:cs typeface="Lucida Sans Unicode"/>
              </a:rPr>
              <a:t>del </a:t>
            </a:r>
            <a:r>
              <a:rPr sz="1200" spc="-40" dirty="0">
                <a:latin typeface="Lucida Sans Unicode"/>
                <a:cs typeface="Lucida Sans Unicode"/>
              </a:rPr>
              <a:t>desarrollo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45" dirty="0">
                <a:latin typeface="Lucida Sans Unicode"/>
                <a:cs typeface="Lucida Sans Unicode"/>
              </a:rPr>
              <a:t>expres </a:t>
            </a:r>
            <a:r>
              <a:rPr sz="1200" spc="-35" dirty="0">
                <a:latin typeface="Lucida Sans Unicode"/>
                <a:cs typeface="Lucida Sans Unicode"/>
              </a:rPr>
              <a:t>ión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105" dirty="0">
                <a:latin typeface="Lucida Sans Unicode"/>
                <a:cs typeface="Lucida Sans Unicode"/>
              </a:rPr>
              <a:t>sus </a:t>
            </a:r>
            <a:r>
              <a:rPr sz="1200" spc="-100" dirty="0">
                <a:latin typeface="Lucida Sans Unicode"/>
                <a:cs typeface="Lucida Sans Unicode"/>
              </a:rPr>
              <a:t> </a:t>
            </a:r>
            <a:r>
              <a:rPr sz="1200" spc="65" dirty="0">
                <a:latin typeface="Lucida Sans Unicode"/>
                <a:cs typeface="Lucida Sans Unicode"/>
              </a:rPr>
              <a:t>capac </a:t>
            </a:r>
            <a:r>
              <a:rPr sz="1200" dirty="0">
                <a:latin typeface="Lucida Sans Unicode"/>
                <a:cs typeface="Lucida Sans Unicode"/>
              </a:rPr>
              <a:t>idades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creati </a:t>
            </a:r>
            <a:r>
              <a:rPr sz="1200" spc="-10" dirty="0">
                <a:latin typeface="Lucida Sans Unicode"/>
                <a:cs typeface="Lucida Sans Unicode"/>
              </a:rPr>
              <a:t>vas, </a:t>
            </a:r>
            <a:r>
              <a:rPr sz="1200" spc="-55" dirty="0">
                <a:latin typeface="Lucida Sans Unicode"/>
                <a:cs typeface="Lucida Sans Unicode"/>
              </a:rPr>
              <a:t>las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que </a:t>
            </a:r>
            <a:r>
              <a:rPr sz="1200" spc="-50" dirty="0">
                <a:latin typeface="Lucida Sans Unicode"/>
                <a:cs typeface="Lucida Sans Unicode"/>
              </a:rPr>
              <a:t>se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proyectan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dirty="0">
                <a:latin typeface="Lucida Sans Unicode"/>
                <a:cs typeface="Lucida Sans Unicode"/>
              </a:rPr>
              <a:t> gener a ción </a:t>
            </a:r>
            <a:r>
              <a:rPr sz="1200" spc="45" dirty="0">
                <a:latin typeface="Lucida Sans Unicode"/>
                <a:cs typeface="Lucida Sans Unicode"/>
              </a:rPr>
              <a:t>de </a:t>
            </a:r>
            <a:r>
              <a:rPr sz="1200" spc="-20" dirty="0">
                <a:latin typeface="Lucida Sans Unicode"/>
                <a:cs typeface="Lucida Sans Unicode"/>
              </a:rPr>
              <a:t>un 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modelo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alternativo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desarrollo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centrado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princ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ipios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 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humanidad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5" dirty="0">
                <a:latin typeface="Lucida Sans Unicode"/>
                <a:cs typeface="Lucida Sans Unicode"/>
              </a:rPr>
              <a:t>la </a:t>
            </a:r>
            <a:r>
              <a:rPr sz="1200" spc="-20" dirty="0">
                <a:latin typeface="Lucida Sans Unicode"/>
                <a:cs typeface="Lucida Sans Unicode"/>
              </a:rPr>
              <a:t>solidaridad;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20" dirty="0">
                <a:latin typeface="Lucida Sans Unicode"/>
                <a:cs typeface="Lucida Sans Unicode"/>
              </a:rPr>
              <a:t>que </a:t>
            </a:r>
            <a:r>
              <a:rPr sz="1200" spc="-50" dirty="0">
                <a:latin typeface="Lucida Sans Unicode"/>
                <a:cs typeface="Lucida Sans Unicode"/>
              </a:rPr>
              <a:t>se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consolide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como </a:t>
            </a:r>
            <a:r>
              <a:rPr sz="1200" spc="-15" dirty="0">
                <a:latin typeface="Lucida Sans Unicode"/>
                <a:cs typeface="Lucida Sans Unicode"/>
              </a:rPr>
              <a:t>un </a:t>
            </a:r>
            <a:r>
              <a:rPr sz="1200" spc="5" dirty="0">
                <a:latin typeface="Lucida Sans Unicode"/>
                <a:cs typeface="Lucida Sans Unicode"/>
              </a:rPr>
              <a:t>espac </a:t>
            </a:r>
            <a:r>
              <a:rPr sz="1200" spc="-40" dirty="0">
                <a:latin typeface="Lucida Sans Unicode"/>
                <a:cs typeface="Lucida Sans Unicode"/>
              </a:rPr>
              <a:t>io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libertad</a:t>
            </a:r>
            <a:r>
              <a:rPr sz="1200" spc="10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7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donde</a:t>
            </a:r>
            <a:r>
              <a:rPr sz="1200" spc="10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todos</a:t>
            </a:r>
            <a:r>
              <a:rPr sz="1200" spc="5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tengan</a:t>
            </a:r>
            <a:r>
              <a:rPr sz="1200" spc="120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ca</a:t>
            </a:r>
            <a:r>
              <a:rPr sz="1200" spc="23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bida</a:t>
            </a:r>
            <a:r>
              <a:rPr sz="1200" spc="14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para</a:t>
            </a:r>
            <a:r>
              <a:rPr sz="1200" spc="15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desarrollar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105" dirty="0">
                <a:latin typeface="Lucida Sans Unicode"/>
                <a:cs typeface="Lucida Sans Unicode"/>
              </a:rPr>
              <a:t>sus</a:t>
            </a:r>
            <a:r>
              <a:rPr sz="1200" spc="6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poten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ciales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50" dirty="0">
                <a:latin typeface="Lucida Sans Unicode"/>
                <a:cs typeface="Lucida Sans Unicode"/>
              </a:rPr>
              <a:t>b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40" dirty="0">
                <a:latin typeface="Lucida Sans Unicode"/>
                <a:cs typeface="Lucida Sans Unicode"/>
              </a:rPr>
              <a:t>n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35" dirty="0">
                <a:latin typeface="Lucida Sans Unicode"/>
                <a:cs typeface="Lucida Sans Unicode"/>
              </a:rPr>
              <a:t>f</a:t>
            </a:r>
            <a:r>
              <a:rPr sz="1200" spc="-20" dirty="0">
                <a:latin typeface="Lucida Sans Unicode"/>
                <a:cs typeface="Lucida Sans Unicode"/>
              </a:rPr>
              <a:t>i</a:t>
            </a:r>
            <a:r>
              <a:rPr sz="1200" spc="70" dirty="0">
                <a:latin typeface="Lucida Sans Unicode"/>
                <a:cs typeface="Lucida Sans Unicode"/>
              </a:rPr>
              <a:t>c</a:t>
            </a:r>
            <a:r>
              <a:rPr sz="1200" spc="-35" dirty="0">
                <a:latin typeface="Lucida Sans Unicode"/>
                <a:cs typeface="Lucida Sans Unicode"/>
              </a:rPr>
              <a:t>i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130" dirty="0">
                <a:latin typeface="Lucida Sans Unicode"/>
                <a:cs typeface="Lucida Sans Unicode"/>
              </a:rPr>
              <a:t>r</a:t>
            </a:r>
            <a:r>
              <a:rPr sz="1200" spc="-100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spc="-15" dirty="0">
                <a:latin typeface="Lucida Sans Unicode"/>
                <a:cs typeface="Lucida Sans Unicode"/>
              </a:rPr>
              <a:t>e</a:t>
            </a:r>
            <a:r>
              <a:rPr sz="1200" spc="-110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spc="-15" dirty="0">
                <a:latin typeface="Lucida Sans Unicode"/>
                <a:cs typeface="Lucida Sans Unicode"/>
              </a:rPr>
              <a:t>e</a:t>
            </a:r>
            <a:r>
              <a:rPr sz="1200" spc="-70" dirty="0">
                <a:latin typeface="Lucida Sans Unicode"/>
                <a:cs typeface="Lucida Sans Unicode"/>
              </a:rPr>
              <a:t>s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135" dirty="0">
                <a:latin typeface="Lucida Sans Unicode"/>
                <a:cs typeface="Lucida Sans Unicode"/>
              </a:rPr>
              <a:t>r</a:t>
            </a:r>
            <a:r>
              <a:rPr sz="1200" spc="-110" dirty="0">
                <a:latin typeface="Lucida Sans Unicode"/>
                <a:cs typeface="Lucida Sans Unicode"/>
              </a:rPr>
              <a:t>r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-100" dirty="0">
                <a:latin typeface="Lucida Sans Unicode"/>
                <a:cs typeface="Lucida Sans Unicode"/>
              </a:rPr>
              <a:t>l</a:t>
            </a:r>
            <a:r>
              <a:rPr sz="1200" spc="-75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o 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105" dirty="0">
                <a:latin typeface="Lucida Sans Unicode"/>
                <a:cs typeface="Lucida Sans Unicode"/>
              </a:rPr>
              <a:t>sus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75" dirty="0">
                <a:latin typeface="Lucida Sans Unicode"/>
                <a:cs typeface="Lucida Sans Unicode"/>
              </a:rPr>
              <a:t>p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80" dirty="0">
                <a:latin typeface="Lucida Sans Unicode"/>
                <a:cs typeface="Lucida Sans Unicode"/>
              </a:rPr>
              <a:t>r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-100" dirty="0">
                <a:latin typeface="Lucida Sans Unicode"/>
                <a:cs typeface="Lucida Sans Unicode"/>
              </a:rPr>
              <a:t>s.</a:t>
            </a:r>
            <a:endParaRPr sz="1200">
              <a:latin typeface="Lucida Sans Unicode"/>
              <a:cs typeface="Lucida Sans Unicode"/>
            </a:endParaRPr>
          </a:p>
          <a:p>
            <a:pPr marL="12700" marR="8255" indent="8890" algn="just">
              <a:lnSpc>
                <a:spcPct val="102200"/>
              </a:lnSpc>
              <a:spcBef>
                <a:spcPts val="1470"/>
              </a:spcBef>
            </a:pPr>
            <a:r>
              <a:rPr sz="1200" spc="10" dirty="0">
                <a:latin typeface="Lucida Sans Unicode"/>
                <a:cs typeface="Lucida Sans Unicode"/>
              </a:rPr>
              <a:t>Conceptualmente,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adscribimos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una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visión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bio-antropológic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38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125" dirty="0">
                <a:latin typeface="Lucida Sans Unicode"/>
                <a:cs typeface="Lucida Sans Unicode"/>
              </a:rPr>
              <a:t>s</a:t>
            </a:r>
            <a:r>
              <a:rPr sz="1200" spc="95" dirty="0">
                <a:latin typeface="Lucida Sans Unicode"/>
                <a:cs typeface="Lucida Sans Unicode"/>
              </a:rPr>
              <a:t>o</a:t>
            </a:r>
            <a:r>
              <a:rPr sz="1200" spc="70" dirty="0">
                <a:latin typeface="Lucida Sans Unicode"/>
                <a:cs typeface="Lucida Sans Unicode"/>
              </a:rPr>
              <a:t>c</a:t>
            </a:r>
            <a:r>
              <a:rPr sz="1200" spc="-75" dirty="0">
                <a:latin typeface="Lucida Sans Unicode"/>
                <a:cs typeface="Lucida Sans Unicode"/>
              </a:rPr>
              <a:t>i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-65" dirty="0">
                <a:latin typeface="Lucida Sans Unicode"/>
                <a:cs typeface="Lucida Sans Unicode"/>
              </a:rPr>
              <a:t>l</a:t>
            </a:r>
            <a:r>
              <a:rPr sz="1200" spc="15" dirty="0">
                <a:latin typeface="Lucida Sans Unicode"/>
                <a:cs typeface="Lucida Sans Unicode"/>
              </a:rPr>
              <a:t>ó</a:t>
            </a:r>
            <a:r>
              <a:rPr sz="1200" spc="-5" dirty="0">
                <a:latin typeface="Lucida Sans Unicode"/>
                <a:cs typeface="Lucida Sans Unicode"/>
              </a:rPr>
              <a:t>g</a:t>
            </a:r>
            <a:r>
              <a:rPr sz="1200" spc="30" dirty="0">
                <a:latin typeface="Lucida Sans Unicode"/>
                <a:cs typeface="Lucida Sans Unicode"/>
              </a:rPr>
              <a:t>i</a:t>
            </a:r>
            <a:r>
              <a:rPr sz="1200" dirty="0">
                <a:latin typeface="Lucida Sans Unicode"/>
                <a:cs typeface="Lucida Sans Unicode"/>
              </a:rPr>
              <a:t>c</a:t>
            </a:r>
            <a:r>
              <a:rPr sz="1200" spc="-229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   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95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   </a:t>
            </a:r>
            <a:r>
              <a:rPr sz="1200" spc="-11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a   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c</a:t>
            </a:r>
            <a:r>
              <a:rPr sz="1200" spc="-30" dirty="0">
                <a:latin typeface="Lucida Sans Unicode"/>
                <a:cs typeface="Lucida Sans Unicode"/>
              </a:rPr>
              <a:t>u</a:t>
            </a:r>
            <a:r>
              <a:rPr sz="1200" spc="-90" dirty="0">
                <a:latin typeface="Lucida Sans Unicode"/>
                <a:cs typeface="Lucida Sans Unicode"/>
              </a:rPr>
              <a:t>l</a:t>
            </a:r>
            <a:r>
              <a:rPr sz="1200" spc="-50" dirty="0">
                <a:latin typeface="Lucida Sans Unicode"/>
                <a:cs typeface="Lucida Sans Unicode"/>
              </a:rPr>
              <a:t>t</a:t>
            </a:r>
            <a:r>
              <a:rPr sz="1200" spc="-40" dirty="0">
                <a:latin typeface="Lucida Sans Unicode"/>
                <a:cs typeface="Lucida Sans Unicode"/>
              </a:rPr>
              <a:t>u</a:t>
            </a:r>
            <a:r>
              <a:rPr sz="1200" spc="-130" dirty="0">
                <a:latin typeface="Lucida Sans Unicode"/>
                <a:cs typeface="Lucida Sans Unicode"/>
              </a:rPr>
              <a:t>r</a:t>
            </a:r>
            <a:r>
              <a:rPr sz="1200" spc="-225" dirty="0">
                <a:latin typeface="Lucida Sans Unicode"/>
                <a:cs typeface="Lucida Sans Unicode"/>
              </a:rPr>
              <a:t> </a:t>
            </a:r>
            <a:r>
              <a:rPr sz="1200" spc="85" dirty="0">
                <a:latin typeface="Lucida Sans Unicode"/>
                <a:cs typeface="Lucida Sans Unicode"/>
              </a:rPr>
              <a:t>a</a:t>
            </a:r>
            <a:r>
              <a:rPr sz="1200" spc="-50" dirty="0">
                <a:latin typeface="Lucida Sans Unicode"/>
                <a:cs typeface="Lucida Sans Unicode"/>
              </a:rPr>
              <a:t>,</a:t>
            </a:r>
            <a:r>
              <a:rPr sz="1200" dirty="0">
                <a:latin typeface="Lucida Sans Unicode"/>
                <a:cs typeface="Lucida Sans Unicode"/>
              </a:rPr>
              <a:t>   </a:t>
            </a:r>
            <a:r>
              <a:rPr sz="1200" spc="-105" dirty="0">
                <a:latin typeface="Lucida Sans Unicode"/>
                <a:cs typeface="Lucida Sans Unicode"/>
              </a:rPr>
              <a:t> 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5" dirty="0">
                <a:latin typeface="Lucida Sans Unicode"/>
                <a:cs typeface="Lucida Sans Unicode"/>
              </a:rPr>
              <a:t>n</a:t>
            </a:r>
            <a:r>
              <a:rPr sz="1200" spc="-15" dirty="0">
                <a:latin typeface="Lucida Sans Unicode"/>
                <a:cs typeface="Lucida Sans Unicode"/>
              </a:rPr>
              <a:t>t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15" dirty="0">
                <a:latin typeface="Lucida Sans Unicode"/>
                <a:cs typeface="Lucida Sans Unicode"/>
              </a:rPr>
              <a:t>n</a:t>
            </a:r>
            <a:r>
              <a:rPr sz="1200" spc="35" dirty="0">
                <a:latin typeface="Lucida Sans Unicode"/>
                <a:cs typeface="Lucida Sans Unicode"/>
              </a:rPr>
              <a:t>d</a:t>
            </a:r>
            <a:r>
              <a:rPr sz="1200" spc="-55" dirty="0">
                <a:latin typeface="Lucida Sans Unicode"/>
                <a:cs typeface="Lucida Sans Unicode"/>
              </a:rPr>
              <a:t>i</a:t>
            </a:r>
            <a:r>
              <a:rPr sz="1200" spc="55" dirty="0">
                <a:latin typeface="Lucida Sans Unicode"/>
                <a:cs typeface="Lucida Sans Unicode"/>
              </a:rPr>
              <a:t>é</a:t>
            </a:r>
            <a:r>
              <a:rPr sz="1200" spc="15" dirty="0">
                <a:latin typeface="Lucida Sans Unicode"/>
                <a:cs typeface="Lucida Sans Unicode"/>
              </a:rPr>
              <a:t>n</a:t>
            </a:r>
            <a:r>
              <a:rPr sz="1200" spc="30" dirty="0">
                <a:latin typeface="Lucida Sans Unicode"/>
                <a:cs typeface="Lucida Sans Unicode"/>
              </a:rPr>
              <a:t>d</a:t>
            </a:r>
            <a:r>
              <a:rPr sz="1200" spc="-20" dirty="0">
                <a:latin typeface="Lucida Sans Unicode"/>
                <a:cs typeface="Lucida Sans Unicode"/>
              </a:rPr>
              <a:t>o</a:t>
            </a:r>
            <a:r>
              <a:rPr sz="1200" spc="-110" dirty="0">
                <a:latin typeface="Lucida Sans Unicode"/>
                <a:cs typeface="Lucida Sans Unicode"/>
              </a:rPr>
              <a:t>l</a:t>
            </a:r>
            <a:r>
              <a:rPr sz="1200" spc="-220" dirty="0">
                <a:latin typeface="Lucida Sans Unicode"/>
                <a:cs typeface="Lucida Sans Unicode"/>
              </a:rPr>
              <a:t> </a:t>
            </a:r>
            <a:r>
              <a:rPr sz="1200" spc="85" dirty="0">
                <a:latin typeface="Lucida Sans Unicode"/>
                <a:cs typeface="Lucida Sans Unicode"/>
              </a:rPr>
              <a:t>a</a:t>
            </a:r>
            <a:r>
              <a:rPr sz="1200" spc="-50" dirty="0">
                <a:latin typeface="Lucida Sans Unicode"/>
                <a:cs typeface="Lucida Sans Unicode"/>
              </a:rPr>
              <a:t>,</a:t>
            </a:r>
            <a:r>
              <a:rPr sz="1200" dirty="0">
                <a:latin typeface="Lucida Sans Unicode"/>
                <a:cs typeface="Lucida Sans Unicode"/>
              </a:rPr>
              <a:t>   </a:t>
            </a:r>
            <a:r>
              <a:rPr sz="1200" spc="-14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</a:t>
            </a:r>
            <a:r>
              <a:rPr sz="1200" spc="-135" dirty="0">
                <a:latin typeface="Lucida Sans Unicode"/>
                <a:cs typeface="Lucida Sans Unicode"/>
              </a:rPr>
              <a:t>r</a:t>
            </a:r>
            <a:r>
              <a:rPr sz="1200" spc="-30" dirty="0">
                <a:latin typeface="Lucida Sans Unicode"/>
                <a:cs typeface="Lucida Sans Unicode"/>
              </a:rPr>
              <a:t>i</a:t>
            </a:r>
            <a:r>
              <a:rPr sz="1200" spc="-15" dirty="0">
                <a:latin typeface="Lucida Sans Unicode"/>
                <a:cs typeface="Lucida Sans Unicode"/>
              </a:rPr>
              <a:t>m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70" dirty="0">
                <a:latin typeface="Lucida Sans Unicode"/>
                <a:cs typeface="Lucida Sans Unicode"/>
              </a:rPr>
              <a:t>r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-50" dirty="0">
                <a:latin typeface="Lucida Sans Unicode"/>
                <a:cs typeface="Lucida Sans Unicode"/>
              </a:rPr>
              <a:t>,</a:t>
            </a:r>
            <a:r>
              <a:rPr sz="1200" dirty="0">
                <a:latin typeface="Lucida Sans Unicode"/>
                <a:cs typeface="Lucida Sans Unicode"/>
              </a:rPr>
              <a:t>   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105" dirty="0">
                <a:latin typeface="Lucida Sans Unicode"/>
                <a:cs typeface="Lucida Sans Unicode"/>
              </a:rPr>
              <a:t>c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40" dirty="0">
                <a:latin typeface="Lucida Sans Unicode"/>
                <a:cs typeface="Lucida Sans Unicode"/>
              </a:rPr>
              <a:t>m</a:t>
            </a:r>
            <a:r>
              <a:rPr sz="1200" dirty="0">
                <a:latin typeface="Lucida Sans Unicode"/>
                <a:cs typeface="Lucida Sans Unicode"/>
              </a:rPr>
              <a:t>o   </a:t>
            </a:r>
            <a:r>
              <a:rPr sz="1200" spc="-9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u</a:t>
            </a:r>
            <a:r>
              <a:rPr sz="1200" spc="60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a  </a:t>
            </a:r>
            <a:r>
              <a:rPr sz="1200" spc="-10" dirty="0">
                <a:latin typeface="Lucida Sans Unicode"/>
                <a:cs typeface="Lucida Sans Unicode"/>
              </a:rPr>
              <a:t>herramienta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30" dirty="0">
                <a:latin typeface="Lucida Sans Unicode"/>
                <a:cs typeface="Lucida Sans Unicode"/>
              </a:rPr>
              <a:t>dapta </a:t>
            </a:r>
            <a:r>
              <a:rPr sz="1200" dirty="0">
                <a:latin typeface="Lucida Sans Unicode"/>
                <a:cs typeface="Lucida Sans Unicode"/>
              </a:rPr>
              <a:t>ción </a:t>
            </a:r>
            <a:r>
              <a:rPr sz="1200" spc="-5" dirty="0">
                <a:latin typeface="Lucida Sans Unicode"/>
                <a:cs typeface="Lucida Sans Unicode"/>
              </a:rPr>
              <a:t>propia </a:t>
            </a:r>
            <a:r>
              <a:rPr sz="1200" spc="45" dirty="0">
                <a:latin typeface="Lucida Sans Unicode"/>
                <a:cs typeface="Lucida Sans Unicode"/>
              </a:rPr>
              <a:t>de </a:t>
            </a:r>
            <a:r>
              <a:rPr sz="1200" spc="-65" dirty="0">
                <a:latin typeface="Lucida Sans Unicode"/>
                <a:cs typeface="Lucida Sans Unicode"/>
              </a:rPr>
              <a:t>los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homínidos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frente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al </a:t>
            </a:r>
            <a:r>
              <a:rPr sz="1200" spc="20" dirty="0">
                <a:latin typeface="Lucida Sans Unicode"/>
                <a:cs typeface="Lucida Sans Unicode"/>
              </a:rPr>
              <a:t>medio 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natural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5" dirty="0">
                <a:latin typeface="Lucida Sans Unicode"/>
                <a:cs typeface="Lucida Sans Unicode"/>
              </a:rPr>
              <a:t>luego </a:t>
            </a:r>
            <a:r>
              <a:rPr sz="1200" spc="-30" dirty="0">
                <a:latin typeface="Lucida Sans Unicode"/>
                <a:cs typeface="Lucida Sans Unicode"/>
              </a:rPr>
              <a:t>frente </a:t>
            </a:r>
            <a:r>
              <a:rPr sz="1200" spc="-25" dirty="0">
                <a:latin typeface="Lucida Sans Unicode"/>
                <a:cs typeface="Lucida Sans Unicode"/>
              </a:rPr>
              <a:t>al </a:t>
            </a:r>
            <a:r>
              <a:rPr sz="1200" spc="15" dirty="0">
                <a:latin typeface="Lucida Sans Unicode"/>
                <a:cs typeface="Lucida Sans Unicode"/>
              </a:rPr>
              <a:t>medio </a:t>
            </a:r>
            <a:r>
              <a:rPr sz="1200" spc="-10" dirty="0">
                <a:latin typeface="Lucida Sans Unicode"/>
                <a:cs typeface="Lucida Sans Unicode"/>
              </a:rPr>
              <a:t>social; </a:t>
            </a:r>
            <a:r>
              <a:rPr sz="1200" spc="-40" dirty="0">
                <a:latin typeface="Lucida Sans Unicode"/>
                <a:cs typeface="Lucida Sans Unicode"/>
              </a:rPr>
              <a:t>indisoluble </a:t>
            </a:r>
            <a:r>
              <a:rPr sz="1200" spc="5" dirty="0">
                <a:latin typeface="Lucida Sans Unicode"/>
                <a:cs typeface="Lucida Sans Unicode"/>
              </a:rPr>
              <a:t>con </a:t>
            </a:r>
            <a:r>
              <a:rPr sz="1200" spc="-70" dirty="0">
                <a:latin typeface="Lucida Sans Unicode"/>
                <a:cs typeface="Lucida Sans Unicode"/>
              </a:rPr>
              <a:t>los </a:t>
            </a:r>
            <a:r>
              <a:rPr sz="1200" dirty="0">
                <a:latin typeface="Lucida Sans Unicode"/>
                <a:cs typeface="Lucida Sans Unicode"/>
              </a:rPr>
              <a:t>conceptos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45" dirty="0">
                <a:latin typeface="Lucida Sans Unicode"/>
                <a:cs typeface="Lucida Sans Unicode"/>
              </a:rPr>
              <a:t>de </a:t>
            </a:r>
            <a:r>
              <a:rPr sz="1200" spc="5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sociedad, </a:t>
            </a:r>
            <a:r>
              <a:rPr sz="1200" spc="40" dirty="0">
                <a:latin typeface="Lucida Sans Unicode"/>
                <a:cs typeface="Lucida Sans Unicode"/>
              </a:rPr>
              <a:t>educa </a:t>
            </a:r>
            <a:r>
              <a:rPr sz="1200" spc="-5" dirty="0">
                <a:latin typeface="Lucida Sans Unicode"/>
                <a:cs typeface="Lucida Sans Unicode"/>
              </a:rPr>
              <a:t>ción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55" dirty="0">
                <a:latin typeface="Lucida Sans Unicode"/>
                <a:cs typeface="Lucida Sans Unicode"/>
              </a:rPr>
              <a:t>desarroll </a:t>
            </a:r>
            <a:r>
              <a:rPr sz="1200" spc="-20" dirty="0">
                <a:latin typeface="Lucida Sans Unicode"/>
                <a:cs typeface="Lucida Sans Unicode"/>
              </a:rPr>
              <a:t>o; </a:t>
            </a:r>
            <a:r>
              <a:rPr sz="1200" spc="-15" dirty="0">
                <a:latin typeface="Lucida Sans Unicode"/>
                <a:cs typeface="Lucida Sans Unicode"/>
              </a:rPr>
              <a:t>asumiendo </a:t>
            </a:r>
            <a:r>
              <a:rPr sz="1200" spc="-35" dirty="0">
                <a:latin typeface="Lucida Sans Unicode"/>
                <a:cs typeface="Lucida Sans Unicode"/>
              </a:rPr>
              <a:t>por </a:t>
            </a:r>
            <a:r>
              <a:rPr sz="1200" spc="30" dirty="0">
                <a:latin typeface="Lucida Sans Unicode"/>
                <a:cs typeface="Lucida Sans Unicode"/>
              </a:rPr>
              <a:t>ende </a:t>
            </a:r>
            <a:r>
              <a:rPr sz="1200" spc="-30" dirty="0">
                <a:latin typeface="Lucida Sans Unicode"/>
                <a:cs typeface="Lucida Sans Unicode"/>
              </a:rPr>
              <a:t>nuestra </a:t>
            </a:r>
            <a:r>
              <a:rPr sz="1200" spc="20" dirty="0">
                <a:latin typeface="Lucida Sans Unicode"/>
                <a:cs typeface="Lucida Sans Unicode"/>
              </a:rPr>
              <a:t>realidad 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divers</a:t>
            </a:r>
            <a:r>
              <a:rPr sz="1200" spc="-25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a,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multina</a:t>
            </a:r>
            <a:r>
              <a:rPr sz="1200" spc="-22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cional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multicultural.</a:t>
            </a:r>
            <a:endParaRPr sz="1200">
              <a:latin typeface="Lucida Sans Unicode"/>
              <a:cs typeface="Lucida Sans Unicode"/>
            </a:endParaRPr>
          </a:p>
          <a:p>
            <a:pPr marL="12700" marR="7620" algn="just">
              <a:lnSpc>
                <a:spcPct val="102099"/>
              </a:lnSpc>
              <a:spcBef>
                <a:spcPts val="1480"/>
              </a:spcBef>
            </a:pPr>
            <a:r>
              <a:rPr sz="1200" spc="-10" dirty="0">
                <a:latin typeface="Lucida Sans Unicode"/>
                <a:cs typeface="Lucida Sans Unicode"/>
              </a:rPr>
              <a:t>En </a:t>
            </a:r>
            <a:r>
              <a:rPr sz="1200" spc="-40" dirty="0">
                <a:latin typeface="Lucida Sans Unicode"/>
                <a:cs typeface="Lucida Sans Unicode"/>
              </a:rPr>
              <a:t>este </a:t>
            </a:r>
            <a:r>
              <a:rPr sz="1200" spc="-25" dirty="0">
                <a:latin typeface="Lucida Sans Unicode"/>
                <a:cs typeface="Lucida Sans Unicode"/>
              </a:rPr>
              <a:t>sentido, </a:t>
            </a:r>
            <a:r>
              <a:rPr sz="1200" spc="10" dirty="0">
                <a:latin typeface="Lucida Sans Unicode"/>
                <a:cs typeface="Lucida Sans Unicode"/>
              </a:rPr>
              <a:t>entendemos </a:t>
            </a:r>
            <a:r>
              <a:rPr sz="1200" spc="20" dirty="0">
                <a:latin typeface="Lucida Sans Unicode"/>
                <a:cs typeface="Lucida Sans Unicode"/>
              </a:rPr>
              <a:t>que </a:t>
            </a:r>
            <a:r>
              <a:rPr sz="1200" spc="-5" dirty="0">
                <a:latin typeface="Lucida Sans Unicode"/>
                <a:cs typeface="Lucida Sans Unicode"/>
              </a:rPr>
              <a:t>la </a:t>
            </a:r>
            <a:r>
              <a:rPr sz="1200" spc="-40" dirty="0">
                <a:latin typeface="Lucida Sans Unicode"/>
                <a:cs typeface="Lucida Sans Unicode"/>
              </a:rPr>
              <a:t>cultura </a:t>
            </a:r>
            <a:r>
              <a:rPr sz="1200" spc="10" dirty="0">
                <a:latin typeface="Lucida Sans Unicode"/>
                <a:cs typeface="Lucida Sans Unicode"/>
              </a:rPr>
              <a:t>no </a:t>
            </a:r>
            <a:r>
              <a:rPr sz="1200" spc="-45" dirty="0">
                <a:latin typeface="Lucida Sans Unicode"/>
                <a:cs typeface="Lucida Sans Unicode"/>
              </a:rPr>
              <a:t>sólo </a:t>
            </a:r>
            <a:r>
              <a:rPr sz="1200" spc="-50" dirty="0">
                <a:latin typeface="Lucida Sans Unicode"/>
                <a:cs typeface="Lucida Sans Unicode"/>
              </a:rPr>
              <a:t>se </a:t>
            </a:r>
            <a:r>
              <a:rPr sz="1200" spc="-25" dirty="0">
                <a:latin typeface="Lucida Sans Unicode"/>
                <a:cs typeface="Lucida Sans Unicode"/>
              </a:rPr>
              <a:t>circunsc </a:t>
            </a:r>
            <a:r>
              <a:rPr sz="1200" spc="-35" dirty="0">
                <a:latin typeface="Lucida Sans Unicode"/>
                <a:cs typeface="Lucida Sans Unicode"/>
              </a:rPr>
              <a:t>ribe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55" dirty="0">
                <a:latin typeface="Lucida Sans Unicode"/>
                <a:cs typeface="Lucida Sans Unicode"/>
              </a:rPr>
              <a:t>las 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expresiones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-90" dirty="0">
                <a:latin typeface="Lucida Sans Unicode"/>
                <a:cs typeface="Lucida Sans Unicode"/>
              </a:rPr>
              <a:t>artísti </a:t>
            </a:r>
            <a:r>
              <a:rPr sz="1200" dirty="0">
                <a:latin typeface="Lucida Sans Unicode"/>
                <a:cs typeface="Lucida Sans Unicode"/>
              </a:rPr>
              <a:t>c </a:t>
            </a:r>
            <a:r>
              <a:rPr sz="1200" spc="-35" dirty="0">
                <a:latin typeface="Lucida Sans Unicode"/>
                <a:cs typeface="Lucida Sans Unicode"/>
              </a:rPr>
              <a:t>as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intelectu </a:t>
            </a:r>
            <a:r>
              <a:rPr sz="1200" spc="-20" dirty="0">
                <a:latin typeface="Lucida Sans Unicode"/>
                <a:cs typeface="Lucida Sans Unicode"/>
              </a:rPr>
              <a:t>ales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-que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son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per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se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85" dirty="0">
                <a:latin typeface="Lucida Sans Unicode"/>
                <a:cs typeface="Lucida Sans Unicode"/>
              </a:rPr>
              <a:t>su</a:t>
            </a:r>
            <a:r>
              <a:rPr sz="1200" spc="-80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modo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expresión-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sino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más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bien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es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reflejo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  </a:t>
            </a:r>
            <a:r>
              <a:rPr sz="1200" spc="-25" dirty="0">
                <a:latin typeface="Lucida Sans Unicode"/>
                <a:cs typeface="Lucida Sans Unicode"/>
              </a:rPr>
              <a:t>nuestra</a:t>
            </a:r>
            <a:r>
              <a:rPr sz="1200" spc="32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sociedad  en  </a:t>
            </a:r>
            <a:r>
              <a:rPr sz="1200" spc="-85" dirty="0">
                <a:latin typeface="Lucida Sans Unicode"/>
                <a:cs typeface="Lucida Sans Unicode"/>
              </a:rPr>
              <a:t>su </a:t>
            </a:r>
            <a:r>
              <a:rPr sz="1200" spc="-8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totalidad.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Y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ahí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radica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el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desafío;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no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45" dirty="0">
                <a:latin typeface="Lucida Sans Unicode"/>
                <a:cs typeface="Lucida Sans Unicode"/>
              </a:rPr>
              <a:t>de </a:t>
            </a:r>
            <a:r>
              <a:rPr sz="1200" spc="15" dirty="0">
                <a:latin typeface="Lucida Sans Unicode"/>
                <a:cs typeface="Lucida Sans Unicode"/>
              </a:rPr>
              <a:t>una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sociedad</a:t>
            </a:r>
            <a:r>
              <a:rPr sz="1200" spc="3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pasiva  </a:t>
            </a:r>
            <a:r>
              <a:rPr sz="1200" spc="15" dirty="0">
                <a:latin typeface="Lucida Sans Unicode"/>
                <a:cs typeface="Lucida Sans Unicode"/>
              </a:rPr>
              <a:t>que 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consume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cultura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sino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que </a:t>
            </a:r>
            <a:r>
              <a:rPr sz="1200" spc="-5" dirty="0">
                <a:latin typeface="Lucida Sans Unicode"/>
                <a:cs typeface="Lucida Sans Unicode"/>
              </a:rPr>
              <a:t>crea</a:t>
            </a:r>
            <a:r>
              <a:rPr sz="1200" dirty="0">
                <a:latin typeface="Lucida Sans Unicode"/>
                <a:cs typeface="Lucida Sans Unicode"/>
              </a:rPr>
              <a:t> y </a:t>
            </a:r>
            <a:r>
              <a:rPr sz="1200" spc="-25" dirty="0">
                <a:latin typeface="Lucida Sans Unicode"/>
                <a:cs typeface="Lucida Sans Unicode"/>
              </a:rPr>
              <a:t>cultiva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 propia; </a:t>
            </a:r>
            <a:r>
              <a:rPr sz="1200" spc="10" dirty="0">
                <a:latin typeface="Lucida Sans Unicode"/>
                <a:cs typeface="Lucida Sans Unicode"/>
              </a:rPr>
              <a:t>que encuentra </a:t>
            </a:r>
            <a:r>
              <a:rPr sz="1200" spc="-105" dirty="0">
                <a:latin typeface="Lucida Sans Unicode"/>
                <a:cs typeface="Lucida Sans Unicode"/>
              </a:rPr>
              <a:t>sus </a:t>
            </a:r>
            <a:r>
              <a:rPr sz="1200" spc="-100" dirty="0">
                <a:latin typeface="Lucida Sans Unicode"/>
                <a:cs typeface="Lucida Sans Unicode"/>
              </a:rPr>
              <a:t> </a:t>
            </a:r>
            <a:r>
              <a:rPr sz="1200" spc="-80" dirty="0">
                <a:latin typeface="Lucida Sans Unicode"/>
                <a:cs typeface="Lucida Sans Unicode"/>
              </a:rPr>
              <a:t>r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5" dirty="0">
                <a:latin typeface="Lucida Sans Unicode"/>
                <a:cs typeface="Lucida Sans Unicode"/>
              </a:rPr>
              <a:t>f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80" dirty="0">
                <a:latin typeface="Lucida Sans Unicode"/>
                <a:cs typeface="Lucida Sans Unicode"/>
              </a:rPr>
              <a:t>r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5" dirty="0">
                <a:latin typeface="Lucida Sans Unicode"/>
                <a:cs typeface="Lucida Sans Unicode"/>
              </a:rPr>
              <a:t>n</a:t>
            </a:r>
            <a:r>
              <a:rPr sz="1200" spc="-15" dirty="0">
                <a:latin typeface="Lucida Sans Unicode"/>
                <a:cs typeface="Lucida Sans Unicode"/>
              </a:rPr>
              <a:t>t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  </a:t>
            </a:r>
            <a:r>
              <a:rPr sz="1200" spc="14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  </a:t>
            </a:r>
            <a:r>
              <a:rPr sz="1200" spc="14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o  </a:t>
            </a:r>
            <a:r>
              <a:rPr sz="1200" spc="150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r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85" dirty="0">
                <a:latin typeface="Lucida Sans Unicode"/>
                <a:cs typeface="Lucida Sans Unicode"/>
              </a:rPr>
              <a:t>f</a:t>
            </a:r>
            <a:r>
              <a:rPr sz="1200" spc="-35" dirty="0">
                <a:latin typeface="Lucida Sans Unicode"/>
                <a:cs typeface="Lucida Sans Unicode"/>
              </a:rPr>
              <a:t>l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55" dirty="0">
                <a:latin typeface="Lucida Sans Unicode"/>
                <a:cs typeface="Lucida Sans Unicode"/>
              </a:rPr>
              <a:t>j</a:t>
            </a:r>
            <a:r>
              <a:rPr sz="1200" dirty="0">
                <a:latin typeface="Lucida Sans Unicode"/>
                <a:cs typeface="Lucida Sans Unicode"/>
              </a:rPr>
              <a:t>a   </a:t>
            </a:r>
            <a:r>
              <a:rPr sz="1200" spc="-185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l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  </a:t>
            </a:r>
            <a:r>
              <a:rPr sz="1200" spc="13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f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-55" dirty="0">
                <a:latin typeface="Lucida Sans Unicode"/>
                <a:cs typeface="Lucida Sans Unicode"/>
              </a:rPr>
              <a:t>r</a:t>
            </a:r>
            <a:r>
              <a:rPr sz="1200" spc="-5" dirty="0">
                <a:latin typeface="Lucida Sans Unicode"/>
                <a:cs typeface="Lucida Sans Unicode"/>
              </a:rPr>
              <a:t>á</a:t>
            </a:r>
            <a:r>
              <a:rPr sz="1200" spc="40" dirty="0">
                <a:latin typeface="Lucida Sans Unicode"/>
                <a:cs typeface="Lucida Sans Unicode"/>
              </a:rPr>
              <a:t>n</a:t>
            </a:r>
            <a:r>
              <a:rPr sz="1200" spc="80" dirty="0">
                <a:latin typeface="Lucida Sans Unicode"/>
                <a:cs typeface="Lucida Sans Unicode"/>
              </a:rPr>
              <a:t>e</a:t>
            </a:r>
            <a:r>
              <a:rPr sz="1200" spc="5" dirty="0">
                <a:latin typeface="Lucida Sans Unicode"/>
                <a:cs typeface="Lucida Sans Unicode"/>
              </a:rPr>
              <a:t>o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   </a:t>
            </a:r>
            <a:r>
              <a:rPr sz="1200" spc="-110" dirty="0">
                <a:latin typeface="Lucida Sans Unicode"/>
                <a:cs typeface="Lucida Sans Unicode"/>
              </a:rPr>
              <a:t> </a:t>
            </a:r>
            <a:r>
              <a:rPr sz="1200" spc="95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  </a:t>
            </a:r>
            <a:r>
              <a:rPr sz="1200" spc="18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m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dirty="0">
                <a:latin typeface="Lucida Sans Unicode"/>
                <a:cs typeface="Lucida Sans Unicode"/>
              </a:rPr>
              <a:t>d</a:t>
            </a:r>
            <a:r>
              <a:rPr sz="1200" spc="-229" dirty="0">
                <a:latin typeface="Lucida Sans Unicode"/>
                <a:cs typeface="Lucida Sans Unicode"/>
              </a:rPr>
              <a:t> </a:t>
            </a:r>
            <a:r>
              <a:rPr sz="1200" spc="85" dirty="0">
                <a:latin typeface="Lucida Sans Unicode"/>
                <a:cs typeface="Lucida Sans Unicode"/>
              </a:rPr>
              <a:t>a</a:t>
            </a:r>
            <a:r>
              <a:rPr sz="1200" spc="-50" dirty="0">
                <a:latin typeface="Lucida Sans Unicode"/>
                <a:cs typeface="Lucida Sans Unicode"/>
              </a:rPr>
              <a:t>;</a:t>
            </a:r>
            <a:r>
              <a:rPr sz="1200" dirty="0">
                <a:latin typeface="Lucida Sans Unicode"/>
                <a:cs typeface="Lucida Sans Unicode"/>
              </a:rPr>
              <a:t>  </a:t>
            </a:r>
            <a:r>
              <a:rPr sz="1200" spc="11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u</a:t>
            </a:r>
            <a:r>
              <a:rPr sz="1200" spc="60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a   </a:t>
            </a:r>
            <a:r>
              <a:rPr sz="1200" spc="-175" dirty="0">
                <a:latin typeface="Lucida Sans Unicode"/>
                <a:cs typeface="Lucida Sans Unicode"/>
              </a:rPr>
              <a:t> </a:t>
            </a:r>
            <a:r>
              <a:rPr sz="1200" spc="-125" dirty="0">
                <a:latin typeface="Lucida Sans Unicode"/>
                <a:cs typeface="Lucida Sans Unicode"/>
              </a:rPr>
              <a:t>s</a:t>
            </a:r>
            <a:r>
              <a:rPr sz="1200" spc="95" dirty="0">
                <a:latin typeface="Lucida Sans Unicode"/>
                <a:cs typeface="Lucida Sans Unicode"/>
              </a:rPr>
              <a:t>o</a:t>
            </a:r>
            <a:r>
              <a:rPr sz="1200" spc="70" dirty="0">
                <a:latin typeface="Lucida Sans Unicode"/>
                <a:cs typeface="Lucida Sans Unicode"/>
              </a:rPr>
              <a:t>c</a:t>
            </a:r>
            <a:r>
              <a:rPr sz="1200" spc="-55" dirty="0">
                <a:latin typeface="Lucida Sans Unicode"/>
                <a:cs typeface="Lucida Sans Unicode"/>
              </a:rPr>
              <a:t>i</a:t>
            </a:r>
            <a:r>
              <a:rPr sz="1200" spc="30" dirty="0">
                <a:latin typeface="Lucida Sans Unicode"/>
                <a:cs typeface="Lucida Sans Unicode"/>
              </a:rPr>
              <a:t>e</a:t>
            </a:r>
            <a:r>
              <a:rPr sz="1200" spc="114" dirty="0">
                <a:latin typeface="Lucida Sans Unicode"/>
                <a:cs typeface="Lucida Sans Unicode"/>
              </a:rPr>
              <a:t>d</a:t>
            </a:r>
            <a:r>
              <a:rPr sz="1200" spc="25" dirty="0">
                <a:latin typeface="Lucida Sans Unicode"/>
                <a:cs typeface="Lucida Sans Unicode"/>
              </a:rPr>
              <a:t>a</a:t>
            </a:r>
            <a:r>
              <a:rPr sz="1200" dirty="0">
                <a:latin typeface="Lucida Sans Unicode"/>
                <a:cs typeface="Lucida Sans Unicode"/>
              </a:rPr>
              <a:t>d  revolucionaria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que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es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capaz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im </a:t>
            </a:r>
            <a:r>
              <a:rPr sz="1200" spc="-10" dirty="0">
                <a:latin typeface="Lucida Sans Unicode"/>
                <a:cs typeface="Lucida Sans Unicode"/>
              </a:rPr>
              <a:t>aginarse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375" dirty="0">
                <a:latin typeface="Lucida Sans Unicode"/>
                <a:cs typeface="Lucida Sans Unicode"/>
              </a:rPr>
              <a:t> </a:t>
            </a:r>
            <a:r>
              <a:rPr sz="1200" spc="-105" dirty="0">
                <a:latin typeface="Lucida Sans Unicode"/>
                <a:cs typeface="Lucida Sans Unicode"/>
              </a:rPr>
              <a:t>sí</a:t>
            </a:r>
            <a:r>
              <a:rPr sz="1200" spc="1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misma</a:t>
            </a:r>
            <a:r>
              <a:rPr sz="1200" spc="31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alcanzando 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nuevos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horizontes.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6480" y="891031"/>
            <a:ext cx="5501640" cy="93522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4925" marR="20320" algn="just">
              <a:lnSpc>
                <a:spcPct val="102099"/>
              </a:lnSpc>
              <a:spcBef>
                <a:spcPts val="70"/>
              </a:spcBef>
            </a:pPr>
            <a:r>
              <a:rPr sz="1200" dirty="0">
                <a:latin typeface="Lucida Sans Unicode"/>
                <a:cs typeface="Lucida Sans Unicode"/>
              </a:rPr>
              <a:t>Entendemos </a:t>
            </a:r>
            <a:r>
              <a:rPr sz="1200" spc="10" dirty="0">
                <a:latin typeface="Lucida Sans Unicode"/>
                <a:cs typeface="Lucida Sans Unicode"/>
              </a:rPr>
              <a:t>que </a:t>
            </a:r>
            <a:r>
              <a:rPr sz="1200" spc="-75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esfuerzos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 em </a:t>
            </a:r>
            <a:r>
              <a:rPr sz="1200" spc="-20" dirty="0">
                <a:latin typeface="Lucida Sans Unicode"/>
                <a:cs typeface="Lucida Sans Unicode"/>
              </a:rPr>
              <a:t>prendimientos</a:t>
            </a:r>
            <a:r>
              <a:rPr sz="1200" spc="33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que  </a:t>
            </a:r>
            <a:r>
              <a:rPr sz="1200" spc="-40" dirty="0">
                <a:latin typeface="Lucida Sans Unicode"/>
                <a:cs typeface="Lucida Sans Unicode"/>
              </a:rPr>
              <a:t>desarrollamos</a:t>
            </a:r>
            <a:r>
              <a:rPr sz="1200" spc="30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tra </a:t>
            </a:r>
            <a:r>
              <a:rPr sz="1200" spc="-10" dirty="0">
                <a:latin typeface="Lucida Sans Unicode"/>
                <a:cs typeface="Lucida Sans Unicode"/>
              </a:rPr>
              <a:t>vés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45" dirty="0">
                <a:latin typeface="Lucida Sans Unicode"/>
                <a:cs typeface="Lucida Sans Unicode"/>
              </a:rPr>
              <a:t>de</a:t>
            </a:r>
            <a:r>
              <a:rPr sz="1200" spc="5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gestión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45" dirty="0">
                <a:latin typeface="Lucida Sans Unicode"/>
                <a:cs typeface="Lucida Sans Unicode"/>
              </a:rPr>
              <a:t>de</a:t>
            </a:r>
            <a:r>
              <a:rPr sz="1200" spc="5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Unidad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45" dirty="0">
                <a:latin typeface="Lucida Sans Unicode"/>
                <a:cs typeface="Lucida Sans Unicode"/>
              </a:rPr>
              <a:t>de</a:t>
            </a:r>
            <a:r>
              <a:rPr sz="1200" spc="5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Comunic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10" dirty="0">
                <a:latin typeface="Lucida Sans Unicode"/>
                <a:cs typeface="Lucida Sans Unicode"/>
              </a:rPr>
              <a:t>ciones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Cultura 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c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spc="-140" dirty="0">
                <a:latin typeface="Lucida Sans Unicode"/>
                <a:cs typeface="Lucida Sans Unicode"/>
              </a:rPr>
              <a:t>s</a:t>
            </a:r>
            <a:r>
              <a:rPr sz="1200" spc="10" dirty="0">
                <a:latin typeface="Lucida Sans Unicode"/>
                <a:cs typeface="Lucida Sans Unicode"/>
              </a:rPr>
              <a:t>t</a:t>
            </a:r>
            <a:r>
              <a:rPr sz="1200" spc="-90" dirty="0">
                <a:latin typeface="Lucida Sans Unicode"/>
                <a:cs typeface="Lucida Sans Unicode"/>
              </a:rPr>
              <a:t>i</a:t>
            </a:r>
            <a:r>
              <a:rPr sz="1200" spc="-70" dirty="0">
                <a:latin typeface="Lucida Sans Unicode"/>
                <a:cs typeface="Lucida Sans Unicode"/>
              </a:rPr>
              <a:t>t</a:t>
            </a:r>
            <a:r>
              <a:rPr sz="1200" spc="-10" dirty="0">
                <a:latin typeface="Lucida Sans Unicode"/>
                <a:cs typeface="Lucida Sans Unicode"/>
              </a:rPr>
              <a:t>u</a:t>
            </a:r>
            <a:r>
              <a:rPr sz="1200" spc="55" dirty="0">
                <a:latin typeface="Lucida Sans Unicode"/>
                <a:cs typeface="Lucida Sans Unicode"/>
              </a:rPr>
              <a:t>ye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spc="18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u</a:t>
            </a:r>
            <a:r>
              <a:rPr sz="1200" spc="60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180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h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-130" dirty="0">
                <a:latin typeface="Lucida Sans Unicode"/>
                <a:cs typeface="Lucida Sans Unicode"/>
              </a:rPr>
              <a:t>r</a:t>
            </a:r>
            <a:r>
              <a:rPr sz="1200" spc="-229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r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15" dirty="0">
                <a:latin typeface="Lucida Sans Unicode"/>
                <a:cs typeface="Lucida Sans Unicode"/>
              </a:rPr>
              <a:t>m</a:t>
            </a:r>
            <a:r>
              <a:rPr sz="1200" spc="-55" dirty="0">
                <a:latin typeface="Lucida Sans Unicode"/>
                <a:cs typeface="Lucida Sans Unicode"/>
              </a:rPr>
              <a:t>i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35" dirty="0">
                <a:latin typeface="Lucida Sans Unicode"/>
                <a:cs typeface="Lucida Sans Unicode"/>
              </a:rPr>
              <a:t>n</a:t>
            </a:r>
            <a:r>
              <a:rPr sz="1200" spc="30" dirty="0">
                <a:latin typeface="Lucida Sans Unicode"/>
                <a:cs typeface="Lucida Sans Unicode"/>
              </a:rPr>
              <a:t>t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170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 </a:t>
            </a:r>
            <a:r>
              <a:rPr sz="1200" spc="-110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70" dirty="0">
                <a:latin typeface="Lucida Sans Unicode"/>
                <a:cs typeface="Lucida Sans Unicode"/>
              </a:rPr>
              <a:t>s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130" dirty="0">
                <a:latin typeface="Lucida Sans Unicode"/>
                <a:cs typeface="Lucida Sans Unicode"/>
              </a:rPr>
              <a:t>r</a:t>
            </a:r>
            <a:r>
              <a:rPr sz="1200" spc="-80" dirty="0">
                <a:latin typeface="Lucida Sans Unicode"/>
                <a:cs typeface="Lucida Sans Unicode"/>
              </a:rPr>
              <a:t> </a:t>
            </a:r>
            <a:r>
              <a:rPr sz="1200" spc="-110" dirty="0">
                <a:latin typeface="Lucida Sans Unicode"/>
                <a:cs typeface="Lucida Sans Unicode"/>
              </a:rPr>
              <a:t>r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-100" dirty="0">
                <a:latin typeface="Lucida Sans Unicode"/>
                <a:cs typeface="Lucida Sans Unicode"/>
              </a:rPr>
              <a:t>l</a:t>
            </a:r>
            <a:r>
              <a:rPr sz="1200" spc="-75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o </a:t>
            </a:r>
            <a:r>
              <a:rPr sz="1200" spc="-180" dirty="0">
                <a:latin typeface="Lucida Sans Unicode"/>
                <a:cs typeface="Lucida Sans Unicode"/>
              </a:rPr>
              <a:t> </a:t>
            </a:r>
            <a:r>
              <a:rPr sz="1200" spc="-110" dirty="0">
                <a:latin typeface="Lucida Sans Unicode"/>
                <a:cs typeface="Lucida Sans Unicode"/>
              </a:rPr>
              <a:t>i</a:t>
            </a:r>
            <a:r>
              <a:rPr sz="1200" spc="-15" dirty="0">
                <a:latin typeface="Lucida Sans Unicode"/>
                <a:cs typeface="Lucida Sans Unicode"/>
              </a:rPr>
              <a:t>nt</a:t>
            </a:r>
            <a:r>
              <a:rPr sz="1200" spc="25" dirty="0">
                <a:latin typeface="Lucida Sans Unicode"/>
                <a:cs typeface="Lucida Sans Unicode"/>
              </a:rPr>
              <a:t>e</a:t>
            </a:r>
            <a:r>
              <a:rPr sz="1200" spc="80" dirty="0">
                <a:latin typeface="Lucida Sans Unicode"/>
                <a:cs typeface="Lucida Sans Unicode"/>
              </a:rPr>
              <a:t>g</a:t>
            </a:r>
            <a:r>
              <a:rPr sz="1200" spc="-55" dirty="0">
                <a:latin typeface="Lucida Sans Unicode"/>
                <a:cs typeface="Lucida Sans Unicode"/>
              </a:rPr>
              <a:t>r</a:t>
            </a:r>
            <a:r>
              <a:rPr sz="1200" spc="70" dirty="0">
                <a:latin typeface="Lucida Sans Unicode"/>
                <a:cs typeface="Lucida Sans Unicode"/>
              </a:rPr>
              <a:t>a</a:t>
            </a:r>
            <a:r>
              <a:rPr sz="1200" spc="-110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140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1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a  </a:t>
            </a:r>
            <a:r>
              <a:rPr sz="1200" spc="60" dirty="0">
                <a:latin typeface="Lucida Sans Unicode"/>
                <a:cs typeface="Lucida Sans Unicode"/>
              </a:rPr>
              <a:t>p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35" dirty="0">
                <a:latin typeface="Lucida Sans Unicode"/>
                <a:cs typeface="Lucida Sans Unicode"/>
              </a:rPr>
              <a:t>r</a:t>
            </a:r>
            <a:r>
              <a:rPr sz="1200" spc="-125" dirty="0">
                <a:latin typeface="Lucida Sans Unicode"/>
                <a:cs typeface="Lucida Sans Unicode"/>
              </a:rPr>
              <a:t>s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60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18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18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u</a:t>
            </a:r>
            <a:r>
              <a:rPr sz="1200" spc="-10" dirty="0">
                <a:latin typeface="Lucida Sans Unicode"/>
                <a:cs typeface="Lucida Sans Unicode"/>
              </a:rPr>
              <a:t>n  </a:t>
            </a:r>
            <a:r>
              <a:rPr sz="1200" dirty="0">
                <a:latin typeface="Lucida Sans Unicode"/>
                <a:cs typeface="Lucida Sans Unicode"/>
              </a:rPr>
              <a:t>lenguaje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expresión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capaz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p </a:t>
            </a:r>
            <a:r>
              <a:rPr sz="1200" spc="-5" dirty="0">
                <a:latin typeface="Lucida Sans Unicode"/>
                <a:cs typeface="Lucida Sans Unicode"/>
              </a:rPr>
              <a:t>royectar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una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nu </a:t>
            </a:r>
            <a:r>
              <a:rPr sz="1200" spc="55" dirty="0">
                <a:latin typeface="Lucida Sans Unicode"/>
                <a:cs typeface="Lucida Sans Unicode"/>
              </a:rPr>
              <a:t>eva </a:t>
            </a:r>
            <a:r>
              <a:rPr sz="1200" spc="-60" dirty="0">
                <a:latin typeface="Lucida Sans Unicode"/>
                <a:cs typeface="Lucida Sans Unicode"/>
              </a:rPr>
              <a:t>visión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10" dirty="0">
                <a:latin typeface="Lucida Sans Unicode"/>
                <a:cs typeface="Lucida Sans Unicode"/>
              </a:rPr>
              <a:t>la 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sociedad.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300">
              <a:latin typeface="Lucida Sans Unicode"/>
              <a:cs typeface="Lucida Sans Unicode"/>
            </a:endParaRPr>
          </a:p>
          <a:p>
            <a:pPr marL="34925" algn="just">
              <a:lnSpc>
                <a:spcPct val="100000"/>
              </a:lnSpc>
            </a:pPr>
            <a:r>
              <a:rPr sz="1400" b="1" spc="-5" dirty="0">
                <a:latin typeface="Arial"/>
                <a:cs typeface="Arial"/>
              </a:rPr>
              <a:t>Rescate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identitario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Arial"/>
              <a:cs typeface="Arial"/>
            </a:endParaRPr>
          </a:p>
          <a:p>
            <a:pPr marL="34925" marR="28575" algn="just">
              <a:lnSpc>
                <a:spcPct val="102099"/>
              </a:lnSpc>
            </a:pPr>
            <a:r>
              <a:rPr sz="1200" spc="-10" dirty="0">
                <a:latin typeface="Lucida Sans Unicode"/>
                <a:cs typeface="Lucida Sans Unicode"/>
              </a:rPr>
              <a:t>Reivindic </a:t>
            </a:r>
            <a:r>
              <a:rPr sz="1200" spc="-25" dirty="0">
                <a:latin typeface="Lucida Sans Unicode"/>
                <a:cs typeface="Lucida Sans Unicode"/>
              </a:rPr>
              <a:t>amos,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35" dirty="0">
                <a:latin typeface="Lucida Sans Unicode"/>
                <a:cs typeface="Lucida Sans Unicode"/>
              </a:rPr>
              <a:t>lo </a:t>
            </a:r>
            <a:r>
              <a:rPr sz="1200" spc="-15" dirty="0">
                <a:latin typeface="Lucida Sans Unicode"/>
                <a:cs typeface="Lucida Sans Unicode"/>
              </a:rPr>
              <a:t>menos, </a:t>
            </a:r>
            <a:r>
              <a:rPr sz="1200" spc="15" dirty="0">
                <a:latin typeface="Lucida Sans Unicode"/>
                <a:cs typeface="Lucida Sans Unicode"/>
              </a:rPr>
              <a:t>una </a:t>
            </a:r>
            <a:r>
              <a:rPr sz="1200" spc="35" dirty="0">
                <a:latin typeface="Lucida Sans Unicode"/>
                <a:cs typeface="Lucida Sans Unicode"/>
              </a:rPr>
              <a:t>ac </a:t>
            </a:r>
            <a:r>
              <a:rPr sz="1200" spc="-45" dirty="0">
                <a:latin typeface="Lucida Sans Unicode"/>
                <a:cs typeface="Lucida Sans Unicode"/>
              </a:rPr>
              <a:t>titud </a:t>
            </a:r>
            <a:r>
              <a:rPr sz="1200" spc="45" dirty="0">
                <a:latin typeface="Lucida Sans Unicode"/>
                <a:cs typeface="Lucida Sans Unicode"/>
              </a:rPr>
              <a:t>de </a:t>
            </a:r>
            <a:r>
              <a:rPr sz="1200" dirty="0">
                <a:latin typeface="Lucida Sans Unicode"/>
                <a:cs typeface="Lucida Sans Unicode"/>
              </a:rPr>
              <a:t>búsqueda o </a:t>
            </a:r>
            <a:r>
              <a:rPr sz="1200" spc="-25" dirty="0">
                <a:latin typeface="Lucida Sans Unicode"/>
                <a:cs typeface="Lucida Sans Unicode"/>
              </a:rPr>
              <a:t>compromiso </a:t>
            </a:r>
            <a:r>
              <a:rPr sz="1200" spc="5" dirty="0">
                <a:latin typeface="Lucida Sans Unicode"/>
                <a:cs typeface="Lucida Sans Unicode"/>
              </a:rPr>
              <a:t>con 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el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rescate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nuest </a:t>
            </a:r>
            <a:r>
              <a:rPr sz="1200" spc="-90" dirty="0">
                <a:latin typeface="Lucida Sans Unicode"/>
                <a:cs typeface="Lucida Sans Unicode"/>
              </a:rPr>
              <a:t>ros</a:t>
            </a:r>
            <a:r>
              <a:rPr sz="1200" spc="-8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elementos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culturales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spc="-110" dirty="0">
                <a:latin typeface="Lucida Sans Unicode"/>
                <a:cs typeface="Lucida Sans Unicode"/>
              </a:rPr>
              <a:t>i </a:t>
            </a:r>
            <a:r>
              <a:rPr sz="1200" spc="-30" dirty="0">
                <a:latin typeface="Lucida Sans Unicode"/>
                <a:cs typeface="Lucida Sans Unicode"/>
              </a:rPr>
              <a:t>dentitarios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frente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una 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125" dirty="0">
                <a:latin typeface="Lucida Sans Unicode"/>
                <a:cs typeface="Lucida Sans Unicode"/>
              </a:rPr>
              <a:t>s</a:t>
            </a:r>
            <a:r>
              <a:rPr sz="1200" spc="95" dirty="0">
                <a:latin typeface="Lucida Sans Unicode"/>
                <a:cs typeface="Lucida Sans Unicode"/>
              </a:rPr>
              <a:t>o</a:t>
            </a:r>
            <a:r>
              <a:rPr sz="1200" spc="70" dirty="0">
                <a:latin typeface="Lucida Sans Unicode"/>
                <a:cs typeface="Lucida Sans Unicode"/>
              </a:rPr>
              <a:t>c</a:t>
            </a:r>
            <a:r>
              <a:rPr sz="1200" spc="-55" dirty="0">
                <a:latin typeface="Lucida Sans Unicode"/>
                <a:cs typeface="Lucida Sans Unicode"/>
              </a:rPr>
              <a:t>i</a:t>
            </a:r>
            <a:r>
              <a:rPr sz="1200" spc="30" dirty="0">
                <a:latin typeface="Lucida Sans Unicode"/>
                <a:cs typeface="Lucida Sans Unicode"/>
              </a:rPr>
              <a:t>e</a:t>
            </a:r>
            <a:r>
              <a:rPr sz="1200" spc="114" dirty="0">
                <a:latin typeface="Lucida Sans Unicode"/>
                <a:cs typeface="Lucida Sans Unicode"/>
              </a:rPr>
              <a:t>d</a:t>
            </a:r>
            <a:r>
              <a:rPr sz="1200" spc="25" dirty="0">
                <a:latin typeface="Lucida Sans Unicode"/>
                <a:cs typeface="Lucida Sans Unicode"/>
              </a:rPr>
              <a:t>a</a:t>
            </a:r>
            <a:r>
              <a:rPr sz="1200" dirty="0">
                <a:latin typeface="Lucida Sans Unicode"/>
                <a:cs typeface="Lucida Sans Unicode"/>
              </a:rPr>
              <a:t>d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g</a:t>
            </a:r>
            <a:r>
              <a:rPr sz="1200" spc="-65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o</a:t>
            </a:r>
            <a:r>
              <a:rPr sz="1200" spc="-170" dirty="0">
                <a:latin typeface="Lucida Sans Unicode"/>
                <a:cs typeface="Lucida Sans Unicode"/>
              </a:rPr>
              <a:t> </a:t>
            </a:r>
            <a:r>
              <a:rPr sz="1200" spc="95" dirty="0">
                <a:latin typeface="Lucida Sans Unicode"/>
                <a:cs typeface="Lucida Sans Unicode"/>
              </a:rPr>
              <a:t>b</a:t>
            </a:r>
            <a:r>
              <a:rPr sz="1200" spc="60" dirty="0">
                <a:latin typeface="Lucida Sans Unicode"/>
                <a:cs typeface="Lucida Sans Unicode"/>
              </a:rPr>
              <a:t>a</a:t>
            </a:r>
            <a:r>
              <a:rPr sz="1200" spc="-90" dirty="0">
                <a:latin typeface="Lucida Sans Unicode"/>
                <a:cs typeface="Lucida Sans Unicode"/>
              </a:rPr>
              <a:t>l</a:t>
            </a:r>
            <a:r>
              <a:rPr sz="1200" spc="-100" dirty="0">
                <a:latin typeface="Lucida Sans Unicode"/>
                <a:cs typeface="Lucida Sans Unicode"/>
              </a:rPr>
              <a:t>i</a:t>
            </a:r>
            <a:r>
              <a:rPr sz="1200" spc="-110" dirty="0">
                <a:latin typeface="Lucida Sans Unicode"/>
                <a:cs typeface="Lucida Sans Unicode"/>
              </a:rPr>
              <a:t>z</a:t>
            </a:r>
            <a:r>
              <a:rPr sz="1200" spc="95" dirty="0">
                <a:latin typeface="Lucida Sans Unicode"/>
                <a:cs typeface="Lucida Sans Unicode"/>
              </a:rPr>
              <a:t>a</a:t>
            </a:r>
            <a:r>
              <a:rPr sz="1200" spc="70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9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q</a:t>
            </a:r>
            <a:r>
              <a:rPr sz="1200" spc="35" dirty="0">
                <a:latin typeface="Lucida Sans Unicode"/>
                <a:cs typeface="Lucida Sans Unicode"/>
              </a:rPr>
              <a:t>u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n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110" dirty="0">
                <a:latin typeface="Lucida Sans Unicode"/>
                <a:cs typeface="Lucida Sans Unicode"/>
              </a:rPr>
              <a:t>i</a:t>
            </a:r>
            <a:r>
              <a:rPr sz="1200" spc="60" dirty="0">
                <a:latin typeface="Lucida Sans Unicode"/>
                <a:cs typeface="Lucida Sans Unicode"/>
              </a:rPr>
              <a:t>m</a:t>
            </a:r>
            <a:r>
              <a:rPr sz="1200" spc="20" dirty="0">
                <a:latin typeface="Lucida Sans Unicode"/>
                <a:cs typeface="Lucida Sans Unicode"/>
              </a:rPr>
              <a:t>p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40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9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c</a:t>
            </a:r>
            <a:r>
              <a:rPr sz="1200" spc="-10" dirty="0">
                <a:latin typeface="Lucida Sans Unicode"/>
                <a:cs typeface="Lucida Sans Unicode"/>
              </a:rPr>
              <a:t>r</a:t>
            </a:r>
            <a:r>
              <a:rPr sz="1200" spc="-100" dirty="0">
                <a:latin typeface="Lucida Sans Unicode"/>
                <a:cs typeface="Lucida Sans Unicode"/>
              </a:rPr>
              <a:t>i</a:t>
            </a:r>
            <a:r>
              <a:rPr sz="1200" spc="-15" dirty="0">
                <a:latin typeface="Lucida Sans Unicode"/>
                <a:cs typeface="Lucida Sans Unicode"/>
              </a:rPr>
              <a:t>t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-80" dirty="0">
                <a:latin typeface="Lucida Sans Unicode"/>
                <a:cs typeface="Lucida Sans Unicode"/>
              </a:rPr>
              <a:t>r</a:t>
            </a:r>
            <a:r>
              <a:rPr sz="1200" spc="-75" dirty="0">
                <a:latin typeface="Lucida Sans Unicode"/>
                <a:cs typeface="Lucida Sans Unicode"/>
              </a:rPr>
              <a:t>i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-140" dirty="0">
                <a:latin typeface="Lucida Sans Unicode"/>
                <a:cs typeface="Lucida Sans Unicode"/>
              </a:rPr>
              <a:t>s</a:t>
            </a:r>
            <a:r>
              <a:rPr sz="1200" spc="-5" dirty="0">
                <a:latin typeface="Lucida Sans Unicode"/>
                <a:cs typeface="Lucida Sans Unicode"/>
              </a:rPr>
              <a:t>t</a:t>
            </a:r>
            <a:r>
              <a:rPr sz="1200" spc="10" dirty="0">
                <a:latin typeface="Lucida Sans Unicode"/>
                <a:cs typeface="Lucida Sans Unicode"/>
              </a:rPr>
              <a:t>é</a:t>
            </a:r>
            <a:r>
              <a:rPr sz="1200" spc="-70" dirty="0">
                <a:latin typeface="Lucida Sans Unicode"/>
                <a:cs typeface="Lucida Sans Unicode"/>
              </a:rPr>
              <a:t>t</a:t>
            </a:r>
            <a:r>
              <a:rPr sz="1200" spc="-30" dirty="0">
                <a:latin typeface="Lucida Sans Unicode"/>
                <a:cs typeface="Lucida Sans Unicode"/>
              </a:rPr>
              <a:t>i</a:t>
            </a:r>
            <a:r>
              <a:rPr sz="1200" spc="40" dirty="0">
                <a:latin typeface="Lucida Sans Unicode"/>
                <a:cs typeface="Lucida Sans Unicode"/>
              </a:rPr>
              <a:t>c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f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-55" dirty="0">
                <a:latin typeface="Lucida Sans Unicode"/>
                <a:cs typeface="Lucida Sans Unicode"/>
              </a:rPr>
              <a:t>r</a:t>
            </a:r>
            <a:r>
              <a:rPr sz="1200" spc="-5" dirty="0">
                <a:latin typeface="Lucida Sans Unicode"/>
                <a:cs typeface="Lucida Sans Unicode"/>
              </a:rPr>
              <a:t>á</a:t>
            </a:r>
            <a:r>
              <a:rPr sz="1200" spc="50" dirty="0">
                <a:latin typeface="Lucida Sans Unicode"/>
                <a:cs typeface="Lucida Sans Unicode"/>
              </a:rPr>
              <a:t>n</a:t>
            </a:r>
            <a:r>
              <a:rPr sz="1200" spc="20" dirty="0">
                <a:latin typeface="Lucida Sans Unicode"/>
                <a:cs typeface="Lucida Sans Unicode"/>
              </a:rPr>
              <a:t>e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-50" dirty="0"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marL="34925" marR="8890" algn="just">
              <a:lnSpc>
                <a:spcPct val="102200"/>
              </a:lnSpc>
              <a:spcBef>
                <a:spcPts val="1470"/>
              </a:spcBef>
            </a:pPr>
            <a:r>
              <a:rPr sz="1200" spc="-10" dirty="0">
                <a:latin typeface="Lucida Sans Unicode"/>
                <a:cs typeface="Lucida Sans Unicode"/>
              </a:rPr>
              <a:t>En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este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65" dirty="0">
                <a:latin typeface="Lucida Sans Unicode"/>
                <a:cs typeface="Lucida Sans Unicode"/>
              </a:rPr>
              <a:t>campo </a:t>
            </a:r>
            <a:r>
              <a:rPr sz="1200" spc="10" dirty="0">
                <a:latin typeface="Lucida Sans Unicode"/>
                <a:cs typeface="Lucida Sans Unicode"/>
              </a:rPr>
              <a:t>cumple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un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rol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fundamental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30" dirty="0">
                <a:latin typeface="Lucida Sans Unicode"/>
                <a:cs typeface="Lucida Sans Unicode"/>
              </a:rPr>
              <a:t>nuestra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gestión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la 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investigación antro </a:t>
            </a:r>
            <a:r>
              <a:rPr sz="1200" spc="15" dirty="0">
                <a:latin typeface="Lucida Sans Unicode"/>
                <a:cs typeface="Lucida Sans Unicode"/>
              </a:rPr>
              <a:t>pológica </a:t>
            </a:r>
            <a:r>
              <a:rPr sz="1200" spc="-85" dirty="0">
                <a:latin typeface="Lucida Sans Unicode"/>
                <a:cs typeface="Lucida Sans Unicode"/>
              </a:rPr>
              <a:t>-históric </a:t>
            </a:r>
            <a:r>
              <a:rPr sz="1200" spc="-5" dirty="0">
                <a:latin typeface="Lucida Sans Unicode"/>
                <a:cs typeface="Lucida Sans Unicode"/>
              </a:rPr>
              <a:t>a-arqueológic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10" dirty="0">
                <a:latin typeface="Lucida Sans Unicode"/>
                <a:cs typeface="Lucida Sans Unicode"/>
              </a:rPr>
              <a:t>que </a:t>
            </a:r>
            <a:r>
              <a:rPr sz="1200" spc="50" dirty="0">
                <a:latin typeface="Lucida Sans Unicode"/>
                <a:cs typeface="Lucida Sans Unicode"/>
              </a:rPr>
              <a:t>pone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10" dirty="0">
                <a:latin typeface="Lucida Sans Unicode"/>
                <a:cs typeface="Lucida Sans Unicode"/>
              </a:rPr>
              <a:t>valor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vigencia </a:t>
            </a:r>
            <a:r>
              <a:rPr sz="1200" spc="-35" dirty="0">
                <a:latin typeface="Lucida Sans Unicode"/>
                <a:cs typeface="Lucida Sans Unicode"/>
              </a:rPr>
              <a:t>nuestro </a:t>
            </a:r>
            <a:r>
              <a:rPr sz="1200" spc="45" dirty="0">
                <a:latin typeface="Lucida Sans Unicode"/>
                <a:cs typeface="Lucida Sans Unicode"/>
              </a:rPr>
              <a:t>de </a:t>
            </a:r>
            <a:r>
              <a:rPr sz="1200" spc="-25" dirty="0">
                <a:latin typeface="Lucida Sans Unicode"/>
                <a:cs typeface="Lucida Sans Unicode"/>
              </a:rPr>
              <a:t>venir </a:t>
            </a:r>
            <a:r>
              <a:rPr sz="1200" spc="10" dirty="0">
                <a:latin typeface="Lucida Sans Unicode"/>
                <a:cs typeface="Lucida Sans Unicode"/>
              </a:rPr>
              <a:t>desde </a:t>
            </a:r>
            <a:r>
              <a:rPr sz="1200" spc="-20" dirty="0">
                <a:latin typeface="Lucida Sans Unicode"/>
                <a:cs typeface="Lucida Sans Unicode"/>
              </a:rPr>
              <a:t>tiempos pre </a:t>
            </a:r>
            <a:r>
              <a:rPr sz="1200" spc="-55" dirty="0">
                <a:latin typeface="Lucida Sans Unicode"/>
                <a:cs typeface="Lucida Sans Unicode"/>
              </a:rPr>
              <a:t>-inca </a:t>
            </a:r>
            <a:r>
              <a:rPr sz="1200" spc="-40" dirty="0">
                <a:latin typeface="Lucida Sans Unicode"/>
                <a:cs typeface="Lucida Sans Unicode"/>
              </a:rPr>
              <a:t>icos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20" dirty="0">
                <a:latin typeface="Lucida Sans Unicode"/>
                <a:cs typeface="Lucida Sans Unicode"/>
              </a:rPr>
              <a:t>este </a:t>
            </a:r>
            <a:r>
              <a:rPr sz="1200" dirty="0">
                <a:latin typeface="Lucida Sans Unicode"/>
                <a:cs typeface="Lucida Sans Unicode"/>
              </a:rPr>
              <a:t>v </a:t>
            </a:r>
            <a:r>
              <a:rPr sz="1200" spc="-40" dirty="0">
                <a:latin typeface="Lucida Sans Unicode"/>
                <a:cs typeface="Lucida Sans Unicode"/>
              </a:rPr>
              <a:t>alle </a:t>
            </a:r>
            <a:r>
              <a:rPr sz="1200" spc="5" dirty="0">
                <a:latin typeface="Lucida Sans Unicode"/>
                <a:cs typeface="Lucida Sans Unicode"/>
              </a:rPr>
              <a:t>que 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cobijó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los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primeros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habitantes</a:t>
            </a:r>
            <a:r>
              <a:rPr sz="1200" dirty="0">
                <a:latin typeface="Lucida Sans Unicode"/>
                <a:cs typeface="Lucida Sans Unicode"/>
              </a:rPr>
              <a:t> y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dio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nombre</a:t>
            </a:r>
            <a:r>
              <a:rPr sz="1200" dirty="0">
                <a:latin typeface="Lucida Sans Unicode"/>
                <a:cs typeface="Lucida Sans Unicode"/>
              </a:rPr>
              <a:t> a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nuestro</a:t>
            </a:r>
            <a:r>
              <a:rPr sz="1200" spc="30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país.</a:t>
            </a:r>
            <a:r>
              <a:rPr sz="1200" spc="29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En</a:t>
            </a:r>
            <a:r>
              <a:rPr sz="1200" spc="36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la 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c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spc="-140" dirty="0">
                <a:latin typeface="Lucida Sans Unicode"/>
                <a:cs typeface="Lucida Sans Unicode"/>
              </a:rPr>
              <a:t>s</a:t>
            </a:r>
            <a:r>
              <a:rPr sz="1200" spc="-110" dirty="0">
                <a:latin typeface="Lucida Sans Unicode"/>
                <a:cs typeface="Lucida Sans Unicode"/>
              </a:rPr>
              <a:t>t</a:t>
            </a:r>
            <a:r>
              <a:rPr sz="1200" spc="-95" dirty="0">
                <a:latin typeface="Lucida Sans Unicode"/>
                <a:cs typeface="Lucida Sans Unicode"/>
              </a:rPr>
              <a:t>r</a:t>
            </a:r>
            <a:r>
              <a:rPr sz="1200" spc="60" dirty="0">
                <a:latin typeface="Lucida Sans Unicode"/>
                <a:cs typeface="Lucida Sans Unicode"/>
              </a:rPr>
              <a:t>u</a:t>
            </a:r>
            <a:r>
              <a:rPr sz="1200" dirty="0">
                <a:latin typeface="Lucida Sans Unicode"/>
                <a:cs typeface="Lucida Sans Unicode"/>
              </a:rPr>
              <a:t>c</a:t>
            </a:r>
            <a:r>
              <a:rPr sz="1200" spc="-110" dirty="0">
                <a:latin typeface="Lucida Sans Unicode"/>
                <a:cs typeface="Lucida Sans Unicode"/>
              </a:rPr>
              <a:t> </a:t>
            </a:r>
            <a:r>
              <a:rPr sz="1200" spc="70" dirty="0">
                <a:latin typeface="Lucida Sans Unicode"/>
                <a:cs typeface="Lucida Sans Unicode"/>
              </a:rPr>
              <a:t>c</a:t>
            </a:r>
            <a:r>
              <a:rPr sz="1200" spc="-90" dirty="0">
                <a:latin typeface="Lucida Sans Unicode"/>
                <a:cs typeface="Lucida Sans Unicode"/>
              </a:rPr>
              <a:t>i</a:t>
            </a:r>
            <a:r>
              <a:rPr sz="1200" spc="-10" dirty="0">
                <a:latin typeface="Lucida Sans Unicode"/>
                <a:cs typeface="Lucida Sans Unicode"/>
              </a:rPr>
              <a:t>ó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    </a:t>
            </a:r>
            <a:r>
              <a:rPr sz="1200" spc="-165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    </a:t>
            </a:r>
            <a:r>
              <a:rPr sz="1200" spc="-130" dirty="0">
                <a:latin typeface="Lucida Sans Unicode"/>
                <a:cs typeface="Lucida Sans Unicode"/>
              </a:rPr>
              <a:t> 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40" dirty="0">
                <a:latin typeface="Lucida Sans Unicode"/>
                <a:cs typeface="Lucida Sans Unicode"/>
              </a:rPr>
              <a:t>s</a:t>
            </a:r>
            <a:r>
              <a:rPr sz="1200" spc="-15" dirty="0">
                <a:latin typeface="Lucida Sans Unicode"/>
                <a:cs typeface="Lucida Sans Unicode"/>
              </a:rPr>
              <a:t>t</a:t>
            </a:r>
            <a:r>
              <a:rPr sz="1200" dirty="0">
                <a:latin typeface="Lucida Sans Unicode"/>
                <a:cs typeface="Lucida Sans Unicode"/>
              </a:rPr>
              <a:t>e    </a:t>
            </a:r>
            <a:r>
              <a:rPr sz="1200" spc="-140" dirty="0">
                <a:latin typeface="Lucida Sans Unicode"/>
                <a:cs typeface="Lucida Sans Unicode"/>
              </a:rPr>
              <a:t> </a:t>
            </a:r>
            <a:r>
              <a:rPr sz="1200" spc="95" dirty="0">
                <a:latin typeface="Lucida Sans Unicode"/>
                <a:cs typeface="Lucida Sans Unicode"/>
              </a:rPr>
              <a:t>m</a:t>
            </a:r>
            <a:r>
              <a:rPr sz="1200" spc="75" dirty="0">
                <a:latin typeface="Lucida Sans Unicode"/>
                <a:cs typeface="Lucida Sans Unicode"/>
              </a:rPr>
              <a:t>a</a:t>
            </a:r>
            <a:r>
              <a:rPr sz="1200" dirty="0">
                <a:latin typeface="Lucida Sans Unicode"/>
                <a:cs typeface="Lucida Sans Unicode"/>
              </a:rPr>
              <a:t>c</a:t>
            </a:r>
            <a:r>
              <a:rPr sz="1200" spc="-110" dirty="0">
                <a:latin typeface="Lucida Sans Unicode"/>
                <a:cs typeface="Lucida Sans Unicode"/>
              </a:rPr>
              <a:t>r</a:t>
            </a:r>
            <a:r>
              <a:rPr sz="1200" dirty="0">
                <a:latin typeface="Lucida Sans Unicode"/>
                <a:cs typeface="Lucida Sans Unicode"/>
              </a:rPr>
              <a:t>o</a:t>
            </a:r>
            <a:r>
              <a:rPr sz="1200" spc="-90" dirty="0">
                <a:latin typeface="Lucida Sans Unicode"/>
                <a:cs typeface="Lucida Sans Unicode"/>
              </a:rPr>
              <a:t> </a:t>
            </a:r>
            <a:r>
              <a:rPr sz="1200" spc="-305" dirty="0">
                <a:latin typeface="Lucida Sans Unicode"/>
                <a:cs typeface="Lucida Sans Unicode"/>
              </a:rPr>
              <a:t>-</a:t>
            </a:r>
            <a:r>
              <a:rPr sz="1200" spc="-80" dirty="0">
                <a:latin typeface="Lucida Sans Unicode"/>
                <a:cs typeface="Lucida Sans Unicode"/>
              </a:rPr>
              <a:t>r</a:t>
            </a:r>
            <a:r>
              <a:rPr sz="1200" spc="-15" dirty="0">
                <a:latin typeface="Lucida Sans Unicode"/>
                <a:cs typeface="Lucida Sans Unicode"/>
              </a:rPr>
              <a:t>e</a:t>
            </a:r>
            <a:r>
              <a:rPr sz="1200" spc="-20" dirty="0">
                <a:latin typeface="Lucida Sans Unicode"/>
                <a:cs typeface="Lucida Sans Unicode"/>
              </a:rPr>
              <a:t>l</a:t>
            </a:r>
            <a:r>
              <a:rPr sz="1200" spc="5" dirty="0">
                <a:latin typeface="Lucida Sans Unicode"/>
                <a:cs typeface="Lucida Sans Unicode"/>
              </a:rPr>
              <a:t>a</a:t>
            </a:r>
            <a:r>
              <a:rPr sz="1200" spc="-35" dirty="0">
                <a:latin typeface="Lucida Sans Unicode"/>
                <a:cs typeface="Lucida Sans Unicode"/>
              </a:rPr>
              <a:t>t</a:t>
            </a:r>
            <a:r>
              <a:rPr sz="1200" dirty="0">
                <a:latin typeface="Lucida Sans Unicode"/>
                <a:cs typeface="Lucida Sans Unicode"/>
              </a:rPr>
              <a:t>o    </a:t>
            </a:r>
            <a:r>
              <a:rPr sz="1200" spc="-18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o    </a:t>
            </a:r>
            <a:r>
              <a:rPr sz="1200" spc="-180" dirty="0">
                <a:latin typeface="Lucida Sans Unicode"/>
                <a:cs typeface="Lucida Sans Unicode"/>
              </a:rPr>
              <a:t> </a:t>
            </a:r>
            <a:r>
              <a:rPr sz="1200" spc="-125" dirty="0">
                <a:latin typeface="Lucida Sans Unicode"/>
                <a:cs typeface="Lucida Sans Unicode"/>
              </a:rPr>
              <a:t>s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   </a:t>
            </a:r>
            <a:r>
              <a:rPr sz="1200" spc="185" dirty="0">
                <a:latin typeface="Lucida Sans Unicode"/>
                <a:cs typeface="Lucida Sans Unicode"/>
              </a:rPr>
              <a:t> </a:t>
            </a:r>
            <a:r>
              <a:rPr sz="1200" spc="-110" dirty="0">
                <a:latin typeface="Lucida Sans Unicode"/>
                <a:cs typeface="Lucida Sans Unicode"/>
              </a:rPr>
              <a:t>i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spc="-204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d</a:t>
            </a:r>
            <a:r>
              <a:rPr sz="1200" spc="-100" dirty="0">
                <a:latin typeface="Lucida Sans Unicode"/>
                <a:cs typeface="Lucida Sans Unicode"/>
              </a:rPr>
              <a:t>i</a:t>
            </a:r>
            <a:r>
              <a:rPr sz="1200" spc="-15" dirty="0">
                <a:latin typeface="Lucida Sans Unicode"/>
                <a:cs typeface="Lucida Sans Unicode"/>
              </a:rPr>
              <a:t>f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80" dirty="0">
                <a:latin typeface="Lucida Sans Unicode"/>
                <a:cs typeface="Lucida Sans Unicode"/>
              </a:rPr>
              <a:t>r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35" dirty="0">
                <a:latin typeface="Lucida Sans Unicode"/>
                <a:cs typeface="Lucida Sans Unicode"/>
              </a:rPr>
              <a:t>n</a:t>
            </a:r>
            <a:r>
              <a:rPr sz="1200" spc="5" dirty="0">
                <a:latin typeface="Lucida Sans Unicode"/>
                <a:cs typeface="Lucida Sans Unicode"/>
              </a:rPr>
              <a:t>t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   </a:t>
            </a:r>
            <a:r>
              <a:rPr sz="1200" spc="18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l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110" dirty="0">
                <a:latin typeface="Lucida Sans Unicode"/>
                <a:cs typeface="Lucida Sans Unicode"/>
              </a:rPr>
              <a:t>s  </a:t>
            </a:r>
            <a:r>
              <a:rPr sz="1200" spc="-15" dirty="0">
                <a:latin typeface="Lucida Sans Unicode"/>
                <a:cs typeface="Lucida Sans Unicode"/>
              </a:rPr>
              <a:t>manifesta ciones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35" dirty="0">
                <a:latin typeface="Lucida Sans Unicode"/>
                <a:cs typeface="Lucida Sans Unicode"/>
              </a:rPr>
              <a:t>expresiones</a:t>
            </a:r>
            <a:r>
              <a:rPr sz="1200" spc="30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del</a:t>
            </a:r>
            <a:r>
              <a:rPr sz="1200" spc="3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patrimonio </a:t>
            </a:r>
            <a:r>
              <a:rPr sz="1200" dirty="0">
                <a:latin typeface="Lucida Sans Unicode"/>
                <a:cs typeface="Lucida Sans Unicode"/>
              </a:rPr>
              <a:t>material e </a:t>
            </a:r>
            <a:r>
              <a:rPr sz="1200" spc="-15" dirty="0">
                <a:latin typeface="Lucida Sans Unicode"/>
                <a:cs typeface="Lucida Sans Unicode"/>
              </a:rPr>
              <a:t>inmaterial</a:t>
            </a:r>
            <a:r>
              <a:rPr sz="1200" spc="35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que 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lo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componen.</a:t>
            </a:r>
            <a:endParaRPr sz="1200">
              <a:latin typeface="Lucida Sans Unicode"/>
              <a:cs typeface="Lucida Sans Unicode"/>
            </a:endParaRPr>
          </a:p>
          <a:p>
            <a:pPr marL="12700" algn="just">
              <a:lnSpc>
                <a:spcPct val="100000"/>
              </a:lnSpc>
              <a:spcBef>
                <a:spcPts val="1260"/>
              </a:spcBef>
            </a:pPr>
            <a:r>
              <a:rPr sz="1400" b="1" spc="-65" dirty="0">
                <a:latin typeface="Arial"/>
                <a:cs typeface="Arial"/>
              </a:rPr>
              <a:t>Un</a:t>
            </a:r>
            <a:r>
              <a:rPr sz="1400" b="1" spc="30" dirty="0">
                <a:latin typeface="Arial"/>
                <a:cs typeface="Arial"/>
              </a:rPr>
              <a:t> marco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teórico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35" dirty="0">
                <a:latin typeface="Arial"/>
                <a:cs typeface="Arial"/>
              </a:rPr>
              <a:t>para</a:t>
            </a:r>
            <a:r>
              <a:rPr sz="1400" b="1" spc="70" dirty="0">
                <a:latin typeface="Arial"/>
                <a:cs typeface="Arial"/>
              </a:rPr>
              <a:t> </a:t>
            </a:r>
            <a:r>
              <a:rPr sz="1400" b="1" spc="10" dirty="0">
                <a:latin typeface="Arial"/>
                <a:cs typeface="Arial"/>
              </a:rPr>
              <a:t>la</a:t>
            </a:r>
            <a:r>
              <a:rPr sz="1400" b="1" spc="11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Cultura</a:t>
            </a:r>
            <a:r>
              <a:rPr sz="1400" b="1" spc="105" dirty="0">
                <a:latin typeface="Arial"/>
                <a:cs typeface="Arial"/>
              </a:rPr>
              <a:t> </a:t>
            </a:r>
            <a:r>
              <a:rPr sz="1400" b="1" spc="20" dirty="0">
                <a:latin typeface="Arial"/>
                <a:cs typeface="Arial"/>
              </a:rPr>
              <a:t>de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70" dirty="0">
                <a:latin typeface="Arial"/>
                <a:cs typeface="Arial"/>
              </a:rPr>
              <a:t>los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nuevos</a:t>
            </a:r>
            <a:r>
              <a:rPr sz="1400" b="1" spc="7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tiempos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Arial"/>
              <a:cs typeface="Arial"/>
            </a:endParaRPr>
          </a:p>
          <a:p>
            <a:pPr marL="39370" marR="74295" indent="4445" algn="just">
              <a:lnSpc>
                <a:spcPct val="102099"/>
              </a:lnSpc>
            </a:pPr>
            <a:r>
              <a:rPr sz="1200" spc="10" dirty="0">
                <a:latin typeface="Lucida Sans Unicode"/>
                <a:cs typeface="Lucida Sans Unicode"/>
              </a:rPr>
              <a:t>Como </a:t>
            </a:r>
            <a:r>
              <a:rPr sz="1200" spc="-30" dirty="0">
                <a:latin typeface="Lucida Sans Unicode"/>
                <a:cs typeface="Lucida Sans Unicode"/>
              </a:rPr>
              <a:t>ejes </a:t>
            </a:r>
            <a:r>
              <a:rPr sz="1200" spc="-20" dirty="0">
                <a:latin typeface="Lucida Sans Unicode"/>
                <a:cs typeface="Lucida Sans Unicode"/>
              </a:rPr>
              <a:t>rectores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30" dirty="0">
                <a:latin typeface="Lucida Sans Unicode"/>
                <a:cs typeface="Lucida Sans Unicode"/>
              </a:rPr>
              <a:t>nuestra </a:t>
            </a:r>
            <a:r>
              <a:rPr sz="1200" spc="-65" dirty="0">
                <a:latin typeface="Lucida Sans Unicode"/>
                <a:cs typeface="Lucida Sans Unicode"/>
              </a:rPr>
              <a:t>visión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del </a:t>
            </a:r>
            <a:r>
              <a:rPr sz="1200" spc="-30" dirty="0">
                <a:latin typeface="Lucida Sans Unicode"/>
                <a:cs typeface="Lucida Sans Unicode"/>
              </a:rPr>
              <a:t>Arte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5" dirty="0">
                <a:latin typeface="Lucida Sans Unicode"/>
                <a:cs typeface="Lucida Sans Unicode"/>
              </a:rPr>
              <a:t>la </a:t>
            </a:r>
            <a:r>
              <a:rPr sz="1200" spc="-40" dirty="0">
                <a:latin typeface="Lucida Sans Unicode"/>
                <a:cs typeface="Lucida Sans Unicode"/>
              </a:rPr>
              <a:t>Cultura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30" dirty="0">
                <a:latin typeface="Lucida Sans Unicode"/>
                <a:cs typeface="Lucida Sans Unicode"/>
              </a:rPr>
              <a:t>nuestra 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Comunidad </a:t>
            </a:r>
            <a:r>
              <a:rPr sz="1200" spc="-5" dirty="0">
                <a:latin typeface="Lucida Sans Unicode"/>
                <a:cs typeface="Lucida Sans Unicode"/>
              </a:rPr>
              <a:t>planteamos </a:t>
            </a:r>
            <a:r>
              <a:rPr sz="1200" spc="-60" dirty="0">
                <a:latin typeface="Lucida Sans Unicode"/>
                <a:cs typeface="Lucida Sans Unicode"/>
              </a:rPr>
              <a:t>tres </a:t>
            </a:r>
            <a:r>
              <a:rPr sz="1200" spc="-50" dirty="0">
                <a:latin typeface="Lucida Sans Unicode"/>
                <a:cs typeface="Lucida Sans Unicode"/>
              </a:rPr>
              <a:t>hipótesis</a:t>
            </a:r>
            <a:r>
              <a:rPr sz="1200" spc="27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   </a:t>
            </a:r>
            <a:r>
              <a:rPr sz="1200" spc="-20" dirty="0">
                <a:latin typeface="Lucida Sans Unicode"/>
                <a:cs typeface="Lucida Sans Unicode"/>
              </a:rPr>
              <a:t>trabajo </a:t>
            </a:r>
            <a:r>
              <a:rPr sz="1200" spc="10" dirty="0">
                <a:latin typeface="Lucida Sans Unicode"/>
                <a:cs typeface="Lucida Sans Unicode"/>
              </a:rPr>
              <a:t>que </a:t>
            </a:r>
            <a:r>
              <a:rPr sz="1200" spc="-10" dirty="0">
                <a:latin typeface="Lucida Sans Unicode"/>
                <a:cs typeface="Lucida Sans Unicode"/>
              </a:rPr>
              <a:t>derivan </a:t>
            </a:r>
            <a:r>
              <a:rPr sz="1200" spc="-55" dirty="0">
                <a:latin typeface="Lucida Sans Unicode"/>
                <a:cs typeface="Lucida Sans Unicode"/>
              </a:rPr>
              <a:t>las </a:t>
            </a:r>
            <a:r>
              <a:rPr sz="1200" spc="-35" dirty="0">
                <a:latin typeface="Lucida Sans Unicode"/>
                <a:cs typeface="Lucida Sans Unicode"/>
              </a:rPr>
              <a:t>líneas 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8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acción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nu</a:t>
            </a:r>
            <a:r>
              <a:rPr sz="1200" spc="65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estro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Plan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10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Gestión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Cultural:</a:t>
            </a:r>
            <a:endParaRPr sz="1200">
              <a:latin typeface="Lucida Sans Unicode"/>
              <a:cs typeface="Lucida Sans Unicode"/>
            </a:endParaRPr>
          </a:p>
          <a:p>
            <a:pPr marL="34925" marR="5080">
              <a:lnSpc>
                <a:spcPct val="102299"/>
              </a:lnSpc>
              <a:spcBef>
                <a:spcPts val="1455"/>
              </a:spcBef>
              <a:tabLst>
                <a:tab pos="954405" algn="l"/>
                <a:tab pos="1181100" algn="l"/>
                <a:tab pos="1354455" algn="l"/>
                <a:tab pos="1524635" algn="l"/>
                <a:tab pos="1809750" algn="l"/>
                <a:tab pos="2854325" algn="l"/>
                <a:tab pos="2974340" algn="l"/>
                <a:tab pos="3335020" algn="l"/>
                <a:tab pos="3962400" algn="l"/>
                <a:tab pos="4389755" algn="l"/>
                <a:tab pos="5102225" algn="l"/>
                <a:tab pos="5304790" algn="l"/>
              </a:tabLst>
            </a:pPr>
            <a:r>
              <a:rPr sz="1200" b="1" i="1" spc="-114" dirty="0">
                <a:latin typeface="Arial"/>
                <a:cs typeface="Arial"/>
              </a:rPr>
              <a:t>El</a:t>
            </a:r>
            <a:r>
              <a:rPr sz="1200" b="1" i="1" spc="535" dirty="0">
                <a:latin typeface="Arial"/>
                <a:cs typeface="Arial"/>
              </a:rPr>
              <a:t> </a:t>
            </a:r>
            <a:r>
              <a:rPr sz="1200" b="1" i="1" spc="-15" dirty="0">
                <a:latin typeface="Arial"/>
                <a:cs typeface="Arial"/>
              </a:rPr>
              <a:t>Arte</a:t>
            </a:r>
            <a:r>
              <a:rPr sz="1200" b="1" i="1" spc="635" dirty="0">
                <a:latin typeface="Arial"/>
                <a:cs typeface="Arial"/>
              </a:rPr>
              <a:t> </a:t>
            </a:r>
            <a:r>
              <a:rPr sz="1200" b="1" i="1" spc="35" dirty="0">
                <a:latin typeface="Arial"/>
                <a:cs typeface="Arial"/>
              </a:rPr>
              <a:t>como </a:t>
            </a:r>
            <a:r>
              <a:rPr sz="1200" b="1" i="1" spc="215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motor</a:t>
            </a:r>
            <a:r>
              <a:rPr sz="1200" b="1" i="1" spc="565" dirty="0">
                <a:latin typeface="Arial"/>
                <a:cs typeface="Arial"/>
              </a:rPr>
              <a:t> </a:t>
            </a:r>
            <a:r>
              <a:rPr sz="1200" b="1" i="1" spc="25" dirty="0">
                <a:latin typeface="Arial"/>
                <a:cs typeface="Arial"/>
              </a:rPr>
              <a:t>del </a:t>
            </a:r>
            <a:r>
              <a:rPr sz="1200" b="1" i="1" spc="210" dirty="0">
                <a:latin typeface="Arial"/>
                <a:cs typeface="Arial"/>
              </a:rPr>
              <a:t> </a:t>
            </a:r>
            <a:r>
              <a:rPr sz="1200" b="1" i="1" spc="35" dirty="0">
                <a:latin typeface="Arial"/>
                <a:cs typeface="Arial"/>
              </a:rPr>
              <a:t>quehacer </a:t>
            </a:r>
            <a:r>
              <a:rPr sz="1200" b="1" i="1" spc="165" dirty="0">
                <a:latin typeface="Arial"/>
                <a:cs typeface="Arial"/>
              </a:rPr>
              <a:t> </a:t>
            </a:r>
            <a:r>
              <a:rPr sz="1200" b="1" i="1" spc="10" dirty="0">
                <a:latin typeface="Arial"/>
                <a:cs typeface="Arial"/>
              </a:rPr>
              <a:t>humano: </a:t>
            </a:r>
            <a:r>
              <a:rPr sz="1200" b="1" i="1" spc="235" dirty="0">
                <a:latin typeface="Arial"/>
                <a:cs typeface="Arial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	</a:t>
            </a:r>
            <a:r>
              <a:rPr sz="1200" spc="45" dirty="0">
                <a:latin typeface="Lucida Sans Unicode"/>
                <a:cs typeface="Lucida Sans Unicode"/>
              </a:rPr>
              <a:t>capacidad</a:t>
            </a:r>
            <a:r>
              <a:rPr sz="1200" spc="114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artística 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entendida	como	</a:t>
            </a:r>
            <a:r>
              <a:rPr sz="1200" spc="-10" dirty="0">
                <a:latin typeface="Lucida Sans Unicode"/>
                <a:cs typeface="Lucida Sans Unicode"/>
              </a:rPr>
              <a:t>la	</a:t>
            </a:r>
            <a:r>
              <a:rPr sz="1200" dirty="0">
                <a:latin typeface="Lucida Sans Unicode"/>
                <a:cs typeface="Lucida Sans Unicode"/>
              </a:rPr>
              <a:t>potencialidad		</a:t>
            </a:r>
            <a:r>
              <a:rPr sz="1200" spc="30" dirty="0">
                <a:latin typeface="Lucida Sans Unicode"/>
                <a:cs typeface="Lucida Sans Unicode"/>
              </a:rPr>
              <a:t>de	</a:t>
            </a:r>
            <a:r>
              <a:rPr sz="1200" spc="-20" dirty="0">
                <a:latin typeface="Lucida Sans Unicode"/>
                <a:cs typeface="Lucida Sans Unicode"/>
              </a:rPr>
              <a:t>aprehensión	estética	</a:t>
            </a:r>
            <a:r>
              <a:rPr sz="1200" spc="-25" dirty="0">
                <a:latin typeface="Lucida Sans Unicode"/>
                <a:cs typeface="Lucida Sans Unicode"/>
              </a:rPr>
              <a:t>del 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medioambiente </a:t>
            </a:r>
            <a:r>
              <a:rPr sz="1200" spc="-50" dirty="0">
                <a:latin typeface="Lucida Sans Unicode"/>
                <a:cs typeface="Lucida Sans Unicode"/>
              </a:rPr>
              <a:t>, </a:t>
            </a:r>
            <a:r>
              <a:rPr sz="1200" spc="-25" dirty="0">
                <a:latin typeface="Lucida Sans Unicode"/>
                <a:cs typeface="Lucida Sans Unicode"/>
              </a:rPr>
              <a:t>social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10" dirty="0">
                <a:latin typeface="Lucida Sans Unicode"/>
                <a:cs typeface="Lucida Sans Unicode"/>
              </a:rPr>
              <a:t>natural, </a:t>
            </a:r>
            <a:r>
              <a:rPr sz="1200" dirty="0">
                <a:latin typeface="Lucida Sans Unicode"/>
                <a:cs typeface="Lucida Sans Unicode"/>
              </a:rPr>
              <a:t>condicionada </a:t>
            </a:r>
            <a:r>
              <a:rPr sz="1200" spc="-40" dirty="0">
                <a:latin typeface="Lucida Sans Unicode"/>
                <a:cs typeface="Lucida Sans Unicode"/>
              </a:rPr>
              <a:t>por </a:t>
            </a:r>
            <a:r>
              <a:rPr sz="1200" spc="-5" dirty="0">
                <a:latin typeface="Lucida Sans Unicode"/>
                <a:cs typeface="Lucida Sans Unicode"/>
              </a:rPr>
              <a:t>la </a:t>
            </a:r>
            <a:r>
              <a:rPr sz="1200" spc="-25" dirty="0">
                <a:latin typeface="Lucida Sans Unicode"/>
                <a:cs typeface="Lucida Sans Unicode"/>
              </a:rPr>
              <a:t>peculiar </a:t>
            </a:r>
            <a:r>
              <a:rPr sz="1200" spc="-40" dirty="0">
                <a:latin typeface="Lucida Sans Unicode"/>
                <a:cs typeface="Lucida Sans Unicode"/>
              </a:rPr>
              <a:t>estructura 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neurofisiológica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las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especies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pertenecientes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al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género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homo,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que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permiten </a:t>
            </a:r>
            <a:r>
              <a:rPr sz="1200" spc="15" dirty="0">
                <a:latin typeface="Lucida Sans Unicode"/>
                <a:cs typeface="Lucida Sans Unicode"/>
              </a:rPr>
              <a:t>una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constante </a:t>
            </a:r>
            <a:r>
              <a:rPr sz="1200" spc="-40" dirty="0">
                <a:latin typeface="Lucida Sans Unicode"/>
                <a:cs typeface="Lucida Sans Unicode"/>
              </a:rPr>
              <a:t>re </a:t>
            </a:r>
            <a:r>
              <a:rPr sz="1200" spc="-50" dirty="0">
                <a:latin typeface="Lucida Sans Unicode"/>
                <a:cs typeface="Lucida Sans Unicode"/>
              </a:rPr>
              <a:t>-significación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que  </a:t>
            </a:r>
            <a:r>
              <a:rPr sz="1200" spc="-5" dirty="0">
                <a:latin typeface="Lucida Sans Unicode"/>
                <a:cs typeface="Lucida Sans Unicode"/>
              </a:rPr>
              <a:t>conlleva</a:t>
            </a:r>
            <a:r>
              <a:rPr sz="1200" spc="365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al</a:t>
            </a:r>
            <a:r>
              <a:rPr sz="1200" spc="25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surgimiento</a:t>
            </a:r>
            <a:r>
              <a:rPr sz="1200" spc="30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70" dirty="0">
                <a:latin typeface="Lucida Sans Unicode"/>
                <a:cs typeface="Lucida Sans Unicode"/>
              </a:rPr>
              <a:t>los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constructos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que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sostienen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o </a:t>
            </a:r>
            <a:r>
              <a:rPr sz="1200" spc="-50" dirty="0">
                <a:latin typeface="Lucida Sans Unicode"/>
                <a:cs typeface="Lucida Sans Unicode"/>
              </a:rPr>
              <a:t>son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 </a:t>
            </a:r>
            <a:r>
              <a:rPr sz="1200" spc="-10" dirty="0">
                <a:latin typeface="Lucida Sans Unicode"/>
                <a:cs typeface="Lucida Sans Unicode"/>
              </a:rPr>
              <a:t>base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cultura </a:t>
            </a:r>
            <a:r>
              <a:rPr sz="1200" spc="-35" dirty="0">
                <a:latin typeface="Lucida Sans Unicode"/>
                <a:cs typeface="Lucida Sans Unicode"/>
              </a:rPr>
              <a:t>misma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como 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h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35" dirty="0">
                <a:latin typeface="Lucida Sans Unicode"/>
                <a:cs typeface="Lucida Sans Unicode"/>
              </a:rPr>
              <a:t>r</a:t>
            </a:r>
            <a:r>
              <a:rPr sz="1200" spc="-55" dirty="0">
                <a:latin typeface="Lucida Sans Unicode"/>
                <a:cs typeface="Lucida Sans Unicode"/>
              </a:rPr>
              <a:t>r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15" dirty="0">
                <a:latin typeface="Lucida Sans Unicode"/>
                <a:cs typeface="Lucida Sans Unicode"/>
              </a:rPr>
              <a:t>m</a:t>
            </a:r>
            <a:r>
              <a:rPr sz="1200" spc="-55" dirty="0">
                <a:latin typeface="Lucida Sans Unicode"/>
                <a:cs typeface="Lucida Sans Unicode"/>
              </a:rPr>
              <a:t>i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35" dirty="0">
                <a:latin typeface="Lucida Sans Unicode"/>
                <a:cs typeface="Lucida Sans Unicode"/>
              </a:rPr>
              <a:t>n</a:t>
            </a:r>
            <a:r>
              <a:rPr sz="1200" spc="30" dirty="0">
                <a:latin typeface="Lucida Sans Unicode"/>
                <a:cs typeface="Lucida Sans Unicode"/>
              </a:rPr>
              <a:t>t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145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	</a:t>
            </a:r>
            <a:r>
              <a:rPr sz="1200" spc="25" dirty="0">
                <a:latin typeface="Lucida Sans Unicode"/>
                <a:cs typeface="Lucida Sans Unicode"/>
              </a:rPr>
              <a:t>a</a:t>
            </a:r>
            <a:r>
              <a:rPr sz="1200" spc="80" dirty="0">
                <a:latin typeface="Lucida Sans Unicode"/>
                <a:cs typeface="Lucida Sans Unicode"/>
              </a:rPr>
              <a:t>d</a:t>
            </a:r>
            <a:r>
              <a:rPr sz="1200" spc="25" dirty="0">
                <a:latin typeface="Lucida Sans Unicode"/>
                <a:cs typeface="Lucida Sans Unicode"/>
              </a:rPr>
              <a:t>a</a:t>
            </a:r>
            <a:r>
              <a:rPr sz="1200" spc="5" dirty="0">
                <a:latin typeface="Lucida Sans Unicode"/>
                <a:cs typeface="Lucida Sans Unicode"/>
              </a:rPr>
              <a:t>p</a:t>
            </a:r>
            <a:r>
              <a:rPr sz="1200" spc="20" dirty="0">
                <a:latin typeface="Lucida Sans Unicode"/>
                <a:cs typeface="Lucida Sans Unicode"/>
              </a:rPr>
              <a:t>t</a:t>
            </a:r>
            <a:r>
              <a:rPr sz="1200" spc="75" dirty="0">
                <a:latin typeface="Lucida Sans Unicode"/>
                <a:cs typeface="Lucida Sans Unicode"/>
              </a:rPr>
              <a:t>a</a:t>
            </a:r>
            <a:r>
              <a:rPr sz="1200" dirty="0">
                <a:latin typeface="Lucida Sans Unicode"/>
                <a:cs typeface="Lucida Sans Unicode"/>
              </a:rPr>
              <a:t>c</a:t>
            </a:r>
            <a:r>
              <a:rPr sz="1200" spc="-90" dirty="0">
                <a:latin typeface="Lucida Sans Unicode"/>
                <a:cs typeface="Lucida Sans Unicode"/>
              </a:rPr>
              <a:t>i</a:t>
            </a:r>
            <a:r>
              <a:rPr sz="1200" spc="-10" dirty="0">
                <a:latin typeface="Lucida Sans Unicode"/>
                <a:cs typeface="Lucida Sans Unicode"/>
              </a:rPr>
              <a:t>ó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114" dirty="0">
                <a:latin typeface="Lucida Sans Unicode"/>
                <a:cs typeface="Lucida Sans Unicode"/>
              </a:rPr>
              <a:t> </a:t>
            </a:r>
            <a:r>
              <a:rPr sz="1200" spc="-70" dirty="0">
                <a:latin typeface="Lucida Sans Unicode"/>
                <a:cs typeface="Lucida Sans Unicode"/>
              </a:rPr>
              <a:t>f</a:t>
            </a:r>
            <a:r>
              <a:rPr sz="1200" spc="-80" dirty="0">
                <a:latin typeface="Lucida Sans Unicode"/>
                <a:cs typeface="Lucida Sans Unicode"/>
              </a:rPr>
              <a:t>r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5" dirty="0">
                <a:latin typeface="Lucida Sans Unicode"/>
                <a:cs typeface="Lucida Sans Unicode"/>
              </a:rPr>
              <a:t>nt</a:t>
            </a:r>
            <a:r>
              <a:rPr sz="1200" dirty="0">
                <a:latin typeface="Lucida Sans Unicode"/>
                <a:cs typeface="Lucida Sans Unicode"/>
              </a:rPr>
              <a:t>e	a </a:t>
            </a:r>
            <a:r>
              <a:rPr sz="1200" spc="180" dirty="0">
                <a:latin typeface="Lucida Sans Unicode"/>
                <a:cs typeface="Lucida Sans Unicode"/>
              </a:rPr>
              <a:t> 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40" dirty="0">
                <a:latin typeface="Lucida Sans Unicode"/>
                <a:cs typeface="Lucida Sans Unicode"/>
              </a:rPr>
              <a:t>s</a:t>
            </a:r>
            <a:r>
              <a:rPr sz="1200" spc="-45" dirty="0">
                <a:latin typeface="Lucida Sans Unicode"/>
                <a:cs typeface="Lucida Sans Unicode"/>
              </a:rPr>
              <a:t>t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114" dirty="0">
                <a:latin typeface="Lucida Sans Unicode"/>
                <a:cs typeface="Lucida Sans Unicode"/>
              </a:rPr>
              <a:t> </a:t>
            </a:r>
            <a:r>
              <a:rPr sz="1200" spc="70" dirty="0">
                <a:latin typeface="Lucida Sans Unicode"/>
                <a:cs typeface="Lucida Sans Unicode"/>
              </a:rPr>
              <a:t>m</a:t>
            </a:r>
            <a:r>
              <a:rPr sz="1200" spc="85" dirty="0">
                <a:latin typeface="Lucida Sans Unicode"/>
                <a:cs typeface="Lucida Sans Unicode"/>
              </a:rPr>
              <a:t>e</a:t>
            </a:r>
            <a:r>
              <a:rPr sz="1200" spc="5" dirty="0">
                <a:latin typeface="Lucida Sans Unicode"/>
                <a:cs typeface="Lucida Sans Unicode"/>
              </a:rPr>
              <a:t>d</a:t>
            </a:r>
            <a:r>
              <a:rPr sz="1200" spc="-90" dirty="0">
                <a:latin typeface="Lucida Sans Unicode"/>
                <a:cs typeface="Lucida Sans Unicode"/>
              </a:rPr>
              <a:t>i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-50" dirty="0">
                <a:latin typeface="Lucida Sans Unicode"/>
                <a:cs typeface="Lucida Sans Unicode"/>
              </a:rPr>
              <a:t>.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10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-140" dirty="0">
                <a:latin typeface="Lucida Sans Unicode"/>
                <a:cs typeface="Lucida Sans Unicode"/>
              </a:rPr>
              <a:t>s</a:t>
            </a:r>
            <a:r>
              <a:rPr sz="1200" spc="-15" dirty="0">
                <a:latin typeface="Lucida Sans Unicode"/>
                <a:cs typeface="Lucida Sans Unicode"/>
              </a:rPr>
              <a:t>t</a:t>
            </a:r>
            <a:r>
              <a:rPr sz="1200" spc="10" dirty="0">
                <a:latin typeface="Lucida Sans Unicode"/>
                <a:cs typeface="Lucida Sans Unicode"/>
              </a:rPr>
              <a:t>e</a:t>
            </a:r>
            <a:r>
              <a:rPr sz="1200" spc="40" dirty="0">
                <a:latin typeface="Lucida Sans Unicode"/>
                <a:cs typeface="Lucida Sans Unicode"/>
              </a:rPr>
              <a:t>n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40" dirty="0">
                <a:latin typeface="Lucida Sans Unicode"/>
                <a:cs typeface="Lucida Sans Unicode"/>
              </a:rPr>
              <a:t>m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spc="40" dirty="0">
                <a:latin typeface="Lucida Sans Unicode"/>
                <a:cs typeface="Lucida Sans Unicode"/>
              </a:rPr>
              <a:t>e</a:t>
            </a:r>
            <a:r>
              <a:rPr sz="1200" spc="-10" dirty="0">
                <a:latin typeface="Lucida Sans Unicode"/>
                <a:cs typeface="Lucida Sans Unicode"/>
              </a:rPr>
              <a:t>n  </a:t>
            </a:r>
            <a:r>
              <a:rPr sz="1200" spc="10" dirty="0">
                <a:latin typeface="Lucida Sans Unicode"/>
                <a:cs typeface="Lucida Sans Unicode"/>
              </a:rPr>
              <a:t>consecuencia	que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el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Arte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es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p </a:t>
            </a:r>
            <a:r>
              <a:rPr sz="1200" spc="-50" dirty="0">
                <a:latin typeface="Lucida Sans Unicode"/>
                <a:cs typeface="Lucida Sans Unicode"/>
              </a:rPr>
              <a:t>roto-lingüístico,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proto-racional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proto </a:t>
            </a:r>
            <a:r>
              <a:rPr sz="1200" spc="-300" dirty="0">
                <a:latin typeface="Lucida Sans Unicode"/>
                <a:cs typeface="Lucida Sans Unicode"/>
              </a:rPr>
              <a:t>- </a:t>
            </a:r>
            <a:r>
              <a:rPr sz="1200" spc="-29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simbólico.</a:t>
            </a:r>
            <a:endParaRPr sz="1200">
              <a:latin typeface="Lucida Sans Unicode"/>
              <a:cs typeface="Lucida Sans Unicode"/>
            </a:endParaRPr>
          </a:p>
          <a:p>
            <a:pPr marL="34925" marR="5080">
              <a:lnSpc>
                <a:spcPct val="102299"/>
              </a:lnSpc>
              <a:spcBef>
                <a:spcPts val="1455"/>
              </a:spcBef>
              <a:tabLst>
                <a:tab pos="832485" algn="l"/>
                <a:tab pos="1580515" algn="l"/>
                <a:tab pos="1835150" algn="l"/>
                <a:tab pos="2202180" algn="l"/>
                <a:tab pos="3031490" algn="l"/>
                <a:tab pos="3281045" algn="l"/>
                <a:tab pos="3329304" algn="l"/>
                <a:tab pos="4644390" algn="l"/>
                <a:tab pos="4738370" algn="l"/>
                <a:tab pos="5046345" algn="l"/>
              </a:tabLst>
            </a:pPr>
            <a:r>
              <a:rPr sz="1200" b="1" i="1" spc="-75" dirty="0">
                <a:latin typeface="Arial"/>
                <a:cs typeface="Arial"/>
              </a:rPr>
              <a:t>La</a:t>
            </a:r>
            <a:r>
              <a:rPr sz="1200" b="1" i="1" spc="-70" dirty="0">
                <a:latin typeface="Arial"/>
                <a:cs typeface="Arial"/>
              </a:rPr>
              <a:t> </a:t>
            </a:r>
            <a:r>
              <a:rPr sz="1200" b="1" i="1" spc="55" dirty="0">
                <a:latin typeface="Arial"/>
                <a:cs typeface="Arial"/>
              </a:rPr>
              <a:t>Academia</a:t>
            </a:r>
            <a:r>
              <a:rPr sz="1200" b="1" i="1" spc="60" dirty="0">
                <a:latin typeface="Arial"/>
                <a:cs typeface="Arial"/>
              </a:rPr>
              <a:t> </a:t>
            </a:r>
            <a:r>
              <a:rPr sz="1200" b="1" i="1" spc="35" dirty="0">
                <a:latin typeface="Arial"/>
                <a:cs typeface="Arial"/>
              </a:rPr>
              <a:t>como</a:t>
            </a:r>
            <a:r>
              <a:rPr sz="1200" b="1" i="1" spc="40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punto</a:t>
            </a:r>
            <a:r>
              <a:rPr sz="1200" b="1" i="1" spc="-5" dirty="0">
                <a:latin typeface="Arial"/>
                <a:cs typeface="Arial"/>
              </a:rPr>
              <a:t> </a:t>
            </a:r>
            <a:r>
              <a:rPr sz="1200" b="1" i="1" spc="35" dirty="0">
                <a:latin typeface="Arial"/>
                <a:cs typeface="Arial"/>
              </a:rPr>
              <a:t>de</a:t>
            </a:r>
            <a:r>
              <a:rPr sz="1200" b="1" i="1" spc="40" dirty="0">
                <a:latin typeface="Arial"/>
                <a:cs typeface="Arial"/>
              </a:rPr>
              <a:t> </a:t>
            </a:r>
            <a:r>
              <a:rPr sz="1200" b="1" i="1" spc="10" dirty="0">
                <a:latin typeface="Arial"/>
                <a:cs typeface="Arial"/>
              </a:rPr>
              <a:t>partida</a:t>
            </a:r>
            <a:r>
              <a:rPr sz="1200" b="1" i="1" spc="15" dirty="0">
                <a:latin typeface="Arial"/>
                <a:cs typeface="Arial"/>
              </a:rPr>
              <a:t> en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spc="-60" dirty="0">
                <a:latin typeface="Arial"/>
                <a:cs typeface="Arial"/>
              </a:rPr>
              <a:t>los</a:t>
            </a:r>
            <a:r>
              <a:rPr sz="1200" b="1" i="1" spc="-55" dirty="0">
                <a:latin typeface="Arial"/>
                <a:cs typeface="Arial"/>
              </a:rPr>
              <a:t> </a:t>
            </a:r>
            <a:r>
              <a:rPr sz="1200" b="1" i="1" spc="-20" dirty="0">
                <a:latin typeface="Arial"/>
                <a:cs typeface="Arial"/>
              </a:rPr>
              <a:t>procesos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35" dirty="0">
                <a:latin typeface="Arial"/>
                <a:cs typeface="Arial"/>
              </a:rPr>
              <a:t>de</a:t>
            </a:r>
            <a:r>
              <a:rPr sz="1200" b="1" i="1" spc="40" dirty="0">
                <a:latin typeface="Arial"/>
                <a:cs typeface="Arial"/>
              </a:rPr>
              <a:t> </a:t>
            </a:r>
            <a:r>
              <a:rPr sz="1200" b="1" i="1" spc="15" dirty="0">
                <a:latin typeface="Arial"/>
                <a:cs typeface="Arial"/>
              </a:rPr>
              <a:t>enseñanza- </a:t>
            </a:r>
            <a:r>
              <a:rPr sz="1200" b="1" i="1" spc="-320" dirty="0">
                <a:latin typeface="Arial"/>
                <a:cs typeface="Arial"/>
              </a:rPr>
              <a:t> </a:t>
            </a:r>
            <a:r>
              <a:rPr sz="1200" b="1" i="1" spc="20" dirty="0">
                <a:latin typeface="Arial"/>
                <a:cs typeface="Arial"/>
              </a:rPr>
              <a:t>aprendizaje</a:t>
            </a:r>
            <a:r>
              <a:rPr sz="1200" b="1" i="1" spc="114" dirty="0">
                <a:latin typeface="Arial"/>
                <a:cs typeface="Arial"/>
              </a:rPr>
              <a:t> </a:t>
            </a:r>
            <a:r>
              <a:rPr sz="1200" b="1" i="1" spc="-40" dirty="0">
                <a:latin typeface="Arial"/>
                <a:cs typeface="Arial"/>
              </a:rPr>
              <a:t>artísticos:</a:t>
            </a:r>
            <a:r>
              <a:rPr sz="1200" b="1" i="1" dirty="0">
                <a:latin typeface="Arial"/>
                <a:cs typeface="Arial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frente</a:t>
            </a:r>
            <a:r>
              <a:rPr sz="1200" spc="1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al</a:t>
            </a:r>
            <a:r>
              <a:rPr sz="1200" spc="45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escena</a:t>
            </a:r>
            <a:r>
              <a:rPr sz="1200" spc="-225" dirty="0">
                <a:latin typeface="Lucida Sans Unicode"/>
                <a:cs typeface="Lucida Sans Unicode"/>
              </a:rPr>
              <a:t> </a:t>
            </a:r>
            <a:r>
              <a:rPr sz="1200" spc="-70" dirty="0">
                <a:latin typeface="Lucida Sans Unicode"/>
                <a:cs typeface="Lucida Sans Unicode"/>
              </a:rPr>
              <a:t>rio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45" dirty="0">
                <a:latin typeface="Lucida Sans Unicode"/>
                <a:cs typeface="Lucida Sans Unicode"/>
              </a:rPr>
              <a:t>de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spc="15" dirty="0">
                <a:latin typeface="Lucida Sans Unicode"/>
                <a:cs typeface="Lucida Sans Unicode"/>
              </a:rPr>
              <a:t> llamada</a:t>
            </a:r>
            <a:r>
              <a:rPr sz="1200" spc="18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Postmodernidad,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al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eventismo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metas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cortopla </a:t>
            </a:r>
            <a:r>
              <a:rPr sz="1200" spc="-55" dirty="0">
                <a:latin typeface="Lucida Sans Unicode"/>
                <a:cs typeface="Lucida Sans Unicode"/>
              </a:rPr>
              <a:t>cistas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sostenemos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importan </a:t>
            </a:r>
            <a:r>
              <a:rPr sz="1200" spc="15" dirty="0">
                <a:latin typeface="Lucida Sans Unicode"/>
                <a:cs typeface="Lucida Sans Unicode"/>
              </a:rPr>
              <a:t>cia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10" dirty="0">
                <a:latin typeface="Lucida Sans Unicode"/>
                <a:cs typeface="Lucida Sans Unicode"/>
              </a:rPr>
              <a:t>la 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80" dirty="0">
                <a:latin typeface="Lucida Sans Unicode"/>
                <a:cs typeface="Lucida Sans Unicode"/>
              </a:rPr>
              <a:t>Ac</a:t>
            </a:r>
            <a:r>
              <a:rPr sz="1200" spc="25" dirty="0">
                <a:latin typeface="Lucida Sans Unicode"/>
                <a:cs typeface="Lucida Sans Unicode"/>
              </a:rPr>
              <a:t>a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spc="-15" dirty="0">
                <a:latin typeface="Lucida Sans Unicode"/>
                <a:cs typeface="Lucida Sans Unicode"/>
              </a:rPr>
              <a:t>e</a:t>
            </a:r>
            <a:r>
              <a:rPr sz="1200" spc="15" dirty="0">
                <a:latin typeface="Lucida Sans Unicode"/>
                <a:cs typeface="Lucida Sans Unicode"/>
              </a:rPr>
              <a:t>m</a:t>
            </a:r>
            <a:r>
              <a:rPr sz="1200" spc="-35" dirty="0">
                <a:latin typeface="Lucida Sans Unicode"/>
                <a:cs typeface="Lucida Sans Unicode"/>
              </a:rPr>
              <a:t>i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16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F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-135" dirty="0">
                <a:latin typeface="Lucida Sans Unicode"/>
                <a:cs typeface="Lucida Sans Unicode"/>
              </a:rPr>
              <a:t>r</a:t>
            </a:r>
            <a:r>
              <a:rPr sz="1200" spc="95" dirty="0">
                <a:latin typeface="Lucida Sans Unicode"/>
                <a:cs typeface="Lucida Sans Unicode"/>
              </a:rPr>
              <a:t>m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55" dirty="0">
                <a:latin typeface="Lucida Sans Unicode"/>
                <a:cs typeface="Lucida Sans Unicode"/>
              </a:rPr>
              <a:t> </a:t>
            </a:r>
            <a:r>
              <a:rPr sz="1200" spc="-70" dirty="0">
                <a:latin typeface="Lucida Sans Unicode"/>
                <a:cs typeface="Lucida Sans Unicode"/>
              </a:rPr>
              <a:t>t</a:t>
            </a:r>
            <a:r>
              <a:rPr sz="1200" spc="-80" dirty="0">
                <a:latin typeface="Lucida Sans Unicode"/>
                <a:cs typeface="Lucida Sans Unicode"/>
              </a:rPr>
              <a:t>i</a:t>
            </a:r>
            <a:r>
              <a:rPr sz="1200" spc="85" dirty="0">
                <a:latin typeface="Lucida Sans Unicode"/>
                <a:cs typeface="Lucida Sans Unicode"/>
              </a:rPr>
              <a:t>v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135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c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40" dirty="0">
                <a:latin typeface="Lucida Sans Unicode"/>
                <a:cs typeface="Lucida Sans Unicode"/>
              </a:rPr>
              <a:t>m</a:t>
            </a:r>
            <a:r>
              <a:rPr sz="1200" dirty="0">
                <a:latin typeface="Lucida Sans Unicode"/>
                <a:cs typeface="Lucida Sans Unicode"/>
              </a:rPr>
              <a:t>o </a:t>
            </a:r>
            <a:r>
              <a:rPr sz="1200" spc="-19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u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spc="170" dirty="0">
                <a:latin typeface="Lucida Sans Unicode"/>
                <a:cs typeface="Lucida Sans Unicode"/>
              </a:rPr>
              <a:t> </a:t>
            </a:r>
            <a:r>
              <a:rPr sz="1200" spc="-125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ó</a:t>
            </a:r>
            <a:r>
              <a:rPr sz="1200" spc="-190" dirty="0">
                <a:latin typeface="Lucida Sans Unicode"/>
                <a:cs typeface="Lucida Sans Unicode"/>
              </a:rPr>
              <a:t> </a:t>
            </a:r>
            <a:r>
              <a:rPr sz="1200" spc="-90" dirty="0">
                <a:latin typeface="Lucida Sans Unicode"/>
                <a:cs typeface="Lucida Sans Unicode"/>
              </a:rPr>
              <a:t>li</a:t>
            </a:r>
            <a:r>
              <a:rPr sz="1200" spc="30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o </a:t>
            </a:r>
            <a:r>
              <a:rPr sz="1200" spc="-16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</a:t>
            </a:r>
            <a:r>
              <a:rPr sz="1200" spc="-20" dirty="0">
                <a:latin typeface="Lucida Sans Unicode"/>
                <a:cs typeface="Lucida Sans Unicode"/>
              </a:rPr>
              <a:t>u</a:t>
            </a:r>
            <a:r>
              <a:rPr sz="1200" spc="-5" dirty="0">
                <a:latin typeface="Lucida Sans Unicode"/>
                <a:cs typeface="Lucida Sans Unicode"/>
              </a:rPr>
              <a:t>n</a:t>
            </a:r>
            <a:r>
              <a:rPr sz="1200" spc="-45" dirty="0">
                <a:latin typeface="Lucida Sans Unicode"/>
                <a:cs typeface="Lucida Sans Unicode"/>
              </a:rPr>
              <a:t>t</a:t>
            </a:r>
            <a:r>
              <a:rPr sz="1200" dirty="0">
                <a:latin typeface="Lucida Sans Unicode"/>
                <a:cs typeface="Lucida Sans Unicode"/>
              </a:rPr>
              <a:t>o </a:t>
            </a:r>
            <a:r>
              <a:rPr sz="1200" spc="-160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 </a:t>
            </a:r>
            <a:r>
              <a:rPr sz="1200" spc="-180" dirty="0">
                <a:latin typeface="Lucida Sans Unicode"/>
                <a:cs typeface="Lucida Sans Unicode"/>
              </a:rPr>
              <a:t> </a:t>
            </a:r>
            <a:r>
              <a:rPr sz="1200" spc="75" dirty="0">
                <a:latin typeface="Lucida Sans Unicode"/>
                <a:cs typeface="Lucida Sans Unicode"/>
              </a:rPr>
              <a:t>p</a:t>
            </a:r>
            <a:r>
              <a:rPr sz="1200" spc="70" dirty="0">
                <a:latin typeface="Lucida Sans Unicode"/>
                <a:cs typeface="Lucida Sans Unicode"/>
              </a:rPr>
              <a:t>a</a:t>
            </a:r>
            <a:r>
              <a:rPr sz="1200" spc="-120" dirty="0">
                <a:latin typeface="Lucida Sans Unicode"/>
                <a:cs typeface="Lucida Sans Unicode"/>
              </a:rPr>
              <a:t>r</a:t>
            </a:r>
            <a:r>
              <a:rPr sz="1200" spc="-45" dirty="0">
                <a:latin typeface="Lucida Sans Unicode"/>
                <a:cs typeface="Lucida Sans Unicode"/>
              </a:rPr>
              <a:t>t</a:t>
            </a:r>
            <a:r>
              <a:rPr sz="1200" spc="-204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i</a:t>
            </a:r>
            <a:r>
              <a:rPr sz="1200" spc="80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105" dirty="0">
                <a:latin typeface="Lucida Sans Unicode"/>
                <a:cs typeface="Lucida Sans Unicode"/>
              </a:rPr>
              <a:t> </a:t>
            </a:r>
            <a:r>
              <a:rPr sz="1200" spc="75" dirty="0">
                <a:latin typeface="Lucida Sans Unicode"/>
                <a:cs typeface="Lucida Sans Unicode"/>
              </a:rPr>
              <a:t>p</a:t>
            </a:r>
            <a:r>
              <a:rPr sz="1200" spc="70" dirty="0">
                <a:latin typeface="Lucida Sans Unicode"/>
                <a:cs typeface="Lucida Sans Unicode"/>
              </a:rPr>
              <a:t>a</a:t>
            </a:r>
            <a:r>
              <a:rPr sz="1200" spc="-45" dirty="0">
                <a:latin typeface="Lucida Sans Unicode"/>
                <a:cs typeface="Lucida Sans Unicode"/>
              </a:rPr>
              <a:t>r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13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i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spc="-30" dirty="0">
                <a:latin typeface="Lucida Sans Unicode"/>
                <a:cs typeface="Lucida Sans Unicode"/>
              </a:rPr>
              <a:t>i</a:t>
            </a:r>
            <a:r>
              <a:rPr sz="1200" spc="70" dirty="0">
                <a:latin typeface="Lucida Sans Unicode"/>
                <a:cs typeface="Lucida Sans Unicode"/>
              </a:rPr>
              <a:t>c</a:t>
            </a:r>
            <a:r>
              <a:rPr sz="1200" spc="-35" dirty="0">
                <a:latin typeface="Lucida Sans Unicode"/>
                <a:cs typeface="Lucida Sans Unicode"/>
              </a:rPr>
              <a:t>i</a:t>
            </a:r>
            <a:r>
              <a:rPr sz="1200" spc="70" dirty="0">
                <a:latin typeface="Lucida Sans Unicode"/>
                <a:cs typeface="Lucida Sans Unicode"/>
              </a:rPr>
              <a:t>a</a:t>
            </a:r>
            <a:r>
              <a:rPr sz="1200" spc="-130" dirty="0">
                <a:latin typeface="Lucida Sans Unicode"/>
                <a:cs typeface="Lucida Sans Unicode"/>
              </a:rPr>
              <a:t>r</a:t>
            </a:r>
            <a:r>
              <a:rPr sz="1200" spc="1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u</a:t>
            </a:r>
            <a:r>
              <a:rPr sz="1200" spc="-10" dirty="0">
                <a:latin typeface="Lucida Sans Unicode"/>
                <a:cs typeface="Lucida Sans Unicode"/>
              </a:rPr>
              <a:t>n 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spc="30" dirty="0">
                <a:latin typeface="Lucida Sans Unicode"/>
                <a:cs typeface="Lucida Sans Unicode"/>
              </a:rPr>
              <a:t>e</a:t>
            </a:r>
            <a:r>
              <a:rPr sz="1200" spc="75" dirty="0">
                <a:latin typeface="Lucida Sans Unicode"/>
                <a:cs typeface="Lucida Sans Unicode"/>
              </a:rPr>
              <a:t>b</a:t>
            </a:r>
            <a:r>
              <a:rPr sz="1200" spc="5" dirty="0">
                <a:latin typeface="Lucida Sans Unicode"/>
                <a:cs typeface="Lucida Sans Unicode"/>
              </a:rPr>
              <a:t>a</a:t>
            </a:r>
            <a:r>
              <a:rPr sz="1200" spc="-15" dirty="0">
                <a:latin typeface="Lucida Sans Unicode"/>
                <a:cs typeface="Lucida Sans Unicode"/>
              </a:rPr>
              <a:t>t</a:t>
            </a:r>
            <a:r>
              <a:rPr sz="1200" dirty="0">
                <a:latin typeface="Lucida Sans Unicode"/>
                <a:cs typeface="Lucida Sans Unicode"/>
              </a:rPr>
              <a:t>e 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-95" dirty="0">
                <a:latin typeface="Lucida Sans Unicode"/>
                <a:cs typeface="Lucida Sans Unicode"/>
              </a:rPr>
              <a:t>s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35" dirty="0">
                <a:latin typeface="Lucida Sans Unicode"/>
                <a:cs typeface="Lucida Sans Unicode"/>
              </a:rPr>
              <a:t>r</a:t>
            </a:r>
            <a:r>
              <a:rPr sz="1200" spc="-75" dirty="0">
                <a:latin typeface="Lucida Sans Unicode"/>
                <a:cs typeface="Lucida Sans Unicode"/>
              </a:rPr>
              <a:t>i</a:t>
            </a:r>
            <a:r>
              <a:rPr sz="1200" dirty="0">
                <a:latin typeface="Lucida Sans Unicode"/>
                <a:cs typeface="Lucida Sans Unicode"/>
              </a:rPr>
              <a:t>o</a:t>
            </a:r>
            <a:r>
              <a:rPr sz="1200" spc="165" dirty="0">
                <a:latin typeface="Lucida Sans Unicode"/>
                <a:cs typeface="Lucida Sans Unicode"/>
              </a:rPr>
              <a:t> </a:t>
            </a:r>
            <a:r>
              <a:rPr sz="1200" spc="-125" dirty="0">
                <a:latin typeface="Lucida Sans Unicode"/>
                <a:cs typeface="Lucida Sans Unicode"/>
              </a:rPr>
              <a:t>s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-5" dirty="0">
                <a:latin typeface="Lucida Sans Unicode"/>
                <a:cs typeface="Lucida Sans Unicode"/>
              </a:rPr>
              <a:t>b</a:t>
            </a:r>
            <a:r>
              <a:rPr sz="1200" spc="-80" dirty="0">
                <a:latin typeface="Lucida Sans Unicode"/>
                <a:cs typeface="Lucida Sans Unicode"/>
              </a:rPr>
              <a:t>r</a:t>
            </a:r>
            <a:r>
              <a:rPr sz="1200" dirty="0">
                <a:latin typeface="Lucida Sans Unicode"/>
                <a:cs typeface="Lucida Sans Unicode"/>
              </a:rPr>
              <a:t>e 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e</a:t>
            </a:r>
            <a:r>
              <a:rPr sz="1200" spc="-110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13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135" dirty="0">
                <a:latin typeface="Lucida Sans Unicode"/>
                <a:cs typeface="Lucida Sans Unicode"/>
              </a:rPr>
              <a:t>r</a:t>
            </a:r>
            <a:r>
              <a:rPr sz="1200" spc="-15" dirty="0">
                <a:latin typeface="Lucida Sans Unicode"/>
                <a:cs typeface="Lucida Sans Unicode"/>
              </a:rPr>
              <a:t>t</a:t>
            </a:r>
            <a:r>
              <a:rPr sz="1200" dirty="0">
                <a:latin typeface="Lucida Sans Unicode"/>
                <a:cs typeface="Lucida Sans Unicode"/>
              </a:rPr>
              <a:t>e 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70" dirty="0">
                <a:latin typeface="Lucida Sans Unicode"/>
                <a:cs typeface="Lucida Sans Unicode"/>
              </a:rPr>
              <a:t>(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180" dirty="0">
                <a:latin typeface="Lucida Sans Unicode"/>
                <a:cs typeface="Lucida Sans Unicode"/>
              </a:rPr>
              <a:t> </a:t>
            </a:r>
            <a:r>
              <a:rPr sz="1200" spc="-105" dirty="0">
                <a:latin typeface="Lucida Sans Unicode"/>
                <a:cs typeface="Lucida Sans Unicode"/>
              </a:rPr>
              <a:t>sus</a:t>
            </a:r>
            <a:r>
              <a:rPr sz="1200" spc="150" dirty="0">
                <a:latin typeface="Lucida Sans Unicode"/>
                <a:cs typeface="Lucida Sans Unicode"/>
              </a:rPr>
              <a:t> </a:t>
            </a:r>
            <a:r>
              <a:rPr sz="1200" spc="95" dirty="0">
                <a:latin typeface="Lucida Sans Unicode"/>
                <a:cs typeface="Lucida Sans Unicode"/>
              </a:rPr>
              <a:t>m</a:t>
            </a:r>
            <a:r>
              <a:rPr sz="1200" spc="70" dirty="0">
                <a:latin typeface="Lucida Sans Unicode"/>
                <a:cs typeface="Lucida Sans Unicode"/>
              </a:rPr>
              <a:t>á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165" dirty="0">
                <a:latin typeface="Lucida Sans Unicode"/>
                <a:cs typeface="Lucida Sans Unicode"/>
              </a:rPr>
              <a:t> </a:t>
            </a:r>
            <a:r>
              <a:rPr sz="1200" spc="70" dirty="0">
                <a:latin typeface="Lucida Sans Unicode"/>
                <a:cs typeface="Lucida Sans Unicode"/>
              </a:rPr>
              <a:t>a</a:t>
            </a:r>
            <a:r>
              <a:rPr sz="1200" spc="50" dirty="0">
                <a:latin typeface="Lucida Sans Unicode"/>
                <a:cs typeface="Lucida Sans Unicode"/>
              </a:rPr>
              <a:t>m</a:t>
            </a:r>
            <a:r>
              <a:rPr sz="1200" spc="15" dirty="0">
                <a:latin typeface="Lucida Sans Unicode"/>
                <a:cs typeface="Lucida Sans Unicode"/>
              </a:rPr>
              <a:t>p</a:t>
            </a:r>
            <a:r>
              <a:rPr sz="1200" spc="-100" dirty="0">
                <a:latin typeface="Lucida Sans Unicode"/>
                <a:cs typeface="Lucida Sans Unicode"/>
              </a:rPr>
              <a:t>l</a:t>
            </a:r>
            <a:r>
              <a:rPr sz="1200" spc="-35" dirty="0">
                <a:latin typeface="Lucida Sans Unicode"/>
                <a:cs typeface="Lucida Sans Unicode"/>
              </a:rPr>
              <a:t>i</a:t>
            </a:r>
            <a:r>
              <a:rPr sz="1200" spc="70" dirty="0">
                <a:latin typeface="Lucida Sans Unicode"/>
                <a:cs typeface="Lucida Sans Unicode"/>
              </a:rPr>
              <a:t>a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135" dirty="0">
                <a:latin typeface="Lucida Sans Unicode"/>
                <a:cs typeface="Lucida Sans Unicode"/>
              </a:rPr>
              <a:t> </a:t>
            </a:r>
            <a:r>
              <a:rPr sz="1200" spc="95" dirty="0">
                <a:latin typeface="Lucida Sans Unicode"/>
                <a:cs typeface="Lucida Sans Unicode"/>
              </a:rPr>
              <a:t>m</a:t>
            </a:r>
            <a:r>
              <a:rPr sz="1200" spc="75" dirty="0">
                <a:latin typeface="Lucida Sans Unicode"/>
                <a:cs typeface="Lucida Sans Unicode"/>
              </a:rPr>
              <a:t>a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spc="-110" dirty="0">
                <a:latin typeface="Lucida Sans Unicode"/>
                <a:cs typeface="Lucida Sans Unicode"/>
              </a:rPr>
              <a:t>i</a:t>
            </a:r>
            <a:r>
              <a:rPr sz="1200" spc="-15" dirty="0">
                <a:latin typeface="Lucida Sans Unicode"/>
                <a:cs typeface="Lucida Sans Unicode"/>
              </a:rPr>
              <a:t>fe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10" dirty="0">
                <a:latin typeface="Lucida Sans Unicode"/>
                <a:cs typeface="Lucida Sans Unicode"/>
              </a:rPr>
              <a:t>t</a:t>
            </a:r>
            <a:r>
              <a:rPr sz="1200" spc="75" dirty="0">
                <a:latin typeface="Lucida Sans Unicode"/>
                <a:cs typeface="Lucida Sans Unicode"/>
              </a:rPr>
              <a:t>a</a:t>
            </a:r>
            <a:r>
              <a:rPr sz="1200" dirty="0">
                <a:latin typeface="Lucida Sans Unicode"/>
                <a:cs typeface="Lucida Sans Unicode"/>
              </a:rPr>
              <a:t>c</a:t>
            </a:r>
            <a:r>
              <a:rPr sz="1200" spc="-165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i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40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-55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) </a:t>
            </a:r>
            <a:r>
              <a:rPr sz="1200" spc="-150" dirty="0">
                <a:latin typeface="Lucida Sans Unicode"/>
                <a:cs typeface="Lucida Sans Unicode"/>
              </a:rPr>
              <a:t> </a:t>
            </a:r>
            <a:r>
              <a:rPr sz="1200" spc="105" dirty="0">
                <a:latin typeface="Lucida Sans Unicode"/>
                <a:cs typeface="Lucida Sans Unicode"/>
              </a:rPr>
              <a:t>c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40" dirty="0">
                <a:latin typeface="Lucida Sans Unicode"/>
                <a:cs typeface="Lucida Sans Unicode"/>
              </a:rPr>
              <a:t>m</a:t>
            </a:r>
            <a:r>
              <a:rPr sz="1200" dirty="0">
                <a:latin typeface="Lucida Sans Unicode"/>
                <a:cs typeface="Lucida Sans Unicode"/>
              </a:rPr>
              <a:t>o  </a:t>
            </a:r>
            <a:r>
              <a:rPr sz="1200" spc="-5" dirty="0">
                <a:latin typeface="Lucida Sans Unicode"/>
                <a:cs typeface="Lucida Sans Unicode"/>
              </a:rPr>
              <a:t>objeto</a:t>
            </a:r>
            <a:r>
              <a:rPr sz="1200" spc="13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135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concepto,</a:t>
            </a:r>
            <a:r>
              <a:rPr sz="1200" spc="8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prop</a:t>
            </a:r>
            <a:r>
              <a:rPr sz="1200" spc="-16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iciando</a:t>
            </a:r>
            <a:r>
              <a:rPr sz="1200" spc="9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un</a:t>
            </a:r>
            <a:r>
              <a:rPr sz="1200" spc="100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espíritu</a:t>
            </a:r>
            <a:r>
              <a:rPr sz="1200" spc="12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crític</a:t>
            </a:r>
            <a:r>
              <a:rPr sz="1200" spc="-27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o</a:t>
            </a:r>
            <a:r>
              <a:rPr sz="1200" spc="6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5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reflexivo</a:t>
            </a:r>
            <a:r>
              <a:rPr sz="1200" spc="6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frente</a:t>
            </a:r>
            <a:r>
              <a:rPr sz="1200" spc="24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120" dirty="0">
                <a:latin typeface="Lucida Sans Unicode"/>
                <a:cs typeface="Lucida Sans Unicode"/>
              </a:rPr>
              <a:t> </a:t>
            </a:r>
            <a:r>
              <a:rPr sz="1200" spc="-105" dirty="0">
                <a:latin typeface="Lucida Sans Unicode"/>
                <a:cs typeface="Lucida Sans Unicode"/>
              </a:rPr>
              <a:t>sus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m</a:t>
            </a:r>
            <a:r>
              <a:rPr sz="1200" spc="-30" dirty="0">
                <a:latin typeface="Lucida Sans Unicode"/>
                <a:cs typeface="Lucida Sans Unicode"/>
              </a:rPr>
              <a:t>ú</a:t>
            </a:r>
            <a:r>
              <a:rPr sz="1200" spc="-90" dirty="0">
                <a:latin typeface="Lucida Sans Unicode"/>
                <a:cs typeface="Lucida Sans Unicode"/>
              </a:rPr>
              <a:t>l</a:t>
            </a:r>
            <a:r>
              <a:rPr sz="1200" spc="-70" dirty="0">
                <a:latin typeface="Lucida Sans Unicode"/>
                <a:cs typeface="Lucida Sans Unicode"/>
              </a:rPr>
              <a:t>t</a:t>
            </a:r>
            <a:r>
              <a:rPr sz="1200" spc="-80" dirty="0">
                <a:latin typeface="Lucida Sans Unicode"/>
                <a:cs typeface="Lucida Sans Unicode"/>
              </a:rPr>
              <a:t>i</a:t>
            </a:r>
            <a:r>
              <a:rPr sz="1200" spc="-15" dirty="0">
                <a:latin typeface="Lucida Sans Unicode"/>
                <a:cs typeface="Lucida Sans Unicode"/>
              </a:rPr>
              <a:t>p</a:t>
            </a:r>
            <a:r>
              <a:rPr sz="1200" spc="-35" dirty="0">
                <a:latin typeface="Lucida Sans Unicode"/>
                <a:cs typeface="Lucida Sans Unicode"/>
              </a:rPr>
              <a:t>l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spc="95" dirty="0">
                <a:latin typeface="Lucida Sans Unicode"/>
                <a:cs typeface="Lucida Sans Unicode"/>
              </a:rPr>
              <a:t>m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70" dirty="0">
                <a:latin typeface="Lucida Sans Unicode"/>
                <a:cs typeface="Lucida Sans Unicode"/>
              </a:rPr>
              <a:t>ni</a:t>
            </a:r>
            <a:r>
              <a:rPr sz="1200" spc="-5" dirty="0">
                <a:latin typeface="Lucida Sans Unicode"/>
                <a:cs typeface="Lucida Sans Unicode"/>
              </a:rPr>
              <a:t>f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20" dirty="0">
                <a:latin typeface="Lucida Sans Unicode"/>
                <a:cs typeface="Lucida Sans Unicode"/>
              </a:rPr>
              <a:t>t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135" dirty="0">
                <a:latin typeface="Lucida Sans Unicode"/>
                <a:cs typeface="Lucida Sans Unicode"/>
              </a:rPr>
              <a:t> </a:t>
            </a:r>
            <a:r>
              <a:rPr sz="1200" spc="70" dirty="0">
                <a:latin typeface="Lucida Sans Unicode"/>
                <a:cs typeface="Lucida Sans Unicode"/>
              </a:rPr>
              <a:t>c</a:t>
            </a:r>
            <a:r>
              <a:rPr sz="1200" spc="-75" dirty="0">
                <a:latin typeface="Lucida Sans Unicode"/>
                <a:cs typeface="Lucida Sans Unicode"/>
              </a:rPr>
              <a:t>i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40" dirty="0">
                <a:latin typeface="Lucida Sans Unicode"/>
                <a:cs typeface="Lucida Sans Unicode"/>
              </a:rPr>
              <a:t>n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spc="-90" dirty="0">
                <a:latin typeface="Lucida Sans Unicode"/>
                <a:cs typeface="Lucida Sans Unicode"/>
              </a:rPr>
              <a:t>his</a:t>
            </a:r>
            <a:r>
              <a:rPr sz="1200" spc="-35" dirty="0">
                <a:latin typeface="Lucida Sans Unicode"/>
                <a:cs typeface="Lucida Sans Unicode"/>
              </a:rPr>
              <a:t>t</a:t>
            </a:r>
            <a:r>
              <a:rPr sz="1200" spc="15" dirty="0">
                <a:latin typeface="Lucida Sans Unicode"/>
                <a:cs typeface="Lucida Sans Unicode"/>
              </a:rPr>
              <a:t>ó</a:t>
            </a:r>
            <a:r>
              <a:rPr sz="1200" spc="-135" dirty="0">
                <a:latin typeface="Lucida Sans Unicode"/>
                <a:cs typeface="Lucida Sans Unicode"/>
              </a:rPr>
              <a:t>r</a:t>
            </a:r>
            <a:r>
              <a:rPr sz="1200" spc="-20" dirty="0">
                <a:latin typeface="Lucida Sans Unicode"/>
                <a:cs typeface="Lucida Sans Unicode"/>
              </a:rPr>
              <a:t>i</a:t>
            </a:r>
            <a:r>
              <a:rPr sz="1200" spc="80" dirty="0">
                <a:latin typeface="Lucida Sans Unicode"/>
                <a:cs typeface="Lucida Sans Unicode"/>
              </a:rPr>
              <a:t>c</a:t>
            </a:r>
            <a:r>
              <a:rPr sz="1200" spc="70" dirty="0">
                <a:latin typeface="Lucida Sans Unicode"/>
                <a:cs typeface="Lucida Sans Unicode"/>
              </a:rPr>
              <a:t>a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	y	</a:t>
            </a:r>
            <a:r>
              <a:rPr sz="1200" spc="25" dirty="0">
                <a:latin typeface="Lucida Sans Unicode"/>
                <a:cs typeface="Lucida Sans Unicode"/>
              </a:rPr>
              <a:t>c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-5" dirty="0">
                <a:latin typeface="Lucida Sans Unicode"/>
                <a:cs typeface="Lucida Sans Unicode"/>
              </a:rPr>
              <a:t>n</a:t>
            </a:r>
            <a:r>
              <a:rPr sz="1200" spc="-15" dirty="0">
                <a:latin typeface="Lucida Sans Unicode"/>
                <a:cs typeface="Lucida Sans Unicode"/>
              </a:rPr>
              <a:t>t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45" dirty="0">
                <a:latin typeface="Lucida Sans Unicode"/>
                <a:cs typeface="Lucida Sans Unicode"/>
              </a:rPr>
              <a:t>m</a:t>
            </a:r>
            <a:r>
              <a:rPr sz="1200" spc="20" dirty="0">
                <a:latin typeface="Lucida Sans Unicode"/>
                <a:cs typeface="Lucida Sans Unicode"/>
              </a:rPr>
              <a:t>p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-55" dirty="0">
                <a:latin typeface="Lucida Sans Unicode"/>
                <a:cs typeface="Lucida Sans Unicode"/>
              </a:rPr>
              <a:t>r</a:t>
            </a:r>
            <a:r>
              <a:rPr sz="1200" spc="-5" dirty="0">
                <a:latin typeface="Lucida Sans Unicode"/>
                <a:cs typeface="Lucida Sans Unicode"/>
              </a:rPr>
              <a:t>á</a:t>
            </a:r>
            <a:r>
              <a:rPr sz="1200" spc="40" dirty="0">
                <a:latin typeface="Lucida Sans Unicode"/>
                <a:cs typeface="Lucida Sans Unicode"/>
              </a:rPr>
              <a:t>n</a:t>
            </a:r>
            <a:r>
              <a:rPr sz="1200" spc="130" dirty="0">
                <a:latin typeface="Lucida Sans Unicode"/>
                <a:cs typeface="Lucida Sans Unicode"/>
              </a:rPr>
              <a:t>e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.</a:t>
            </a:r>
            <a:r>
              <a:rPr sz="1200" dirty="0">
                <a:latin typeface="Lucida Sans Unicode"/>
                <a:cs typeface="Lucida Sans Unicode"/>
              </a:rPr>
              <a:t>		</a:t>
            </a:r>
            <a:r>
              <a:rPr sz="1200" spc="-10" dirty="0">
                <a:latin typeface="Lucida Sans Unicode"/>
                <a:cs typeface="Lucida Sans Unicode"/>
              </a:rPr>
              <a:t>E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spc="-50" dirty="0">
                <a:latin typeface="Lucida Sans Unicode"/>
                <a:cs typeface="Lucida Sans Unicode"/>
              </a:rPr>
              <a:t>f</a:t>
            </a:r>
            <a:r>
              <a:rPr sz="1200" spc="15" dirty="0">
                <a:latin typeface="Lucida Sans Unicode"/>
                <a:cs typeface="Lucida Sans Unicode"/>
              </a:rPr>
              <a:t>o</a:t>
            </a:r>
            <a:r>
              <a:rPr sz="1200" spc="-135" dirty="0">
                <a:latin typeface="Lucida Sans Unicode"/>
                <a:cs typeface="Lucida Sans Unicode"/>
              </a:rPr>
              <a:t>r</a:t>
            </a:r>
            <a:r>
              <a:rPr sz="1200" spc="95" dirty="0">
                <a:latin typeface="Lucida Sans Unicode"/>
                <a:cs typeface="Lucida Sans Unicode"/>
              </a:rPr>
              <a:t>m</a:t>
            </a:r>
            <a:r>
              <a:rPr sz="1200" dirty="0">
                <a:latin typeface="Lucida Sans Unicode"/>
                <a:cs typeface="Lucida Sans Unicode"/>
              </a:rPr>
              <a:t>a  </a:t>
            </a:r>
            <a:r>
              <a:rPr sz="1200" spc="-20" dirty="0">
                <a:latin typeface="Lucida Sans Unicode"/>
                <a:cs typeface="Lucida Sans Unicode"/>
              </a:rPr>
              <a:t>sincrética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tomamos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elementos</a:t>
            </a:r>
            <a:r>
              <a:rPr sz="1200" spc="30" dirty="0">
                <a:latin typeface="Lucida Sans Unicode"/>
                <a:cs typeface="Lucida Sans Unicode"/>
              </a:rPr>
              <a:t> de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los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modelos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históricos</a:t>
            </a:r>
            <a:r>
              <a:rPr sz="1200" spc="30" dirty="0">
                <a:latin typeface="Lucida Sans Unicode"/>
                <a:cs typeface="Lucida Sans Unicode"/>
              </a:rPr>
              <a:t> de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enseñanza 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artística: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70" dirty="0">
                <a:latin typeface="Lucida Sans Unicode"/>
                <a:cs typeface="Lucida Sans Unicode"/>
              </a:rPr>
              <a:t>Taller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Medieval </a:t>
            </a:r>
            <a:r>
              <a:rPr sz="1200" spc="-25" dirty="0">
                <a:latin typeface="Lucida Sans Unicode"/>
                <a:cs typeface="Lucida Sans Unicode"/>
              </a:rPr>
              <a:t>-Renacentista,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La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70" dirty="0">
                <a:latin typeface="Lucida Sans Unicode"/>
                <a:cs typeface="Lucida Sans Unicode"/>
              </a:rPr>
              <a:t>visió 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Bauhaus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70" dirty="0">
                <a:latin typeface="Lucida Sans Unicode"/>
                <a:cs typeface="Lucida Sans Unicode"/>
              </a:rPr>
              <a:t>los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postulados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P</a:t>
            </a:r>
            <a:r>
              <a:rPr sz="1200" spc="-22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ostmodernos,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en</a:t>
            </a:r>
            <a:r>
              <a:rPr sz="1200" spc="7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conjunto</a:t>
            </a:r>
            <a:r>
              <a:rPr sz="1200" spc="8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metodolog</a:t>
            </a:r>
            <a:r>
              <a:rPr sz="1200" spc="8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ía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las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llamada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150" dirty="0">
                <a:latin typeface="Lucida Sans Unicode"/>
                <a:cs typeface="Lucida Sans Unicode"/>
              </a:rPr>
              <a:t>s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Bellas</a:t>
            </a:r>
            <a:r>
              <a:rPr sz="1200" spc="620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Artes,</a:t>
            </a:r>
            <a:r>
              <a:rPr sz="1200" spc="61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para	</a:t>
            </a:r>
            <a:r>
              <a:rPr sz="1200" spc="-10" dirty="0">
                <a:latin typeface="Lucida Sans Unicode"/>
                <a:cs typeface="Lucida Sans Unicode"/>
              </a:rPr>
              <a:t>la	</a:t>
            </a:r>
            <a:r>
              <a:rPr sz="1200" spc="-40" dirty="0">
                <a:latin typeface="Lucida Sans Unicode"/>
                <a:cs typeface="Lucida Sans Unicode"/>
              </a:rPr>
              <a:t>estructura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ción</a:t>
            </a:r>
            <a:r>
              <a:rPr sz="1200" spc="61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		</a:t>
            </a:r>
            <a:r>
              <a:rPr sz="1200" spc="-15" dirty="0">
                <a:latin typeface="Lucida Sans Unicode"/>
                <a:cs typeface="Lucida Sans Unicode"/>
              </a:rPr>
              <a:t>un</a:t>
            </a:r>
            <a:r>
              <a:rPr sz="1200" spc="57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modelo </a:t>
            </a:r>
            <a:r>
              <a:rPr sz="1200" spc="22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	</a:t>
            </a:r>
            <a:r>
              <a:rPr sz="1200" spc="-10" dirty="0">
                <a:latin typeface="Lucida Sans Unicode"/>
                <a:cs typeface="Lucida Sans Unicode"/>
              </a:rPr>
              <a:t>enseñanza </a:t>
            </a:r>
            <a:r>
              <a:rPr sz="1200" spc="-5" dirty="0">
                <a:latin typeface="Lucida Sans Unicode"/>
                <a:cs typeface="Lucida Sans Unicode"/>
              </a:rPr>
              <a:t> centrado</a:t>
            </a:r>
            <a:r>
              <a:rPr sz="1200" spc="10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13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spc="229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creatividad,</a:t>
            </a:r>
            <a:r>
              <a:rPr sz="1200" spc="13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spc="20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expresió</a:t>
            </a:r>
            <a:r>
              <a:rPr sz="1200" spc="21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spc="15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14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spc="14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reflexión,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comprendiendo 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80" dirty="0">
                <a:latin typeface="Lucida Sans Unicode"/>
                <a:cs typeface="Lucida Sans Unicode"/>
              </a:rPr>
              <a:t>los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tres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ámbitos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del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quehacer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art</a:t>
            </a:r>
            <a:r>
              <a:rPr sz="1200" spc="120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ístico: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objeto,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 </a:t>
            </a:r>
            <a:r>
              <a:rPr sz="1200" spc="-35" dirty="0">
                <a:latin typeface="Lucida Sans Unicode"/>
                <a:cs typeface="Lucida Sans Unicode"/>
              </a:rPr>
              <a:t>sujeto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el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contexto</a:t>
            </a:r>
            <a:r>
              <a:rPr sz="1200" spc="14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9339" y="851407"/>
            <a:ext cx="5479415" cy="827659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just">
              <a:lnSpc>
                <a:spcPct val="102400"/>
              </a:lnSpc>
              <a:spcBef>
                <a:spcPts val="65"/>
              </a:spcBef>
            </a:pPr>
            <a:r>
              <a:rPr sz="1200" b="1" i="1" spc="-75" dirty="0">
                <a:latin typeface="Arial"/>
                <a:cs typeface="Arial"/>
              </a:rPr>
              <a:t>La</a:t>
            </a:r>
            <a:r>
              <a:rPr sz="1200" b="1" i="1" spc="-70" dirty="0">
                <a:latin typeface="Arial"/>
                <a:cs typeface="Arial"/>
              </a:rPr>
              <a:t> </a:t>
            </a:r>
            <a:r>
              <a:rPr sz="1200" b="1" i="1" spc="25" dirty="0">
                <a:latin typeface="Arial"/>
                <a:cs typeface="Arial"/>
              </a:rPr>
              <a:t>vigencia</a:t>
            </a:r>
            <a:r>
              <a:rPr sz="1200" b="1" i="1" spc="3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y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spc="20" dirty="0">
                <a:latin typeface="Arial"/>
                <a:cs typeface="Arial"/>
              </a:rPr>
              <a:t>necesidad</a:t>
            </a:r>
            <a:r>
              <a:rPr sz="1200" b="1" i="1" spc="25" dirty="0">
                <a:latin typeface="Arial"/>
                <a:cs typeface="Arial"/>
              </a:rPr>
              <a:t> </a:t>
            </a:r>
            <a:r>
              <a:rPr sz="1200" b="1" i="1" spc="35" dirty="0">
                <a:latin typeface="Arial"/>
                <a:cs typeface="Arial"/>
              </a:rPr>
              <a:t>de</a:t>
            </a:r>
            <a:r>
              <a:rPr sz="1200" b="1" i="1" spc="40" dirty="0">
                <a:latin typeface="Arial"/>
                <a:cs typeface="Arial"/>
              </a:rPr>
              <a:t> </a:t>
            </a:r>
            <a:r>
              <a:rPr sz="1200" b="1" i="1" spc="-55" dirty="0">
                <a:latin typeface="Arial"/>
                <a:cs typeface="Arial"/>
              </a:rPr>
              <a:t>los</a:t>
            </a:r>
            <a:r>
              <a:rPr sz="1200" b="1" i="1" spc="-50" dirty="0">
                <a:latin typeface="Arial"/>
                <a:cs typeface="Arial"/>
              </a:rPr>
              <a:t> </a:t>
            </a:r>
            <a:r>
              <a:rPr sz="1200" b="1" i="1" spc="-15" dirty="0">
                <a:latin typeface="Arial"/>
                <a:cs typeface="Arial"/>
              </a:rPr>
              <a:t>postulados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Modernos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spc="15" dirty="0">
                <a:latin typeface="Arial"/>
                <a:cs typeface="Arial"/>
              </a:rPr>
              <a:t>en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spc="5" dirty="0">
                <a:latin typeface="Arial"/>
                <a:cs typeface="Arial"/>
              </a:rPr>
              <a:t>la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spc="15" dirty="0">
                <a:latin typeface="Arial"/>
                <a:cs typeface="Arial"/>
              </a:rPr>
              <a:t>escena 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spc="25" dirty="0">
                <a:latin typeface="Arial"/>
                <a:cs typeface="Arial"/>
              </a:rPr>
              <a:t>contemporánea</a:t>
            </a:r>
            <a:r>
              <a:rPr sz="1200" spc="25" dirty="0">
                <a:latin typeface="Lucida Sans Unicode"/>
                <a:cs typeface="Lucida Sans Unicode"/>
              </a:rPr>
              <a:t>:</a:t>
            </a:r>
            <a:r>
              <a:rPr sz="1200" spc="3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reivindic </a:t>
            </a:r>
            <a:r>
              <a:rPr sz="1200" spc="-15" dirty="0">
                <a:latin typeface="Lucida Sans Unicode"/>
                <a:cs typeface="Lucida Sans Unicode"/>
              </a:rPr>
              <a:t>amos </a:t>
            </a:r>
            <a:r>
              <a:rPr sz="1200" spc="-5" dirty="0">
                <a:latin typeface="Lucida Sans Unicode"/>
                <a:cs typeface="Lucida Sans Unicode"/>
              </a:rPr>
              <a:t>la vigen </a:t>
            </a:r>
            <a:r>
              <a:rPr sz="1200" spc="10" dirty="0">
                <a:latin typeface="Lucida Sans Unicode"/>
                <a:cs typeface="Lucida Sans Unicode"/>
              </a:rPr>
              <a:t>cia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65" dirty="0">
                <a:latin typeface="Lucida Sans Unicode"/>
                <a:cs typeface="Lucida Sans Unicode"/>
              </a:rPr>
              <a:t>los </a:t>
            </a:r>
            <a:r>
              <a:rPr sz="1200" spc="-30" dirty="0">
                <a:latin typeface="Lucida Sans Unicode"/>
                <a:cs typeface="Lucida Sans Unicode"/>
              </a:rPr>
              <a:t>postulados </a:t>
            </a:r>
            <a:r>
              <a:rPr sz="1200" spc="-5" dirty="0">
                <a:latin typeface="Lucida Sans Unicode"/>
                <a:cs typeface="Lucida Sans Unicode"/>
              </a:rPr>
              <a:t>moder </a:t>
            </a:r>
            <a:r>
              <a:rPr sz="1200" spc="-50" dirty="0">
                <a:latin typeface="Lucida Sans Unicode"/>
                <a:cs typeface="Lucida Sans Unicode"/>
              </a:rPr>
              <a:t>nos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propuestos </a:t>
            </a:r>
            <a:r>
              <a:rPr sz="1200" dirty="0">
                <a:latin typeface="Lucida Sans Unicode"/>
                <a:cs typeface="Lucida Sans Unicode"/>
              </a:rPr>
              <a:t>a lguna </a:t>
            </a:r>
            <a:r>
              <a:rPr sz="1200" spc="-40" dirty="0">
                <a:latin typeface="Lucida Sans Unicode"/>
                <a:cs typeface="Lucida Sans Unicode"/>
              </a:rPr>
              <a:t>vez </a:t>
            </a:r>
            <a:r>
              <a:rPr sz="1200" spc="-30" dirty="0">
                <a:latin typeface="Lucida Sans Unicode"/>
                <a:cs typeface="Lucida Sans Unicode"/>
              </a:rPr>
              <a:t>por </a:t>
            </a:r>
            <a:r>
              <a:rPr sz="1200" spc="-55" dirty="0">
                <a:latin typeface="Lucida Sans Unicode"/>
                <a:cs typeface="Lucida Sans Unicode"/>
              </a:rPr>
              <a:t>las </a:t>
            </a:r>
            <a:r>
              <a:rPr sz="1200" dirty="0">
                <a:latin typeface="Lucida Sans Unicode"/>
                <a:cs typeface="Lucida Sans Unicode"/>
              </a:rPr>
              <a:t>v </a:t>
            </a:r>
            <a:r>
              <a:rPr sz="1200" spc="-15" dirty="0">
                <a:latin typeface="Lucida Sans Unicode"/>
                <a:cs typeface="Lucida Sans Unicode"/>
              </a:rPr>
              <a:t>anguardias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10" dirty="0">
                <a:latin typeface="Lucida Sans Unicode"/>
                <a:cs typeface="Lucida Sans Unicode"/>
              </a:rPr>
              <a:t>rela ción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10" dirty="0">
                <a:latin typeface="Lucida Sans Unicode"/>
                <a:cs typeface="Lucida Sans Unicode"/>
              </a:rPr>
              <a:t>la </a:t>
            </a:r>
            <a:r>
              <a:rPr sz="1200" spc="-25" dirty="0">
                <a:latin typeface="Lucida Sans Unicode"/>
                <a:cs typeface="Lucida Sans Unicode"/>
              </a:rPr>
              <a:t>dimensión 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multifac </a:t>
            </a:r>
            <a:r>
              <a:rPr sz="1200" spc="10" dirty="0">
                <a:latin typeface="Lucida Sans Unicode"/>
                <a:cs typeface="Lucida Sans Unicode"/>
              </a:rPr>
              <a:t>ética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45" dirty="0">
                <a:latin typeface="Lucida Sans Unicode"/>
                <a:cs typeface="Lucida Sans Unicode"/>
              </a:rPr>
              <a:t>de </a:t>
            </a:r>
            <a:r>
              <a:rPr sz="1200" spc="-5" dirty="0">
                <a:latin typeface="Lucida Sans Unicode"/>
                <a:cs typeface="Lucida Sans Unicode"/>
              </a:rPr>
              <a:t>la </a:t>
            </a:r>
            <a:r>
              <a:rPr sz="1200" spc="-15" dirty="0">
                <a:latin typeface="Lucida Sans Unicode"/>
                <a:cs typeface="Lucida Sans Unicode"/>
              </a:rPr>
              <a:t>obra</a:t>
            </a:r>
            <a:r>
              <a:rPr sz="1200" spc="345" dirty="0">
                <a:latin typeface="Lucida Sans Unicode"/>
                <a:cs typeface="Lucida Sans Unicode"/>
              </a:rPr>
              <a:t> </a:t>
            </a:r>
            <a:r>
              <a:rPr sz="1200" spc="45" dirty="0">
                <a:latin typeface="Lucida Sans Unicode"/>
                <a:cs typeface="Lucida Sans Unicode"/>
              </a:rPr>
              <a:t>de </a:t>
            </a:r>
            <a:r>
              <a:rPr sz="1200" spc="-35" dirty="0">
                <a:latin typeface="Lucida Sans Unicode"/>
                <a:cs typeface="Lucida Sans Unicode"/>
              </a:rPr>
              <a:t>arte</a:t>
            </a:r>
            <a:r>
              <a:rPr sz="1200" spc="31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(inter,</a:t>
            </a:r>
            <a:r>
              <a:rPr sz="1200" spc="300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multi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45" dirty="0">
                <a:latin typeface="Lucida Sans Unicode"/>
                <a:cs typeface="Lucida Sans Unicode"/>
              </a:rPr>
              <a:t>transdisciplinaria) </a:t>
            </a:r>
            <a:r>
              <a:rPr sz="1200" spc="-50" dirty="0">
                <a:latin typeface="Lucida Sans Unicode"/>
                <a:cs typeface="Lucida Sans Unicode"/>
              </a:rPr>
              <a:t>,</a:t>
            </a:r>
            <a:r>
              <a:rPr sz="1200" spc="280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al</a:t>
            </a:r>
            <a:r>
              <a:rPr sz="1200" spc="26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rol 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acti </a:t>
            </a:r>
            <a:r>
              <a:rPr sz="1200" spc="20" dirty="0">
                <a:latin typeface="Lucida Sans Unicode"/>
                <a:cs typeface="Lucida Sans Unicode"/>
              </a:rPr>
              <a:t>vo </a:t>
            </a:r>
            <a:r>
              <a:rPr sz="1200" spc="-10" dirty="0">
                <a:latin typeface="Lucida Sans Unicode"/>
                <a:cs typeface="Lucida Sans Unicode"/>
              </a:rPr>
              <a:t>del</a:t>
            </a:r>
            <a:r>
              <a:rPr sz="1200" spc="-5" dirty="0">
                <a:latin typeface="Lucida Sans Unicode"/>
                <a:cs typeface="Lucida Sans Unicode"/>
              </a:rPr>
              <a:t> espectador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45" dirty="0">
                <a:latin typeface="Lucida Sans Unicode"/>
                <a:cs typeface="Lucida Sans Unicode"/>
              </a:rPr>
              <a:t>de </a:t>
            </a:r>
            <a:r>
              <a:rPr sz="1200" spc="-85" dirty="0">
                <a:latin typeface="Lucida Sans Unicode"/>
                <a:cs typeface="Lucida Sans Unicode"/>
              </a:rPr>
              <a:t>su</a:t>
            </a:r>
            <a:r>
              <a:rPr sz="1200" spc="-80" dirty="0">
                <a:latin typeface="Lucida Sans Unicode"/>
                <a:cs typeface="Lucida Sans Unicode"/>
              </a:rPr>
              <a:t> </a:t>
            </a:r>
            <a:r>
              <a:rPr sz="1200" spc="-110" dirty="0">
                <a:latin typeface="Lucida Sans Unicode"/>
                <a:cs typeface="Lucida Sans Unicode"/>
              </a:rPr>
              <a:t>i </a:t>
            </a:r>
            <a:r>
              <a:rPr sz="1200" spc="-45" dirty="0">
                <a:latin typeface="Lucida Sans Unicode"/>
                <a:cs typeface="Lucida Sans Unicode"/>
              </a:rPr>
              <a:t>rrenun </a:t>
            </a:r>
            <a:r>
              <a:rPr sz="1200" dirty="0">
                <a:latin typeface="Lucida Sans Unicode"/>
                <a:cs typeface="Lucida Sans Unicode"/>
              </a:rPr>
              <a:t>ciable</a:t>
            </a:r>
            <a:r>
              <a:rPr sz="1200" spc="37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contextua </a:t>
            </a:r>
            <a:r>
              <a:rPr sz="1200" spc="-25" dirty="0">
                <a:latin typeface="Lucida Sans Unicode"/>
                <a:cs typeface="Lucida Sans Unicode"/>
              </a:rPr>
              <a:t>lización </a:t>
            </a:r>
            <a:r>
              <a:rPr sz="1200" spc="-5" dirty="0">
                <a:latin typeface="Lucida Sans Unicode"/>
                <a:cs typeface="Lucida Sans Unicode"/>
              </a:rPr>
              <a:t>social; 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para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135" dirty="0">
                <a:latin typeface="Lucida Sans Unicode"/>
                <a:cs typeface="Lucida Sans Unicode"/>
              </a:rPr>
              <a:t>sí</a:t>
            </a:r>
            <a:r>
              <a:rPr sz="1200" spc="-13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aportar</a:t>
            </a:r>
            <a:r>
              <a:rPr sz="1200" spc="35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10" dirty="0">
                <a:latin typeface="Lucida Sans Unicode"/>
                <a:cs typeface="Lucida Sans Unicode"/>
              </a:rPr>
              <a:t>la</a:t>
            </a:r>
            <a:r>
              <a:rPr sz="1200" spc="36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extensión, </a:t>
            </a:r>
            <a:r>
              <a:rPr sz="1200" spc="-55" dirty="0">
                <a:latin typeface="Lucida Sans Unicode"/>
                <a:cs typeface="Lucida Sans Unicode"/>
              </a:rPr>
              <a:t>difusión</a:t>
            </a:r>
            <a:r>
              <a:rPr sz="1200" spc="27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45" dirty="0">
                <a:latin typeface="Lucida Sans Unicode"/>
                <a:cs typeface="Lucida Sans Unicode"/>
              </a:rPr>
              <a:t>desarrollo</a:t>
            </a:r>
            <a:r>
              <a:rPr sz="1200" spc="29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integrado</a:t>
            </a:r>
            <a:r>
              <a:rPr sz="1200" spc="37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35" dirty="0">
                <a:latin typeface="Lucida Sans Unicode"/>
                <a:cs typeface="Lucida Sans Unicode"/>
              </a:rPr>
              <a:t>las 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120" dirty="0">
                <a:latin typeface="Lucida Sans Unicode"/>
                <a:cs typeface="Lucida Sans Unicode"/>
              </a:rPr>
              <a:t>r</a:t>
            </a:r>
            <a:r>
              <a:rPr sz="1200" spc="-15" dirty="0">
                <a:latin typeface="Lucida Sans Unicode"/>
                <a:cs typeface="Lucida Sans Unicode"/>
              </a:rPr>
              <a:t>t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C</a:t>
            </a:r>
            <a:r>
              <a:rPr sz="1200" spc="-30" dirty="0">
                <a:latin typeface="Lucida Sans Unicode"/>
                <a:cs typeface="Lucida Sans Unicode"/>
              </a:rPr>
              <a:t>u</a:t>
            </a:r>
            <a:r>
              <a:rPr sz="1200" spc="-90" dirty="0">
                <a:latin typeface="Lucida Sans Unicode"/>
                <a:cs typeface="Lucida Sans Unicode"/>
              </a:rPr>
              <a:t>l</a:t>
            </a:r>
            <a:r>
              <a:rPr sz="1200" spc="-50" dirty="0">
                <a:latin typeface="Lucida Sans Unicode"/>
                <a:cs typeface="Lucida Sans Unicode"/>
              </a:rPr>
              <a:t>t</a:t>
            </a:r>
            <a:r>
              <a:rPr sz="1200" spc="-40" dirty="0">
                <a:latin typeface="Lucida Sans Unicode"/>
                <a:cs typeface="Lucida Sans Unicode"/>
              </a:rPr>
              <a:t>u</a:t>
            </a:r>
            <a:r>
              <a:rPr sz="1200" spc="-135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r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60" dirty="0">
                <a:latin typeface="Lucida Sans Unicode"/>
                <a:cs typeface="Lucida Sans Unicode"/>
              </a:rPr>
              <a:t> d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-130" dirty="0">
                <a:latin typeface="Lucida Sans Unicode"/>
                <a:cs typeface="Lucida Sans Unicode"/>
              </a:rPr>
              <a:t>s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75" dirty="0">
                <a:latin typeface="Lucida Sans Unicode"/>
                <a:cs typeface="Lucida Sans Unicode"/>
              </a:rPr>
              <a:t>p</a:t>
            </a:r>
            <a:r>
              <a:rPr sz="1200" spc="70" dirty="0">
                <a:latin typeface="Lucida Sans Unicode"/>
                <a:cs typeface="Lucida Sans Unicode"/>
              </a:rPr>
              <a:t>a</a:t>
            </a:r>
            <a:r>
              <a:rPr sz="1200" spc="-55" dirty="0">
                <a:latin typeface="Lucida Sans Unicode"/>
                <a:cs typeface="Lucida Sans Unicode"/>
              </a:rPr>
              <a:t>r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8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Q</a:t>
            </a:r>
            <a:r>
              <a:rPr sz="1200" spc="-20" dirty="0">
                <a:latin typeface="Lucida Sans Unicode"/>
                <a:cs typeface="Lucida Sans Unicode"/>
              </a:rPr>
              <a:t>u</a:t>
            </a:r>
            <a:r>
              <a:rPr sz="1200" spc="-105" dirty="0">
                <a:latin typeface="Lucida Sans Unicode"/>
                <a:cs typeface="Lucida Sans Unicode"/>
              </a:rPr>
              <a:t> </a:t>
            </a:r>
            <a:r>
              <a:rPr sz="1200" spc="-110" dirty="0">
                <a:latin typeface="Lucida Sans Unicode"/>
                <a:cs typeface="Lucida Sans Unicode"/>
              </a:rPr>
              <a:t>i</a:t>
            </a:r>
            <a:r>
              <a:rPr sz="1200" spc="-100" dirty="0">
                <a:latin typeface="Lucida Sans Unicode"/>
                <a:cs typeface="Lucida Sans Unicode"/>
              </a:rPr>
              <a:t>l</a:t>
            </a:r>
            <a:r>
              <a:rPr sz="1200" spc="-75" dirty="0">
                <a:latin typeface="Lucida Sans Unicode"/>
                <a:cs typeface="Lucida Sans Unicode"/>
              </a:rPr>
              <a:t>l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20" dirty="0">
                <a:latin typeface="Lucida Sans Unicode"/>
                <a:cs typeface="Lucida Sans Unicode"/>
              </a:rPr>
              <a:t>t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50" dirty="0"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marL="17780" algn="just">
              <a:lnSpc>
                <a:spcPct val="100000"/>
              </a:lnSpc>
              <a:spcBef>
                <a:spcPts val="1515"/>
              </a:spcBef>
            </a:pPr>
            <a:r>
              <a:rPr sz="1400" b="1" spc="40" dirty="0">
                <a:latin typeface="Arial"/>
                <a:cs typeface="Arial"/>
              </a:rPr>
              <a:t>Cambio</a:t>
            </a:r>
            <a:r>
              <a:rPr sz="1400" b="1" spc="25" dirty="0">
                <a:latin typeface="Arial"/>
                <a:cs typeface="Arial"/>
              </a:rPr>
              <a:t> </a:t>
            </a:r>
            <a:r>
              <a:rPr sz="1400" b="1" spc="45" dirty="0">
                <a:latin typeface="Arial"/>
                <a:cs typeface="Arial"/>
              </a:rPr>
              <a:t>de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spc="40" dirty="0">
                <a:latin typeface="Arial"/>
                <a:cs typeface="Arial"/>
              </a:rPr>
              <a:t>paradigma</a:t>
            </a:r>
            <a:r>
              <a:rPr sz="1400" b="1" spc="24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social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Arial"/>
              <a:cs typeface="Arial"/>
            </a:endParaRPr>
          </a:p>
          <a:p>
            <a:pPr marL="12700" marR="20320">
              <a:lnSpc>
                <a:spcPct val="102099"/>
              </a:lnSpc>
              <a:spcBef>
                <a:spcPts val="5"/>
              </a:spcBef>
              <a:tabLst>
                <a:tab pos="582295" algn="l"/>
                <a:tab pos="1358265" algn="l"/>
                <a:tab pos="1439545" algn="l"/>
                <a:tab pos="1611630" algn="l"/>
                <a:tab pos="2444115" algn="l"/>
                <a:tab pos="2661285" algn="l"/>
                <a:tab pos="3255645" algn="l"/>
                <a:tab pos="3984625" algn="l"/>
                <a:tab pos="4057650" algn="l"/>
                <a:tab pos="5342255" algn="l"/>
              </a:tabLst>
            </a:pPr>
            <a:r>
              <a:rPr sz="1200" spc="-55" dirty="0">
                <a:latin typeface="Lucida Sans Unicode"/>
                <a:cs typeface="Lucida Sans Unicode"/>
              </a:rPr>
              <a:t>Nuestros</a:t>
            </a:r>
            <a:r>
              <a:rPr sz="1200" spc="57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Lineamientos</a:t>
            </a:r>
            <a:r>
              <a:rPr sz="1200" spc="56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Culturales	son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parte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del</a:t>
            </a:r>
            <a:r>
              <a:rPr sz="1200" spc="34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proyecto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macro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4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spc="40" dirty="0">
                <a:latin typeface="Lucida Sans Unicode"/>
                <a:cs typeface="Lucida Sans Unicode"/>
              </a:rPr>
              <a:t>u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-60" dirty="0">
                <a:latin typeface="Lucida Sans Unicode"/>
                <a:cs typeface="Lucida Sans Unicode"/>
              </a:rPr>
              <a:t>t</a:t>
            </a:r>
            <a:r>
              <a:rPr sz="1200" spc="-55" dirty="0">
                <a:latin typeface="Lucida Sans Unicode"/>
                <a:cs typeface="Lucida Sans Unicode"/>
              </a:rPr>
              <a:t>r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18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C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15" dirty="0">
                <a:latin typeface="Lucida Sans Unicode"/>
                <a:cs typeface="Lucida Sans Unicode"/>
              </a:rPr>
              <a:t>m</a:t>
            </a:r>
            <a:r>
              <a:rPr sz="1200" spc="-20" dirty="0">
                <a:latin typeface="Lucida Sans Unicode"/>
                <a:cs typeface="Lucida Sans Unicode"/>
              </a:rPr>
              <a:t>u</a:t>
            </a:r>
            <a:r>
              <a:rPr sz="1200" spc="60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a		</a:t>
            </a:r>
            <a:r>
              <a:rPr sz="1200" spc="-5" dirty="0">
                <a:latin typeface="Lucida Sans Unicode"/>
                <a:cs typeface="Lucida Sans Unicode"/>
              </a:rPr>
              <a:t>q</a:t>
            </a:r>
            <a:r>
              <a:rPr sz="1200" spc="35" dirty="0">
                <a:latin typeface="Lucida Sans Unicode"/>
                <a:cs typeface="Lucida Sans Unicode"/>
              </a:rPr>
              <a:t>u</a:t>
            </a:r>
            <a:r>
              <a:rPr sz="1200" dirty="0">
                <a:latin typeface="Lucida Sans Unicode"/>
                <a:cs typeface="Lucida Sans Unicode"/>
              </a:rPr>
              <a:t>e </a:t>
            </a:r>
            <a:r>
              <a:rPr sz="1200" spc="170" dirty="0">
                <a:latin typeface="Lucida Sans Unicode"/>
                <a:cs typeface="Lucida Sans Unicode"/>
              </a:rPr>
              <a:t> </a:t>
            </a:r>
            <a:r>
              <a:rPr sz="1200" spc="-70" dirty="0">
                <a:latin typeface="Lucida Sans Unicode"/>
                <a:cs typeface="Lucida Sans Unicode"/>
              </a:rPr>
              <a:t>t</a:t>
            </a:r>
            <a:r>
              <a:rPr sz="1200" spc="-55" dirty="0">
                <a:latin typeface="Lucida Sans Unicode"/>
                <a:cs typeface="Lucida Sans Unicode"/>
              </a:rPr>
              <a:t>i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40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e  </a:t>
            </a:r>
            <a:r>
              <a:rPr sz="1200" spc="-18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p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-130" dirty="0">
                <a:latin typeface="Lucida Sans Unicode"/>
                <a:cs typeface="Lucida Sans Unicode"/>
              </a:rPr>
              <a:t>r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135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o</a:t>
            </a:r>
            <a:r>
              <a:rPr sz="1200" spc="-5" dirty="0">
                <a:latin typeface="Lucida Sans Unicode"/>
                <a:cs typeface="Lucida Sans Unicode"/>
              </a:rPr>
              <a:t>b</a:t>
            </a:r>
            <a:r>
              <a:rPr sz="1200" spc="-75" dirty="0">
                <a:latin typeface="Lucida Sans Unicode"/>
                <a:cs typeface="Lucida Sans Unicode"/>
              </a:rPr>
              <a:t>j</a:t>
            </a:r>
            <a:r>
              <a:rPr sz="1200" spc="10" dirty="0">
                <a:latin typeface="Lucida Sans Unicode"/>
                <a:cs typeface="Lucida Sans Unicode"/>
              </a:rPr>
              <a:t>e</a:t>
            </a:r>
            <a:r>
              <a:rPr sz="1200" spc="-45" dirty="0">
                <a:latin typeface="Lucida Sans Unicode"/>
                <a:cs typeface="Lucida Sans Unicode"/>
              </a:rPr>
              <a:t>t</a:t>
            </a:r>
            <a:r>
              <a:rPr sz="1200" spc="-90" dirty="0">
                <a:latin typeface="Lucida Sans Unicode"/>
                <a:cs typeface="Lucida Sans Unicode"/>
              </a:rPr>
              <a:t>i</a:t>
            </a:r>
            <a:r>
              <a:rPr sz="1200" spc="15" dirty="0">
                <a:latin typeface="Lucida Sans Unicode"/>
                <a:cs typeface="Lucida Sans Unicode"/>
              </a:rPr>
              <a:t>v</a:t>
            </a:r>
            <a:r>
              <a:rPr sz="1200" dirty="0">
                <a:latin typeface="Lucida Sans Unicode"/>
                <a:cs typeface="Lucida Sans Unicode"/>
              </a:rPr>
              <a:t>o </a:t>
            </a:r>
            <a:r>
              <a:rPr sz="1200" spc="95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l</a:t>
            </a:r>
            <a:r>
              <a:rPr sz="1200" spc="20" dirty="0">
                <a:latin typeface="Lucida Sans Unicode"/>
                <a:cs typeface="Lucida Sans Unicode"/>
              </a:rPr>
              <a:t>o</a:t>
            </a:r>
            <a:r>
              <a:rPr sz="1200" dirty="0">
                <a:latin typeface="Lucida Sans Unicode"/>
                <a:cs typeface="Lucida Sans Unicode"/>
              </a:rPr>
              <a:t>g</a:t>
            </a:r>
            <a:r>
              <a:rPr sz="1200" spc="-85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r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130" dirty="0">
                <a:latin typeface="Lucida Sans Unicode"/>
                <a:cs typeface="Lucida Sans Unicode"/>
              </a:rPr>
              <a:t>r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18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11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fe</a:t>
            </a:r>
            <a:r>
              <a:rPr sz="1200" spc="-100" dirty="0">
                <a:latin typeface="Lucida Sans Unicode"/>
                <a:cs typeface="Lucida Sans Unicode"/>
              </a:rPr>
              <a:t>l</a:t>
            </a:r>
            <a:r>
              <a:rPr sz="1200" spc="-30" dirty="0">
                <a:latin typeface="Lucida Sans Unicode"/>
                <a:cs typeface="Lucida Sans Unicode"/>
              </a:rPr>
              <a:t>i</a:t>
            </a:r>
            <a:r>
              <a:rPr sz="1200" dirty="0">
                <a:latin typeface="Lucida Sans Unicode"/>
                <a:cs typeface="Lucida Sans Unicode"/>
              </a:rPr>
              <a:t>c</a:t>
            </a:r>
            <a:r>
              <a:rPr sz="1200" spc="-80" dirty="0">
                <a:latin typeface="Lucida Sans Unicode"/>
                <a:cs typeface="Lucida Sans Unicode"/>
              </a:rPr>
              <a:t>i</a:t>
            </a:r>
            <a:r>
              <a:rPr sz="1200" spc="70" dirty="0">
                <a:latin typeface="Lucida Sans Unicode"/>
                <a:cs typeface="Lucida Sans Unicode"/>
              </a:rPr>
              <a:t>d</a:t>
            </a:r>
            <a:r>
              <a:rPr sz="1200" spc="25" dirty="0">
                <a:latin typeface="Lucida Sans Unicode"/>
                <a:cs typeface="Lucida Sans Unicode"/>
              </a:rPr>
              <a:t>a</a:t>
            </a:r>
            <a:r>
              <a:rPr sz="1200" dirty="0">
                <a:latin typeface="Lucida Sans Unicode"/>
                <a:cs typeface="Lucida Sans Unicode"/>
              </a:rPr>
              <a:t>d </a:t>
            </a:r>
            <a:r>
              <a:rPr sz="1200" spc="155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 </a:t>
            </a:r>
            <a:r>
              <a:rPr sz="1200" spc="100" dirty="0">
                <a:latin typeface="Lucida Sans Unicode"/>
                <a:cs typeface="Lucida Sans Unicode"/>
              </a:rPr>
              <a:t> </a:t>
            </a:r>
            <a:r>
              <a:rPr sz="1200" spc="-100" dirty="0">
                <a:latin typeface="Lucida Sans Unicode"/>
                <a:cs typeface="Lucida Sans Unicode"/>
              </a:rPr>
              <a:t>sus  </a:t>
            </a:r>
            <a:r>
              <a:rPr sz="1200" spc="-20" dirty="0">
                <a:latin typeface="Lucida Sans Unicode"/>
                <a:cs typeface="Lucida Sans Unicode"/>
              </a:rPr>
              <a:t>habitantes.</a:t>
            </a:r>
            <a:r>
              <a:rPr sz="1200" spc="22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Independiente</a:t>
            </a:r>
            <a:r>
              <a:rPr sz="1200" spc="30" dirty="0">
                <a:latin typeface="Lucida Sans Unicode"/>
                <a:cs typeface="Lucida Sans Unicode"/>
              </a:rPr>
              <a:t> de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debatible</a:t>
            </a:r>
            <a:r>
              <a:rPr sz="1200" spc="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definición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o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modelo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teórico</a:t>
            </a:r>
            <a:r>
              <a:rPr sz="1200" spc="5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seguir,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 </a:t>
            </a:r>
            <a:r>
              <a:rPr sz="1200" spc="-15" dirty="0">
                <a:latin typeface="Lucida Sans Unicode"/>
                <a:cs typeface="Lucida Sans Unicode"/>
              </a:rPr>
              <a:t>felicidad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está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cúspide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de </a:t>
            </a:r>
            <a:r>
              <a:rPr sz="1200" spc="-55" dirty="0">
                <a:latin typeface="Lucida Sans Unicode"/>
                <a:cs typeface="Lucida Sans Unicode"/>
              </a:rPr>
              <a:t>las</a:t>
            </a:r>
            <a:r>
              <a:rPr sz="1200" spc="26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necesidades </a:t>
            </a:r>
            <a:r>
              <a:rPr sz="1200" spc="-15" dirty="0">
                <a:latin typeface="Lucida Sans Unicode"/>
                <a:cs typeface="Lucida Sans Unicode"/>
              </a:rPr>
              <a:t>humanas, </a:t>
            </a:r>
            <a:r>
              <a:rPr sz="1200" spc="-45" dirty="0">
                <a:latin typeface="Lucida Sans Unicode"/>
                <a:cs typeface="Lucida Sans Unicode"/>
              </a:rPr>
              <a:t>tal 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como	</a:t>
            </a:r>
            <a:r>
              <a:rPr sz="1200" spc="10" dirty="0">
                <a:latin typeface="Lucida Sans Unicode"/>
                <a:cs typeface="Lucida Sans Unicode"/>
              </a:rPr>
              <a:t>desc</a:t>
            </a:r>
            <a:r>
              <a:rPr sz="1200" spc="-26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ribe	</a:t>
            </a:r>
            <a:r>
              <a:rPr sz="1200" spc="-65" dirty="0">
                <a:latin typeface="Lucida Sans Unicode"/>
                <a:cs typeface="Lucida Sans Unicode"/>
              </a:rPr>
              <a:t>el	</a:t>
            </a:r>
            <a:r>
              <a:rPr sz="1200" spc="-25" dirty="0">
                <a:latin typeface="Lucida Sans Unicode"/>
                <a:cs typeface="Lucida Sans Unicode"/>
              </a:rPr>
              <a:t>psicólogo	</a:t>
            </a:r>
            <a:r>
              <a:rPr sz="1200" dirty="0">
                <a:latin typeface="Lucida Sans Unicode"/>
                <a:cs typeface="Lucida Sans Unicode"/>
              </a:rPr>
              <a:t>Abraham	</a:t>
            </a:r>
            <a:r>
              <a:rPr sz="1200" spc="-30" dirty="0">
                <a:latin typeface="Lucida Sans Unicode"/>
                <a:cs typeface="Lucida Sans Unicode"/>
              </a:rPr>
              <a:t>Maslo</a:t>
            </a:r>
            <a:r>
              <a:rPr sz="1200" spc="31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w:		reconocimiento	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10" dirty="0">
                <a:latin typeface="Lucida Sans Unicode"/>
                <a:cs typeface="Lucida Sans Unicode"/>
              </a:rPr>
              <a:t>u</a:t>
            </a:r>
            <a:r>
              <a:rPr sz="1200" spc="-45" dirty="0">
                <a:latin typeface="Lucida Sans Unicode"/>
                <a:cs typeface="Lucida Sans Unicode"/>
              </a:rPr>
              <a:t>t</a:t>
            </a:r>
            <a:r>
              <a:rPr sz="1200" spc="5" dirty="0">
                <a:latin typeface="Lucida Sans Unicode"/>
                <a:cs typeface="Lucida Sans Unicode"/>
              </a:rPr>
              <a:t>o</a:t>
            </a:r>
            <a:r>
              <a:rPr sz="1200" spc="-30" dirty="0">
                <a:latin typeface="Lucida Sans Unicode"/>
                <a:cs typeface="Lucida Sans Unicode"/>
              </a:rPr>
              <a:t>r</a:t>
            </a:r>
            <a:r>
              <a:rPr sz="1200" spc="-80" dirty="0">
                <a:latin typeface="Lucida Sans Unicode"/>
                <a:cs typeface="Lucida Sans Unicode"/>
              </a:rPr>
              <a:t>r</a:t>
            </a:r>
            <a:r>
              <a:rPr sz="1200" spc="130" dirty="0">
                <a:latin typeface="Lucida Sans Unicode"/>
                <a:cs typeface="Lucida Sans Unicode"/>
              </a:rPr>
              <a:t>e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90" dirty="0">
                <a:latin typeface="Lucida Sans Unicode"/>
                <a:cs typeface="Lucida Sans Unicode"/>
              </a:rPr>
              <a:t>l</a:t>
            </a:r>
            <a:r>
              <a:rPr sz="1200" spc="-100" dirty="0">
                <a:latin typeface="Lucida Sans Unicode"/>
                <a:cs typeface="Lucida Sans Unicode"/>
              </a:rPr>
              <a:t>i</a:t>
            </a:r>
            <a:r>
              <a:rPr sz="1200" spc="-120" dirty="0">
                <a:latin typeface="Lucida Sans Unicode"/>
                <a:cs typeface="Lucida Sans Unicode"/>
              </a:rPr>
              <a:t>z</a:t>
            </a:r>
            <a:r>
              <a:rPr sz="1200" spc="75" dirty="0">
                <a:latin typeface="Lucida Sans Unicode"/>
                <a:cs typeface="Lucida Sans Unicode"/>
              </a:rPr>
              <a:t>a</a:t>
            </a:r>
            <a:r>
              <a:rPr sz="1200" dirty="0">
                <a:latin typeface="Lucida Sans Unicode"/>
                <a:cs typeface="Lucida Sans Unicode"/>
              </a:rPr>
              <a:t>c</a:t>
            </a:r>
            <a:r>
              <a:rPr sz="1200" spc="-90" dirty="0">
                <a:latin typeface="Lucida Sans Unicode"/>
                <a:cs typeface="Lucida Sans Unicode"/>
              </a:rPr>
              <a:t>i</a:t>
            </a:r>
            <a:r>
              <a:rPr sz="1200" spc="-10" dirty="0">
                <a:latin typeface="Lucida Sans Unicode"/>
                <a:cs typeface="Lucida Sans Unicode"/>
              </a:rPr>
              <a:t>ó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spc="-50" dirty="0">
                <a:latin typeface="Lucida Sans Unicode"/>
                <a:cs typeface="Lucida Sans Unicode"/>
              </a:rPr>
              <a:t>.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9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E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100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l</a:t>
            </a:r>
            <a:r>
              <a:rPr sz="1200" spc="20" dirty="0">
                <a:latin typeface="Lucida Sans Unicode"/>
                <a:cs typeface="Lucida Sans Unicode"/>
              </a:rPr>
              <a:t>ó</a:t>
            </a:r>
            <a:r>
              <a:rPr sz="1200" spc="25" dirty="0">
                <a:latin typeface="Lucida Sans Unicode"/>
                <a:cs typeface="Lucida Sans Unicode"/>
              </a:rPr>
              <a:t>g</a:t>
            </a:r>
            <a:r>
              <a:rPr sz="1200" spc="-30" dirty="0">
                <a:latin typeface="Lucida Sans Unicode"/>
                <a:cs typeface="Lucida Sans Unicode"/>
              </a:rPr>
              <a:t>i</a:t>
            </a:r>
            <a:r>
              <a:rPr sz="1200" spc="80" dirty="0">
                <a:latin typeface="Lucida Sans Unicode"/>
                <a:cs typeface="Lucida Sans Unicode"/>
              </a:rPr>
              <a:t>c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145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190" dirty="0">
                <a:latin typeface="Lucida Sans Unicode"/>
                <a:cs typeface="Lucida Sans Unicode"/>
              </a:rPr>
              <a:t> </a:t>
            </a:r>
            <a:r>
              <a:rPr sz="1200" spc="105" dirty="0">
                <a:latin typeface="Lucida Sans Unicode"/>
                <a:cs typeface="Lucida Sans Unicode"/>
              </a:rPr>
              <a:t>a</a:t>
            </a:r>
            <a:r>
              <a:rPr sz="1200" spc="-15" dirty="0">
                <a:latin typeface="Lucida Sans Unicode"/>
                <a:cs typeface="Lucida Sans Unicode"/>
              </a:rPr>
              <a:t>p</a:t>
            </a:r>
            <a:r>
              <a:rPr sz="1200" spc="-100" dirty="0">
                <a:latin typeface="Lucida Sans Unicode"/>
                <a:cs typeface="Lucida Sans Unicode"/>
              </a:rPr>
              <a:t>l</a:t>
            </a:r>
            <a:r>
              <a:rPr sz="1200" spc="-30" dirty="0">
                <a:latin typeface="Lucida Sans Unicode"/>
                <a:cs typeface="Lucida Sans Unicode"/>
              </a:rPr>
              <a:t>i</a:t>
            </a:r>
            <a:r>
              <a:rPr sz="1200" spc="70" dirty="0">
                <a:latin typeface="Lucida Sans Unicode"/>
                <a:cs typeface="Lucida Sans Unicode"/>
              </a:rPr>
              <a:t>ca</a:t>
            </a:r>
            <a:r>
              <a:rPr sz="1200" dirty="0">
                <a:latin typeface="Lucida Sans Unicode"/>
                <a:cs typeface="Lucida Sans Unicode"/>
              </a:rPr>
              <a:t>c</a:t>
            </a:r>
            <a:r>
              <a:rPr sz="1200" spc="-90" dirty="0">
                <a:latin typeface="Lucida Sans Unicode"/>
                <a:cs typeface="Lucida Sans Unicode"/>
              </a:rPr>
              <a:t>i</a:t>
            </a:r>
            <a:r>
              <a:rPr sz="1200" spc="-10" dirty="0">
                <a:latin typeface="Lucida Sans Unicode"/>
                <a:cs typeface="Lucida Sans Unicode"/>
              </a:rPr>
              <a:t>ó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spc="70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-20" dirty="0">
                <a:latin typeface="Lucida Sans Unicode"/>
                <a:cs typeface="Lucida Sans Unicode"/>
              </a:rPr>
              <a:t>u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spc="-5" dirty="0">
                <a:latin typeface="Lucida Sans Unicode"/>
                <a:cs typeface="Lucida Sans Unicode"/>
              </a:rPr>
              <a:t>P</a:t>
            </a:r>
            <a:r>
              <a:rPr sz="1200" spc="-110" dirty="0">
                <a:latin typeface="Lucida Sans Unicode"/>
                <a:cs typeface="Lucida Sans Unicode"/>
              </a:rPr>
              <a:t>i</a:t>
            </a:r>
            <a:r>
              <a:rPr sz="1200" spc="-55" dirty="0">
                <a:latin typeface="Lucida Sans Unicode"/>
                <a:cs typeface="Lucida Sans Unicode"/>
              </a:rPr>
              <a:t>r</a:t>
            </a:r>
            <a:r>
              <a:rPr sz="1200" spc="-5" dirty="0">
                <a:latin typeface="Lucida Sans Unicode"/>
                <a:cs typeface="Lucida Sans Unicode"/>
              </a:rPr>
              <a:t>á</a:t>
            </a:r>
            <a:r>
              <a:rPr sz="1200" spc="15" dirty="0">
                <a:latin typeface="Lucida Sans Unicode"/>
                <a:cs typeface="Lucida Sans Unicode"/>
              </a:rPr>
              <a:t>m</a:t>
            </a:r>
            <a:r>
              <a:rPr sz="1200" spc="-90" dirty="0">
                <a:latin typeface="Lucida Sans Unicode"/>
                <a:cs typeface="Lucida Sans Unicode"/>
              </a:rPr>
              <a:t>i</a:t>
            </a:r>
            <a:r>
              <a:rPr sz="1200" spc="45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-190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,</a:t>
            </a:r>
            <a:r>
              <a:rPr sz="1200" spc="1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45" dirty="0">
                <a:latin typeface="Lucida Sans Unicode"/>
                <a:cs typeface="Lucida Sans Unicode"/>
              </a:rPr>
              <a:t>su</a:t>
            </a:r>
            <a:r>
              <a:rPr sz="1200" spc="-65" dirty="0">
                <a:latin typeface="Lucida Sans Unicode"/>
                <a:cs typeface="Lucida Sans Unicode"/>
              </a:rPr>
              <a:t>m</a:t>
            </a:r>
            <a:r>
              <a:rPr sz="1200" spc="-125" dirty="0">
                <a:latin typeface="Lucida Sans Unicode"/>
                <a:cs typeface="Lucida Sans Unicode"/>
              </a:rPr>
              <a:t>i</a:t>
            </a:r>
            <a:r>
              <a:rPr sz="1200" spc="40" dirty="0">
                <a:latin typeface="Lucida Sans Unicode"/>
                <a:cs typeface="Lucida Sans Unicode"/>
              </a:rPr>
              <a:t>m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-110" dirty="0">
                <a:latin typeface="Lucida Sans Unicode"/>
                <a:cs typeface="Lucida Sans Unicode"/>
              </a:rPr>
              <a:t>s  </a:t>
            </a:r>
            <a:r>
              <a:rPr sz="1200" spc="-20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t</a:t>
            </a:r>
            <a:r>
              <a:rPr sz="1200" spc="5" dirty="0">
                <a:latin typeface="Lucida Sans Unicode"/>
                <a:cs typeface="Lucida Sans Unicode"/>
              </a:rPr>
              <a:t>a</a:t>
            </a:r>
            <a:r>
              <a:rPr sz="1200" spc="-80" dirty="0">
                <a:latin typeface="Lucida Sans Unicode"/>
                <a:cs typeface="Lucida Sans Unicode"/>
              </a:rPr>
              <a:t>r</a:t>
            </a:r>
            <a:r>
              <a:rPr sz="1200" spc="75" dirty="0">
                <a:latin typeface="Lucida Sans Unicode"/>
                <a:cs typeface="Lucida Sans Unicode"/>
              </a:rPr>
              <a:t>e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75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 </a:t>
            </a:r>
            <a:r>
              <a:rPr sz="1200" spc="-19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i</a:t>
            </a:r>
            <a:r>
              <a:rPr sz="1200" spc="-5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c</a:t>
            </a:r>
            <a:r>
              <a:rPr sz="1200" spc="-80" dirty="0">
                <a:latin typeface="Lucida Sans Unicode"/>
                <a:cs typeface="Lucida Sans Unicode"/>
              </a:rPr>
              <a:t>i</a:t>
            </a:r>
            <a:r>
              <a:rPr sz="1200" spc="5" dirty="0">
                <a:latin typeface="Lucida Sans Unicode"/>
                <a:cs typeface="Lucida Sans Unicode"/>
              </a:rPr>
              <a:t>d</a:t>
            </a:r>
            <a:r>
              <a:rPr sz="1200" spc="-120" dirty="0">
                <a:latin typeface="Lucida Sans Unicode"/>
                <a:cs typeface="Lucida Sans Unicode"/>
              </a:rPr>
              <a:t>ir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m</a:t>
            </a:r>
            <a:r>
              <a:rPr sz="1200" spc="85" dirty="0">
                <a:latin typeface="Lucida Sans Unicode"/>
                <a:cs typeface="Lucida Sans Unicode"/>
              </a:rPr>
              <a:t>e</a:t>
            </a:r>
            <a:r>
              <a:rPr sz="1200" spc="5" dirty="0">
                <a:latin typeface="Lucida Sans Unicode"/>
                <a:cs typeface="Lucida Sans Unicode"/>
              </a:rPr>
              <a:t>d</a:t>
            </a:r>
            <a:r>
              <a:rPr sz="1200" spc="-35" dirty="0">
                <a:latin typeface="Lucida Sans Unicode"/>
                <a:cs typeface="Lucida Sans Unicode"/>
              </a:rPr>
              <a:t>i</a:t>
            </a:r>
            <a:r>
              <a:rPr sz="1200" spc="-5" dirty="0">
                <a:latin typeface="Lucida Sans Unicode"/>
                <a:cs typeface="Lucida Sans Unicode"/>
              </a:rPr>
              <a:t>an</a:t>
            </a:r>
            <a:r>
              <a:rPr sz="1200" spc="-15" dirty="0">
                <a:latin typeface="Lucida Sans Unicode"/>
                <a:cs typeface="Lucida Sans Unicode"/>
              </a:rPr>
              <a:t>t</a:t>
            </a:r>
            <a:r>
              <a:rPr sz="1200" dirty="0">
                <a:latin typeface="Lucida Sans Unicode"/>
                <a:cs typeface="Lucida Sans Unicode"/>
              </a:rPr>
              <a:t>e </a:t>
            </a:r>
            <a:r>
              <a:rPr sz="1200" spc="-10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</a:t>
            </a:r>
            <a:r>
              <a:rPr sz="1200" spc="-10" dirty="0">
                <a:latin typeface="Lucida Sans Unicode"/>
                <a:cs typeface="Lucida Sans Unicode"/>
              </a:rPr>
              <a:t>l</a:t>
            </a:r>
            <a:r>
              <a:rPr sz="1200" spc="70" dirty="0">
                <a:latin typeface="Lucida Sans Unicode"/>
                <a:cs typeface="Lucida Sans Unicode"/>
              </a:rPr>
              <a:t>a</a:t>
            </a:r>
            <a:r>
              <a:rPr sz="1200" spc="40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5" dirty="0">
                <a:latin typeface="Lucida Sans Unicode"/>
                <a:cs typeface="Lucida Sans Unicode"/>
              </a:rPr>
              <a:t>p</a:t>
            </a:r>
            <a:r>
              <a:rPr sz="1200" spc="-110" dirty="0">
                <a:latin typeface="Lucida Sans Unicode"/>
                <a:cs typeface="Lucida Sans Unicode"/>
              </a:rPr>
              <a:t>r</a:t>
            </a:r>
            <a:r>
              <a:rPr sz="1200" spc="20" dirty="0">
                <a:latin typeface="Lucida Sans Unicode"/>
                <a:cs typeface="Lucida Sans Unicode"/>
              </a:rPr>
              <a:t>o</a:t>
            </a:r>
            <a:r>
              <a:rPr sz="1200" spc="25" dirty="0">
                <a:latin typeface="Lucida Sans Unicode"/>
                <a:cs typeface="Lucida Sans Unicode"/>
              </a:rPr>
              <a:t>g</a:t>
            </a:r>
            <a:r>
              <a:rPr sz="1200" spc="-55" dirty="0">
                <a:latin typeface="Lucida Sans Unicode"/>
                <a:cs typeface="Lucida Sans Unicode"/>
              </a:rPr>
              <a:t>r</a:t>
            </a:r>
            <a:r>
              <a:rPr sz="1200" spc="70" dirty="0">
                <a:latin typeface="Lucida Sans Unicode"/>
                <a:cs typeface="Lucida Sans Unicode"/>
              </a:rPr>
              <a:t>a</a:t>
            </a:r>
            <a:r>
              <a:rPr sz="1200" spc="95" dirty="0">
                <a:latin typeface="Lucida Sans Unicode"/>
                <a:cs typeface="Lucida Sans Unicode"/>
              </a:rPr>
              <a:t>m</a:t>
            </a:r>
            <a:r>
              <a:rPr sz="1200" spc="70" dirty="0">
                <a:latin typeface="Lucida Sans Unicode"/>
                <a:cs typeface="Lucida Sans Unicode"/>
              </a:rPr>
              <a:t>a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-22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,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d</a:t>
            </a:r>
            <a:r>
              <a:rPr sz="1200" spc="-100" dirty="0">
                <a:latin typeface="Lucida Sans Unicode"/>
                <a:cs typeface="Lucida Sans Unicode"/>
              </a:rPr>
              <a:t>i</a:t>
            </a:r>
            <a:r>
              <a:rPr sz="1200" spc="-90" dirty="0">
                <a:latin typeface="Lucida Sans Unicode"/>
                <a:cs typeface="Lucida Sans Unicode"/>
              </a:rPr>
              <a:t>r</a:t>
            </a:r>
            <a:r>
              <a:rPr sz="1200" spc="135" dirty="0">
                <a:latin typeface="Lucida Sans Unicode"/>
                <a:cs typeface="Lucida Sans Unicode"/>
              </a:rPr>
              <a:t>e</a:t>
            </a:r>
            <a:r>
              <a:rPr sz="1200" dirty="0">
                <a:latin typeface="Lucida Sans Unicode"/>
                <a:cs typeface="Lucida Sans Unicode"/>
              </a:rPr>
              <a:t>c</a:t>
            </a:r>
            <a:r>
              <a:rPr sz="1200" spc="20" dirty="0">
                <a:latin typeface="Lucida Sans Unicode"/>
                <a:cs typeface="Lucida Sans Unicode"/>
              </a:rPr>
              <a:t>t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70" dirty="0">
                <a:latin typeface="Lucida Sans Unicode"/>
                <a:cs typeface="Lucida Sans Unicode"/>
              </a:rPr>
              <a:t>m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30" dirty="0">
                <a:latin typeface="Lucida Sans Unicode"/>
                <a:cs typeface="Lucida Sans Unicode"/>
              </a:rPr>
              <a:t>n</a:t>
            </a:r>
            <a:r>
              <a:rPr sz="1200" spc="-5" dirty="0">
                <a:latin typeface="Lucida Sans Unicode"/>
                <a:cs typeface="Lucida Sans Unicode"/>
              </a:rPr>
              <a:t>t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5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45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c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-120" dirty="0">
                <a:latin typeface="Lucida Sans Unicode"/>
                <a:cs typeface="Lucida Sans Unicode"/>
              </a:rPr>
              <a:t>r</a:t>
            </a:r>
            <a:r>
              <a:rPr sz="1200" spc="-35" dirty="0">
                <a:latin typeface="Lucida Sans Unicode"/>
                <a:cs typeface="Lucida Sans Unicode"/>
              </a:rPr>
              <a:t>t</a:t>
            </a:r>
            <a:r>
              <a:rPr sz="1200" dirty="0">
                <a:latin typeface="Lucida Sans Unicode"/>
                <a:cs typeface="Lucida Sans Unicode"/>
              </a:rPr>
              <a:t>o  </a:t>
            </a:r>
            <a:r>
              <a:rPr sz="1200" spc="-40" dirty="0">
                <a:latin typeface="Lucida Sans Unicode"/>
                <a:cs typeface="Lucida Sans Unicode"/>
              </a:rPr>
              <a:t>plazo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en</a:t>
            </a:r>
            <a:r>
              <a:rPr sz="1200" spc="120" dirty="0">
                <a:latin typeface="Lucida Sans Unicode"/>
                <a:cs typeface="Lucida Sans Unicode"/>
              </a:rPr>
              <a:t> </a:t>
            </a:r>
            <a:r>
              <a:rPr sz="1200" spc="-85" dirty="0">
                <a:latin typeface="Lucida Sans Unicode"/>
                <a:cs typeface="Lucida Sans Unicode"/>
              </a:rPr>
              <a:t>su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consecución.</a:t>
            </a:r>
            <a:endParaRPr sz="1200">
              <a:latin typeface="Lucida Sans Unicode"/>
              <a:cs typeface="Lucida Sans Unicode"/>
            </a:endParaRPr>
          </a:p>
          <a:p>
            <a:pPr marL="12700" marR="33655">
              <a:lnSpc>
                <a:spcPct val="102099"/>
              </a:lnSpc>
              <a:spcBef>
                <a:spcPts val="1480"/>
              </a:spcBef>
            </a:pPr>
            <a:r>
              <a:rPr sz="1200" spc="-65" dirty="0">
                <a:latin typeface="Lucida Sans Unicode"/>
                <a:cs typeface="Lucida Sans Unicode"/>
              </a:rPr>
              <a:t>El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segundo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término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nos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basamos</a:t>
            </a:r>
            <a:r>
              <a:rPr sz="1200" spc="34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el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proceso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teórico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reflexivo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impulsado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por</a:t>
            </a:r>
            <a:r>
              <a:rPr sz="1200" spc="295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el</a:t>
            </a:r>
            <a:r>
              <a:rPr sz="1200" spc="25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biólogo </a:t>
            </a:r>
            <a:r>
              <a:rPr sz="1200" spc="-15" dirty="0">
                <a:latin typeface="Lucida Sans Unicode"/>
                <a:cs typeface="Lucida Sans Unicode"/>
              </a:rPr>
              <a:t>Humberto</a:t>
            </a:r>
            <a:r>
              <a:rPr sz="1200" spc="35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Maturana:</a:t>
            </a:r>
            <a:r>
              <a:rPr sz="1200" spc="37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“La </a:t>
            </a:r>
            <a:r>
              <a:rPr sz="1200" spc="-35" dirty="0">
                <a:latin typeface="Lucida Sans Unicode"/>
                <a:cs typeface="Lucida Sans Unicode"/>
              </a:rPr>
              <a:t>principal</a:t>
            </a:r>
            <a:r>
              <a:rPr sz="1200" spc="31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necesidad 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del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ser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humano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es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ser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visto”.</a:t>
            </a:r>
            <a:r>
              <a:rPr sz="1200" dirty="0">
                <a:latin typeface="Lucida Sans Unicode"/>
                <a:cs typeface="Lucida Sans Unicode"/>
              </a:rPr>
              <a:t> Para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Maturana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experiencia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humana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tiene 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lugar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65" dirty="0">
                <a:latin typeface="Lucida Sans Unicode"/>
                <a:cs typeface="Lucida Sans Unicode"/>
              </a:rPr>
              <a:t>el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espacio </a:t>
            </a:r>
            <a:r>
              <a:rPr sz="1200" spc="-15" dirty="0">
                <a:latin typeface="Lucida Sans Unicode"/>
                <a:cs typeface="Lucida Sans Unicode"/>
              </a:rPr>
              <a:t>relacional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del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conversar.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Esto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significa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que  </a:t>
            </a:r>
            <a:r>
              <a:rPr sz="1200" spc="-35" dirty="0">
                <a:latin typeface="Lucida Sans Unicode"/>
                <a:cs typeface="Lucida Sans Unicode"/>
              </a:rPr>
              <a:t>nuestro 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modo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70" dirty="0">
                <a:latin typeface="Lucida Sans Unicode"/>
                <a:cs typeface="Lucida Sans Unicode"/>
              </a:rPr>
              <a:t>vivir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300" dirty="0">
                <a:latin typeface="Lucida Sans Unicode"/>
                <a:cs typeface="Lucida Sans Unicode"/>
              </a:rPr>
              <a:t>-</a:t>
            </a:r>
            <a:r>
              <a:rPr sz="1200" spc="-29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vale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decir,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nuestra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condición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humana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-300" dirty="0">
                <a:latin typeface="Lucida Sans Unicode"/>
                <a:cs typeface="Lucida Sans Unicode"/>
              </a:rPr>
              <a:t>-</a:t>
            </a:r>
            <a:r>
              <a:rPr sz="1200" spc="-29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tiene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lugar</a:t>
            </a:r>
            <a:r>
              <a:rPr sz="1200" spc="31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en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nuestra</a:t>
            </a:r>
            <a:r>
              <a:rPr sz="1200" spc="18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manera</a:t>
            </a:r>
            <a:r>
              <a:rPr sz="1200" spc="21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24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relacionarnos</a:t>
            </a:r>
            <a:r>
              <a:rPr sz="1200" spc="19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unos</a:t>
            </a:r>
            <a:r>
              <a:rPr sz="1200" spc="26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con</a:t>
            </a:r>
            <a:r>
              <a:rPr sz="1200" spc="210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otros</a:t>
            </a:r>
            <a:r>
              <a:rPr sz="1200" spc="20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26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con</a:t>
            </a:r>
            <a:r>
              <a:rPr sz="1200" spc="24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</a:t>
            </a:r>
            <a:r>
              <a:rPr sz="1200" spc="19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mundo</a:t>
            </a:r>
            <a:r>
              <a:rPr sz="1200" spc="21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que 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configuramos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35" dirty="0">
                <a:latin typeface="Lucida Sans Unicode"/>
                <a:cs typeface="Lucida Sans Unicode"/>
              </a:rPr>
              <a:t>nuestro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diario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vivir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mediante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conversar,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30" dirty="0">
                <a:latin typeface="Lucida Sans Unicode"/>
                <a:cs typeface="Lucida Sans Unicode"/>
              </a:rPr>
              <a:t>el</a:t>
            </a:r>
            <a:r>
              <a:rPr sz="1200" spc="-25" dirty="0">
                <a:latin typeface="Lucida Sans Unicode"/>
                <a:cs typeface="Lucida Sans Unicode"/>
              </a:rPr>
              <a:t> cual 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reconocemos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al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otro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80" dirty="0">
                <a:latin typeface="Lucida Sans Unicode"/>
                <a:cs typeface="Lucida Sans Unicode"/>
              </a:rPr>
              <a:t> </a:t>
            </a:r>
            <a:r>
              <a:rPr sz="1200" spc="-110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otro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también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nos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reconoce,</a:t>
            </a:r>
            <a:r>
              <a:rPr sz="1200" spc="-50" dirty="0">
                <a:latin typeface="Lucida Sans Unicode"/>
                <a:cs typeface="Lucida Sans Unicode"/>
              </a:rPr>
              <a:t> nos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ve.</a:t>
            </a:r>
            <a:endParaRPr sz="1200">
              <a:latin typeface="Lucida Sans Unicode"/>
              <a:cs typeface="Lucida Sans Unicode"/>
            </a:endParaRPr>
          </a:p>
          <a:p>
            <a:pPr marL="12700" marR="75565">
              <a:lnSpc>
                <a:spcPct val="102200"/>
              </a:lnSpc>
              <a:spcBef>
                <a:spcPts val="1470"/>
              </a:spcBef>
              <a:tabLst>
                <a:tab pos="759460" algn="l"/>
                <a:tab pos="1501775" algn="l"/>
                <a:tab pos="2161540" algn="l"/>
                <a:tab pos="2900680" algn="l"/>
                <a:tab pos="3249295" algn="l"/>
                <a:tab pos="4052570" algn="l"/>
                <a:tab pos="4434840" algn="l"/>
                <a:tab pos="5166360" algn="l"/>
              </a:tabLst>
            </a:pPr>
            <a:r>
              <a:rPr sz="1200" spc="-10" dirty="0">
                <a:latin typeface="Lucida Sans Unicode"/>
                <a:cs typeface="Lucida Sans Unicode"/>
              </a:rPr>
              <a:t>En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este</a:t>
            </a:r>
            <a:r>
              <a:rPr sz="1200" spc="9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escenario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una</a:t>
            </a:r>
            <a:r>
              <a:rPr sz="1200" spc="6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cultura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es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una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red</a:t>
            </a:r>
            <a:r>
              <a:rPr sz="1200" spc="7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cerrada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12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conversaciones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el 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cambio	</a:t>
            </a:r>
            <a:r>
              <a:rPr sz="1200" spc="-40" dirty="0">
                <a:latin typeface="Lucida Sans Unicode"/>
                <a:cs typeface="Lucida Sans Unicode"/>
              </a:rPr>
              <a:t>cultural	</a:t>
            </a:r>
            <a:r>
              <a:rPr sz="1200" spc="-30" dirty="0">
                <a:latin typeface="Lucida Sans Unicode"/>
                <a:cs typeface="Lucida Sans Unicode"/>
              </a:rPr>
              <a:t>ocurre	</a:t>
            </a:r>
            <a:r>
              <a:rPr sz="1200" spc="15" dirty="0">
                <a:latin typeface="Lucida Sans Unicode"/>
                <a:cs typeface="Lucida Sans Unicode"/>
              </a:rPr>
              <a:t>cuando	</a:t>
            </a:r>
            <a:r>
              <a:rPr sz="1200" spc="-40" dirty="0">
                <a:latin typeface="Lucida Sans Unicode"/>
                <a:cs typeface="Lucida Sans Unicode"/>
              </a:rPr>
              <a:t>se	</a:t>
            </a:r>
            <a:r>
              <a:rPr sz="1200" spc="5" dirty="0">
                <a:latin typeface="Lucida Sans Unicode"/>
                <a:cs typeface="Lucida Sans Unicode"/>
              </a:rPr>
              <a:t>produce	</a:t>
            </a:r>
            <a:r>
              <a:rPr sz="1200" spc="-15" dirty="0">
                <a:latin typeface="Lucida Sans Unicode"/>
                <a:cs typeface="Lucida Sans Unicode"/>
              </a:rPr>
              <a:t>un	</a:t>
            </a:r>
            <a:r>
              <a:rPr sz="1200" dirty="0">
                <a:latin typeface="Lucida Sans Unicode"/>
                <a:cs typeface="Lucida Sans Unicode"/>
              </a:rPr>
              <a:t>cambio	</a:t>
            </a:r>
            <a:r>
              <a:rPr sz="1200" spc="20" dirty="0">
                <a:latin typeface="Lucida Sans Unicode"/>
                <a:cs typeface="Lucida Sans Unicode"/>
              </a:rPr>
              <a:t>de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conversaciones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esa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red</a:t>
            </a:r>
            <a:r>
              <a:rPr sz="1200" spc="10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.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Dos</a:t>
            </a:r>
            <a:r>
              <a:rPr sz="1200" spc="3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elementos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son</a:t>
            </a:r>
            <a:r>
              <a:rPr sz="1200" spc="4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claves</a:t>
            </a:r>
            <a:r>
              <a:rPr sz="1200" spc="3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este</a:t>
            </a:r>
            <a:r>
              <a:rPr sz="1200" spc="6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proceso: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la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reflexión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personal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que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impulsa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dicho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emocionar</a:t>
            </a:r>
            <a:r>
              <a:rPr sz="1200" dirty="0">
                <a:latin typeface="Lucida Sans Unicode"/>
                <a:cs typeface="Lucida Sans Unicode"/>
              </a:rPr>
              <a:t> y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que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todo  </a:t>
            </a:r>
            <a:r>
              <a:rPr sz="1200" dirty="0">
                <a:latin typeface="Lucida Sans Unicode"/>
                <a:cs typeface="Lucida Sans Unicode"/>
              </a:rPr>
              <a:t>cambio 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cultural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pasa </a:t>
            </a:r>
            <a:r>
              <a:rPr sz="1200" spc="-40" dirty="0">
                <a:latin typeface="Lucida Sans Unicode"/>
                <a:cs typeface="Lucida Sans Unicode"/>
              </a:rPr>
              <a:t>por </a:t>
            </a:r>
            <a:r>
              <a:rPr sz="1200" spc="-15" dirty="0">
                <a:latin typeface="Lucida Sans Unicode"/>
                <a:cs typeface="Lucida Sans Unicode"/>
              </a:rPr>
              <a:t>un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cambio </a:t>
            </a:r>
            <a:r>
              <a:rPr sz="1200" spc="-35" dirty="0">
                <a:latin typeface="Lucida Sans Unicode"/>
                <a:cs typeface="Lucida Sans Unicode"/>
              </a:rPr>
              <a:t>individual, </a:t>
            </a:r>
            <a:r>
              <a:rPr sz="1200" spc="10" dirty="0">
                <a:latin typeface="Lucida Sans Unicode"/>
                <a:cs typeface="Lucida Sans Unicode"/>
              </a:rPr>
              <a:t>que </a:t>
            </a:r>
            <a:r>
              <a:rPr sz="1200" spc="35" dirty="0">
                <a:latin typeface="Lucida Sans Unicode"/>
                <a:cs typeface="Lucida Sans Unicode"/>
              </a:rPr>
              <a:t>puede </a:t>
            </a:r>
            <a:r>
              <a:rPr sz="1200" spc="-50" dirty="0">
                <a:latin typeface="Lucida Sans Unicode"/>
                <a:cs typeface="Lucida Sans Unicode"/>
              </a:rPr>
              <a:t>sumarse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al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70" dirty="0">
                <a:latin typeface="Lucida Sans Unicode"/>
                <a:cs typeface="Lucida Sans Unicode"/>
              </a:rPr>
              <a:t>otros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hacerse</a:t>
            </a:r>
            <a:r>
              <a:rPr sz="1200" spc="6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expansivo.</a:t>
            </a:r>
            <a:endParaRPr sz="1200">
              <a:latin typeface="Lucida Sans Unicode"/>
              <a:cs typeface="Lucida Sans Unicode"/>
            </a:endParaRPr>
          </a:p>
          <a:p>
            <a:pPr marL="12700" marR="31115">
              <a:lnSpc>
                <a:spcPct val="102200"/>
              </a:lnSpc>
              <a:spcBef>
                <a:spcPts val="1465"/>
              </a:spcBef>
              <a:tabLst>
                <a:tab pos="2241550" algn="l"/>
              </a:tabLst>
            </a:pPr>
            <a:r>
              <a:rPr sz="1200" spc="-10" dirty="0">
                <a:latin typeface="Lucida Sans Unicode"/>
                <a:cs typeface="Lucida Sans Unicode"/>
              </a:rPr>
              <a:t>En </a:t>
            </a:r>
            <a:r>
              <a:rPr sz="1200" spc="-30" dirty="0">
                <a:latin typeface="Lucida Sans Unicode"/>
                <a:cs typeface="Lucida Sans Unicode"/>
              </a:rPr>
              <a:t>este </a:t>
            </a:r>
            <a:r>
              <a:rPr sz="1200" spc="-5" dirty="0">
                <a:latin typeface="Lucida Sans Unicode"/>
                <a:cs typeface="Lucida Sans Unicode"/>
              </a:rPr>
              <a:t>modelo, </a:t>
            </a:r>
            <a:r>
              <a:rPr sz="1200" spc="5" dirty="0">
                <a:latin typeface="Lucida Sans Unicode"/>
                <a:cs typeface="Lucida Sans Unicode"/>
              </a:rPr>
              <a:t>mediante </a:t>
            </a:r>
            <a:r>
              <a:rPr sz="1200" spc="-105" dirty="0">
                <a:latin typeface="Lucida Sans Unicode"/>
                <a:cs typeface="Lucida Sans Unicode"/>
              </a:rPr>
              <a:t>sus</a:t>
            </a:r>
            <a:r>
              <a:rPr sz="1200" spc="-100" dirty="0">
                <a:latin typeface="Lucida Sans Unicode"/>
                <a:cs typeface="Lucida Sans Unicode"/>
              </a:rPr>
              <a:t> </a:t>
            </a:r>
            <a:r>
              <a:rPr sz="1200" b="1" spc="5" dirty="0">
                <a:latin typeface="Arial"/>
                <a:cs typeface="Arial"/>
              </a:rPr>
              <a:t>planes </a:t>
            </a:r>
            <a:r>
              <a:rPr sz="1200" b="1" dirty="0">
                <a:latin typeface="Arial"/>
                <a:cs typeface="Arial"/>
              </a:rPr>
              <a:t>y </a:t>
            </a:r>
            <a:r>
              <a:rPr sz="1200" b="1" spc="10" dirty="0">
                <a:latin typeface="Arial"/>
                <a:cs typeface="Arial"/>
              </a:rPr>
              <a:t>programas </a:t>
            </a:r>
            <a:r>
              <a:rPr sz="1200" b="1" spc="-15" dirty="0">
                <a:latin typeface="Arial"/>
                <a:cs typeface="Arial"/>
              </a:rPr>
              <a:t>culturales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el </a:t>
            </a:r>
            <a:r>
              <a:rPr sz="1200" spc="-25" dirty="0">
                <a:latin typeface="Lucida Sans Unicode"/>
                <a:cs typeface="Lucida Sans Unicode"/>
              </a:rPr>
              <a:t>municipio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también</a:t>
            </a:r>
            <a:r>
              <a:rPr sz="1200" spc="165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puede</a:t>
            </a:r>
            <a:r>
              <a:rPr sz="1200" spc="190" dirty="0">
                <a:latin typeface="Lucida Sans Unicode"/>
                <a:cs typeface="Lucida Sans Unicode"/>
              </a:rPr>
              <a:t> </a:t>
            </a:r>
            <a:r>
              <a:rPr sz="1200" spc="-300" dirty="0">
                <a:latin typeface="Lucida Sans Unicode"/>
                <a:cs typeface="Lucida Sans Unicode"/>
              </a:rPr>
              <a:t>-</a:t>
            </a:r>
            <a:r>
              <a:rPr sz="1200" spc="-27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17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por</a:t>
            </a:r>
            <a:r>
              <a:rPr sz="1200" spc="19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ende</a:t>
            </a:r>
            <a:r>
              <a:rPr sz="1200" spc="195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nuevamente</a:t>
            </a:r>
            <a:r>
              <a:rPr sz="1200" spc="22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debe-</a:t>
            </a:r>
            <a:r>
              <a:rPr sz="1200" spc="10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incidir</a:t>
            </a:r>
            <a:r>
              <a:rPr sz="1200" spc="16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para</a:t>
            </a:r>
            <a:r>
              <a:rPr sz="1200" spc="16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generar</a:t>
            </a:r>
            <a:r>
              <a:rPr sz="1200" spc="15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o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propiciar</a:t>
            </a:r>
            <a:r>
              <a:rPr sz="1200" spc="570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esos</a:t>
            </a:r>
            <a:r>
              <a:rPr sz="1200" spc="58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espacios</a:t>
            </a:r>
            <a:r>
              <a:rPr sz="1200" spc="55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	</a:t>
            </a:r>
            <a:r>
              <a:rPr sz="1200" spc="-15" dirty="0">
                <a:latin typeface="Lucida Sans Unicode"/>
                <a:cs typeface="Lucida Sans Unicode"/>
              </a:rPr>
              <a:t>conversación,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climas</a:t>
            </a:r>
            <a:r>
              <a:rPr sz="1200" spc="290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amorosos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que 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apunten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3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cambios</a:t>
            </a:r>
            <a:r>
              <a:rPr sz="1200" spc="3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culturales </a:t>
            </a:r>
            <a:r>
              <a:rPr sz="1200" spc="-40" dirty="0">
                <a:latin typeface="Lucida Sans Unicode"/>
                <a:cs typeface="Lucida Sans Unicode"/>
              </a:rPr>
              <a:t>impulsados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por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un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emocionar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positivo.</a:t>
            </a:r>
            <a:endParaRPr sz="1200">
              <a:latin typeface="Lucida Sans Unicode"/>
              <a:cs typeface="Lucida Sans Unicode"/>
            </a:endParaRPr>
          </a:p>
          <a:p>
            <a:pPr marL="12700" marR="124460" indent="2540" algn="just">
              <a:lnSpc>
                <a:spcPct val="102200"/>
              </a:lnSpc>
              <a:spcBef>
                <a:spcPts val="1470"/>
              </a:spcBef>
            </a:pPr>
            <a:r>
              <a:rPr sz="1200" spc="-35" dirty="0">
                <a:latin typeface="Lucida Sans Unicode"/>
                <a:cs typeface="Lucida Sans Unicode"/>
              </a:rPr>
              <a:t>Por lo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tanto; </a:t>
            </a:r>
            <a:r>
              <a:rPr sz="1200" spc="-95" dirty="0">
                <a:latin typeface="Lucida Sans Unicode"/>
                <a:cs typeface="Lucida Sans Unicode"/>
              </a:rPr>
              <a:t>sos </a:t>
            </a:r>
            <a:r>
              <a:rPr sz="1200" spc="5" dirty="0">
                <a:latin typeface="Lucida Sans Unicode"/>
                <a:cs typeface="Lucida Sans Unicode"/>
              </a:rPr>
              <a:t>tenemos </a:t>
            </a:r>
            <a:r>
              <a:rPr sz="1200" spc="-5" dirty="0">
                <a:latin typeface="Lucida Sans Unicode"/>
                <a:cs typeface="Lucida Sans Unicode"/>
              </a:rPr>
              <a:t>la </a:t>
            </a:r>
            <a:r>
              <a:rPr sz="1200" spc="-35" dirty="0">
                <a:latin typeface="Lucida Sans Unicode"/>
                <a:cs typeface="Lucida Sans Unicode"/>
              </a:rPr>
              <a:t>validez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65" dirty="0">
                <a:latin typeface="Lucida Sans Unicode"/>
                <a:cs typeface="Lucida Sans Unicode"/>
              </a:rPr>
              <a:t>los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modelos </a:t>
            </a:r>
            <a:r>
              <a:rPr sz="1200" spc="35" dirty="0">
                <a:latin typeface="Lucida Sans Unicode"/>
                <a:cs typeface="Lucida Sans Unicode"/>
              </a:rPr>
              <a:t>ya </a:t>
            </a:r>
            <a:r>
              <a:rPr sz="1200" spc="-50" dirty="0">
                <a:latin typeface="Lucida Sans Unicode"/>
                <a:cs typeface="Lucida Sans Unicode"/>
              </a:rPr>
              <a:t>descritos</a:t>
            </a:r>
            <a:r>
              <a:rPr sz="1200" spc="27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para 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lograr </a:t>
            </a:r>
            <a:r>
              <a:rPr sz="1200" spc="-65" dirty="0">
                <a:latin typeface="Lucida Sans Unicode"/>
                <a:cs typeface="Lucida Sans Unicode"/>
              </a:rPr>
              <a:t>el </a:t>
            </a:r>
            <a:r>
              <a:rPr sz="1200" dirty="0">
                <a:latin typeface="Lucida Sans Unicode"/>
                <a:cs typeface="Lucida Sans Unicode"/>
              </a:rPr>
              <a:t>cambio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5" dirty="0">
                <a:latin typeface="Lucida Sans Unicode"/>
                <a:cs typeface="Lucida Sans Unicode"/>
              </a:rPr>
              <a:t>paradigma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30" dirty="0">
                <a:latin typeface="Lucida Sans Unicode"/>
                <a:cs typeface="Lucida Sans Unicode"/>
              </a:rPr>
              <a:t>nuestra </a:t>
            </a:r>
            <a:r>
              <a:rPr sz="1200" spc="5" dirty="0">
                <a:latin typeface="Lucida Sans Unicode"/>
                <a:cs typeface="Lucida Sans Unicode"/>
              </a:rPr>
              <a:t>sociedad, </a:t>
            </a:r>
            <a:r>
              <a:rPr sz="1200" spc="10" dirty="0">
                <a:latin typeface="Lucida Sans Unicode"/>
                <a:cs typeface="Lucida Sans Unicode"/>
              </a:rPr>
              <a:t>desde </a:t>
            </a:r>
            <a:r>
              <a:rPr sz="1200" spc="15" dirty="0">
                <a:latin typeface="Lucida Sans Unicode"/>
                <a:cs typeface="Lucida Sans Unicode"/>
              </a:rPr>
              <a:t>una </a:t>
            </a:r>
            <a:r>
              <a:rPr sz="1200" spc="-40" dirty="0">
                <a:latin typeface="Lucida Sans Unicode"/>
                <a:cs typeface="Lucida Sans Unicode"/>
              </a:rPr>
              <a:t>cultura 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5" dirty="0">
                <a:latin typeface="Lucida Sans Unicode"/>
                <a:cs typeface="Lucida Sans Unicode"/>
              </a:rPr>
              <a:t>la </a:t>
            </a:r>
            <a:r>
              <a:rPr sz="1200" spc="20" dirty="0">
                <a:latin typeface="Lucida Sans Unicode"/>
                <a:cs typeface="Lucida Sans Unicode"/>
              </a:rPr>
              <a:t>competencia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15" dirty="0">
                <a:latin typeface="Lucida Sans Unicode"/>
                <a:cs typeface="Lucida Sans Unicode"/>
              </a:rPr>
              <a:t>una </a:t>
            </a:r>
            <a:r>
              <a:rPr sz="1200" spc="-40" dirty="0">
                <a:latin typeface="Lucida Sans Unicode"/>
                <a:cs typeface="Lucida Sans Unicode"/>
              </a:rPr>
              <a:t>cultura</a:t>
            </a:r>
            <a:r>
              <a:rPr sz="1200" spc="29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10" dirty="0">
                <a:latin typeface="Lucida Sans Unicode"/>
                <a:cs typeface="Lucida Sans Unicode"/>
              </a:rPr>
              <a:t>la </a:t>
            </a:r>
            <a:r>
              <a:rPr sz="1200" dirty="0">
                <a:latin typeface="Lucida Sans Unicode"/>
                <a:cs typeface="Lucida Sans Unicode"/>
              </a:rPr>
              <a:t>cooperación, </a:t>
            </a:r>
            <a:r>
              <a:rPr sz="1200" spc="-5" dirty="0">
                <a:latin typeface="Lucida Sans Unicode"/>
                <a:cs typeface="Lucida Sans Unicode"/>
              </a:rPr>
              <a:t>la </a:t>
            </a:r>
            <a:r>
              <a:rPr sz="1200" spc="-10" dirty="0">
                <a:latin typeface="Lucida Sans Unicode"/>
                <a:cs typeface="Lucida Sans Unicode"/>
              </a:rPr>
              <a:t>base</a:t>
            </a:r>
            <a:r>
              <a:rPr sz="1200" spc="36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15" dirty="0">
                <a:latin typeface="Lucida Sans Unicode"/>
                <a:cs typeface="Lucida Sans Unicode"/>
              </a:rPr>
              <a:t>un 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nuevo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modelo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sociedad.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54193" y="223401"/>
            <a:ext cx="6413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8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054" y="418337"/>
            <a:ext cx="25400" cy="9353550"/>
          </a:xfrm>
          <a:custGeom>
            <a:avLst/>
            <a:gdLst/>
            <a:ahLst/>
            <a:cxnLst/>
            <a:rect l="l" t="t" r="r" b="b"/>
            <a:pathLst>
              <a:path w="25400" h="9353550">
                <a:moveTo>
                  <a:pt x="0" y="9353550"/>
                </a:moveTo>
                <a:lnTo>
                  <a:pt x="25146" y="9353550"/>
                </a:lnTo>
                <a:lnTo>
                  <a:pt x="25146" y="0"/>
                </a:lnTo>
                <a:lnTo>
                  <a:pt x="0" y="0"/>
                </a:lnTo>
                <a:lnTo>
                  <a:pt x="0" y="9353550"/>
                </a:lnTo>
                <a:close/>
              </a:path>
            </a:pathLst>
          </a:custGeom>
          <a:solidFill>
            <a:srgbClr val="33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9302496"/>
                  </a:move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71388" y="9353550"/>
                  </a:lnTo>
                  <a:lnTo>
                    <a:pt x="5771388" y="9302496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76515" y="9482721"/>
            <a:ext cx="140335" cy="166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195"/>
              </a:lnSpc>
            </a:pPr>
            <a:fld id="{81D60167-4931-47E6-BA6A-407CBD079E47}" type="slidenum">
              <a:rPr sz="1000" dirty="0">
                <a:latin typeface="Times New Roman"/>
                <a:cs typeface="Times New Roman"/>
              </a:rPr>
              <a:t>8</a:t>
            </a:fld>
            <a:endParaRPr sz="1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77844" y="5564377"/>
            <a:ext cx="3491229" cy="1034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2600" b="1" spc="65" dirty="0">
                <a:solidFill>
                  <a:srgbClr val="FF9A00"/>
                </a:solidFill>
                <a:latin typeface="Trebuchet MS"/>
                <a:cs typeface="Trebuchet MS"/>
              </a:rPr>
              <a:t>Anexo</a:t>
            </a: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185"/>
              </a:spcBef>
            </a:pPr>
            <a:r>
              <a:rPr sz="2200" b="1" spc="35" dirty="0">
                <a:solidFill>
                  <a:srgbClr val="FF9A00"/>
                </a:solidFill>
                <a:latin typeface="Arial"/>
                <a:cs typeface="Arial"/>
              </a:rPr>
              <a:t>Antecedentes</a:t>
            </a:r>
            <a:r>
              <a:rPr sz="2200" b="1" spc="3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2200" b="1" spc="70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2200" b="1" spc="14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FF9A00"/>
                </a:solidFill>
                <a:latin typeface="Arial"/>
                <a:cs typeface="Arial"/>
              </a:rPr>
              <a:t>Gestión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71924" y="7420616"/>
            <a:ext cx="3598545" cy="198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3075" algn="ctr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9A00"/>
                </a:solidFill>
                <a:latin typeface="Arial"/>
                <a:cs typeface="Arial"/>
              </a:rPr>
              <a:t>Sala</a:t>
            </a:r>
            <a:r>
              <a:rPr sz="1800" b="1" spc="7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9A00"/>
                </a:solidFill>
                <a:latin typeface="Arial"/>
                <a:cs typeface="Arial"/>
              </a:rPr>
              <a:t>Teatro</a:t>
            </a:r>
            <a:r>
              <a:rPr sz="1800" b="1" spc="2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800" b="1" spc="15" dirty="0">
                <a:solidFill>
                  <a:srgbClr val="FF9A00"/>
                </a:solidFill>
                <a:latin typeface="Arial"/>
                <a:cs typeface="Arial"/>
              </a:rPr>
              <a:t>“Diego </a:t>
            </a:r>
            <a:r>
              <a:rPr sz="1800" b="1" spc="-35" dirty="0">
                <a:solidFill>
                  <a:srgbClr val="FF9A00"/>
                </a:solidFill>
                <a:latin typeface="Arial"/>
                <a:cs typeface="Arial"/>
              </a:rPr>
              <a:t>Portales”</a:t>
            </a:r>
            <a:endParaRPr sz="1800">
              <a:latin typeface="Arial"/>
              <a:cs typeface="Arial"/>
            </a:endParaRPr>
          </a:p>
          <a:p>
            <a:pPr marL="524510" marR="5080" indent="-512445" algn="r">
              <a:lnSpc>
                <a:spcPct val="204300"/>
              </a:lnSpc>
            </a:pPr>
            <a:r>
              <a:rPr sz="1800" b="1" spc="-20" dirty="0">
                <a:solidFill>
                  <a:srgbClr val="FF9A00"/>
                </a:solidFill>
                <a:latin typeface="Arial"/>
                <a:cs typeface="Arial"/>
              </a:rPr>
              <a:t>Sala</a:t>
            </a:r>
            <a:r>
              <a:rPr sz="1800" b="1" spc="13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800" b="1" spc="55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800" b="1" spc="7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9A00"/>
                </a:solidFill>
                <a:latin typeface="Arial"/>
                <a:cs typeface="Arial"/>
              </a:rPr>
              <a:t>Exhibición</a:t>
            </a:r>
            <a:r>
              <a:rPr sz="18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9A00"/>
                </a:solidFill>
                <a:latin typeface="Arial"/>
                <a:cs typeface="Arial"/>
              </a:rPr>
              <a:t>Salón</a:t>
            </a:r>
            <a:r>
              <a:rPr sz="1800" b="1" spc="-5" dirty="0">
                <a:solidFill>
                  <a:srgbClr val="FF9A00"/>
                </a:solidFill>
                <a:latin typeface="Arial"/>
                <a:cs typeface="Arial"/>
              </a:rPr>
              <a:t> Urbano </a:t>
            </a:r>
            <a:r>
              <a:rPr sz="1800" b="1" spc="-484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9A00"/>
                </a:solidFill>
                <a:latin typeface="Arial"/>
                <a:cs typeface="Arial"/>
              </a:rPr>
              <a:t>Escuela</a:t>
            </a:r>
            <a:r>
              <a:rPr sz="1800" b="1" spc="12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800" b="1" spc="55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800" b="1" spc="6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FF9A00"/>
                </a:solidFill>
                <a:latin typeface="Arial"/>
                <a:cs typeface="Arial"/>
              </a:rPr>
              <a:t>Danza</a:t>
            </a:r>
            <a:r>
              <a:rPr sz="1800" b="1" spc="14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FF9A00"/>
                </a:solidFill>
                <a:latin typeface="Arial"/>
                <a:cs typeface="Arial"/>
              </a:rPr>
              <a:t>Moderna </a:t>
            </a:r>
            <a:r>
              <a:rPr sz="1800" b="1" spc="-484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9A00"/>
                </a:solidFill>
                <a:latin typeface="Arial"/>
                <a:cs typeface="Arial"/>
              </a:rPr>
              <a:t>Escuela</a:t>
            </a:r>
            <a:r>
              <a:rPr sz="1800" b="1" spc="13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800" b="1" spc="55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800" b="1" spc="7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FF9A00"/>
                </a:solidFill>
                <a:latin typeface="Arial"/>
                <a:cs typeface="Arial"/>
              </a:rPr>
              <a:t>Bellas</a:t>
            </a:r>
            <a:r>
              <a:rPr sz="1800" b="1" spc="-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9A00"/>
                </a:solidFill>
                <a:latin typeface="Arial"/>
                <a:cs typeface="Arial"/>
              </a:rPr>
              <a:t>Artes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33826" y="776731"/>
            <a:ext cx="29667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9339" y="854456"/>
            <a:ext cx="5469890" cy="547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latin typeface="Arial"/>
                <a:cs typeface="Arial"/>
              </a:rPr>
              <a:t>Corolario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Arial"/>
              <a:cs typeface="Arial"/>
            </a:endParaRPr>
          </a:p>
          <a:p>
            <a:pPr marL="12700" marR="5080">
              <a:lnSpc>
                <a:spcPct val="102200"/>
              </a:lnSpc>
              <a:tabLst>
                <a:tab pos="725805" algn="l"/>
                <a:tab pos="1079500" algn="l"/>
                <a:tab pos="1522730" algn="l"/>
                <a:tab pos="1847850" algn="l"/>
                <a:tab pos="2537460" algn="l"/>
                <a:tab pos="2899410" algn="l"/>
                <a:tab pos="3519804" algn="l"/>
                <a:tab pos="4232275" algn="l"/>
                <a:tab pos="5126990" algn="l"/>
              </a:tabLst>
            </a:pPr>
            <a:r>
              <a:rPr sz="1200" spc="-10" dirty="0">
                <a:latin typeface="Lucida Sans Unicode"/>
                <a:cs typeface="Lucida Sans Unicode"/>
              </a:rPr>
              <a:t>En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respuesta,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hemos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delineado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80" dirty="0">
                <a:latin typeface="Lucida Sans Unicode"/>
                <a:cs typeface="Lucida Sans Unicode"/>
              </a:rPr>
              <a:t>los</a:t>
            </a:r>
            <a:r>
              <a:rPr sz="1200" spc="-7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fundamentos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del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b="1" spc="-20" dirty="0">
                <a:latin typeface="Arial"/>
                <a:cs typeface="Arial"/>
              </a:rPr>
              <a:t>Plan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35" dirty="0">
                <a:latin typeface="Arial"/>
                <a:cs typeface="Arial"/>
              </a:rPr>
              <a:t>de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Gestión 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Cultural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Municipal</a:t>
            </a:r>
            <a:r>
              <a:rPr sz="1200" spc="10" dirty="0">
                <a:latin typeface="Lucida Sans Unicode"/>
                <a:cs typeface="Lucida Sans Unicode"/>
              </a:rPr>
              <a:t>,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que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incorpora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seis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líneas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acción: </a:t>
            </a:r>
            <a:r>
              <a:rPr sz="1200" b="1" i="1" spc="10" dirty="0">
                <a:latin typeface="Arial"/>
                <a:cs typeface="Arial"/>
              </a:rPr>
              <a:t>formación</a:t>
            </a:r>
            <a:r>
              <a:rPr sz="1200" b="1" i="1" spc="15" dirty="0">
                <a:latin typeface="Arial"/>
                <a:cs typeface="Arial"/>
              </a:rPr>
              <a:t> </a:t>
            </a:r>
            <a:r>
              <a:rPr sz="1200" b="1" i="1" spc="35" dirty="0">
                <a:latin typeface="Arial"/>
                <a:cs typeface="Arial"/>
              </a:rPr>
              <a:t>de </a:t>
            </a:r>
            <a:r>
              <a:rPr sz="1200" b="1" i="1" spc="40" dirty="0">
                <a:latin typeface="Arial"/>
                <a:cs typeface="Arial"/>
              </a:rPr>
              <a:t> </a:t>
            </a:r>
            <a:r>
              <a:rPr sz="1200" b="1" i="1" spc="15" dirty="0">
                <a:latin typeface="Arial"/>
                <a:cs typeface="Arial"/>
              </a:rPr>
              <a:t>lenguajes</a:t>
            </a:r>
            <a:r>
              <a:rPr sz="1200" b="1" i="1" spc="95" dirty="0">
                <a:latin typeface="Arial"/>
                <a:cs typeface="Arial"/>
              </a:rPr>
              <a:t> </a:t>
            </a:r>
            <a:r>
              <a:rPr sz="1200" b="1" i="1" spc="-40" dirty="0">
                <a:latin typeface="Arial"/>
                <a:cs typeface="Arial"/>
              </a:rPr>
              <a:t>artísticos;</a:t>
            </a:r>
            <a:r>
              <a:rPr sz="1200" b="1" i="1" spc="40" dirty="0">
                <a:latin typeface="Arial"/>
                <a:cs typeface="Arial"/>
              </a:rPr>
              <a:t> </a:t>
            </a:r>
            <a:r>
              <a:rPr sz="1200" b="1" i="1" spc="10" dirty="0">
                <a:latin typeface="Arial"/>
                <a:cs typeface="Arial"/>
              </a:rPr>
              <a:t>formación</a:t>
            </a:r>
            <a:r>
              <a:rPr sz="1200" b="1" i="1" spc="85" dirty="0">
                <a:latin typeface="Arial"/>
                <a:cs typeface="Arial"/>
              </a:rPr>
              <a:t> </a:t>
            </a:r>
            <a:r>
              <a:rPr sz="1200" b="1" i="1" spc="25" dirty="0">
                <a:latin typeface="Arial"/>
                <a:cs typeface="Arial"/>
              </a:rPr>
              <a:t>complementaria</a:t>
            </a:r>
            <a:r>
              <a:rPr sz="1200" b="1" i="1" spc="100" dirty="0">
                <a:latin typeface="Arial"/>
                <a:cs typeface="Arial"/>
              </a:rPr>
              <a:t> </a:t>
            </a:r>
            <a:r>
              <a:rPr sz="1200" b="1" i="1" spc="-25" dirty="0">
                <a:latin typeface="Arial"/>
                <a:cs typeface="Arial"/>
              </a:rPr>
              <a:t>transversal;</a:t>
            </a:r>
            <a:r>
              <a:rPr sz="1200" b="1" i="1" spc="70" dirty="0">
                <a:latin typeface="Arial"/>
                <a:cs typeface="Arial"/>
              </a:rPr>
              <a:t> </a:t>
            </a:r>
            <a:r>
              <a:rPr sz="1200" b="1" i="1" spc="5" dirty="0">
                <a:latin typeface="Arial"/>
                <a:cs typeface="Arial"/>
              </a:rPr>
              <a:t>producción</a:t>
            </a:r>
            <a:r>
              <a:rPr sz="1200" b="1" i="1" spc="5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y </a:t>
            </a:r>
            <a:r>
              <a:rPr sz="1200" b="1" i="1" spc="-315" dirty="0">
                <a:latin typeface="Arial"/>
                <a:cs typeface="Arial"/>
              </a:rPr>
              <a:t> </a:t>
            </a:r>
            <a:r>
              <a:rPr sz="1200" b="1" i="1" spc="20" dirty="0">
                <a:latin typeface="Arial"/>
                <a:cs typeface="Arial"/>
              </a:rPr>
              <a:t>creación;</a:t>
            </a:r>
            <a:r>
              <a:rPr sz="1200" b="1" i="1" spc="220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extensión,</a:t>
            </a:r>
            <a:r>
              <a:rPr sz="1200" b="1" i="1" spc="220" dirty="0">
                <a:latin typeface="Arial"/>
                <a:cs typeface="Arial"/>
              </a:rPr>
              <a:t> </a:t>
            </a:r>
            <a:r>
              <a:rPr sz="1200" b="1" i="1" spc="5" dirty="0">
                <a:latin typeface="Arial"/>
                <a:cs typeface="Arial"/>
              </a:rPr>
              <a:t>exhibición</a:t>
            </a:r>
            <a:r>
              <a:rPr sz="1200" b="1" i="1" spc="19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y</a:t>
            </a:r>
            <a:r>
              <a:rPr sz="1200" b="1" i="1" spc="215" dirty="0">
                <a:latin typeface="Arial"/>
                <a:cs typeface="Arial"/>
              </a:rPr>
              <a:t> </a:t>
            </a:r>
            <a:r>
              <a:rPr sz="1200" b="1" i="1" spc="-25" dirty="0">
                <a:latin typeface="Arial"/>
                <a:cs typeface="Arial"/>
              </a:rPr>
              <a:t>distribución;</a:t>
            </a:r>
            <a:r>
              <a:rPr sz="1200" b="1" i="1" spc="204" dirty="0">
                <a:latin typeface="Arial"/>
                <a:cs typeface="Arial"/>
              </a:rPr>
              <a:t> </a:t>
            </a:r>
            <a:r>
              <a:rPr sz="1200" b="1" i="1" spc="10" dirty="0">
                <a:latin typeface="Arial"/>
                <a:cs typeface="Arial"/>
              </a:rPr>
              <a:t>producción</a:t>
            </a:r>
            <a:r>
              <a:rPr sz="1200" b="1" i="1" spc="200" dirty="0">
                <a:latin typeface="Arial"/>
                <a:cs typeface="Arial"/>
              </a:rPr>
              <a:t> </a:t>
            </a:r>
            <a:r>
              <a:rPr sz="1200" b="1" i="1" spc="35" dirty="0">
                <a:latin typeface="Arial"/>
                <a:cs typeface="Arial"/>
              </a:rPr>
              <a:t>de</a:t>
            </a:r>
            <a:r>
              <a:rPr sz="1200" b="1" i="1" spc="27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eventos</a:t>
            </a:r>
            <a:r>
              <a:rPr sz="1200" b="1" i="1" spc="17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y </a:t>
            </a:r>
            <a:r>
              <a:rPr sz="1200" b="1" i="1" spc="-3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patrimonio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e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spc="20" dirty="0">
                <a:latin typeface="Arial"/>
                <a:cs typeface="Arial"/>
              </a:rPr>
              <a:t>identidad</a:t>
            </a:r>
            <a:r>
              <a:rPr sz="1200" b="1" i="1" spc="25" dirty="0">
                <a:latin typeface="Arial"/>
                <a:cs typeface="Arial"/>
              </a:rPr>
              <a:t> local.</a:t>
            </a:r>
            <a:r>
              <a:rPr sz="1200" b="1" i="1" spc="30" dirty="0">
                <a:latin typeface="Arial"/>
                <a:cs typeface="Arial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Éstas</a:t>
            </a:r>
            <a:r>
              <a:rPr sz="1200" spc="290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han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sido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integradas</a:t>
            </a:r>
            <a:r>
              <a:rPr sz="1200" spc="37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como  </a:t>
            </a:r>
            <a:r>
              <a:rPr sz="1200" spc="-60" dirty="0">
                <a:latin typeface="Lucida Sans Unicode"/>
                <a:cs typeface="Lucida Sans Unicode"/>
              </a:rPr>
              <a:t>ejes 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80" dirty="0">
                <a:latin typeface="Lucida Sans Unicode"/>
                <a:cs typeface="Lucida Sans Unicode"/>
              </a:rPr>
              <a:t>r</a:t>
            </a:r>
            <a:r>
              <a:rPr sz="1200" spc="135" dirty="0">
                <a:latin typeface="Lucida Sans Unicode"/>
                <a:cs typeface="Lucida Sans Unicode"/>
              </a:rPr>
              <a:t>e</a:t>
            </a:r>
            <a:r>
              <a:rPr sz="1200" spc="15" dirty="0">
                <a:latin typeface="Lucida Sans Unicode"/>
                <a:cs typeface="Lucida Sans Unicode"/>
              </a:rPr>
              <a:t>c</a:t>
            </a:r>
            <a:r>
              <a:rPr sz="1200" spc="-45" dirty="0">
                <a:latin typeface="Lucida Sans Unicode"/>
                <a:cs typeface="Lucida Sans Unicode"/>
              </a:rPr>
              <a:t>t</a:t>
            </a:r>
            <a:r>
              <a:rPr sz="1200" spc="-10" dirty="0">
                <a:latin typeface="Lucida Sans Unicode"/>
                <a:cs typeface="Lucida Sans Unicode"/>
              </a:rPr>
              <a:t>o</a:t>
            </a:r>
            <a:r>
              <a:rPr sz="1200" spc="-80" dirty="0">
                <a:latin typeface="Lucida Sans Unicode"/>
                <a:cs typeface="Lucida Sans Unicode"/>
              </a:rPr>
              <a:t>r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10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b="1" spc="-125" dirty="0">
                <a:latin typeface="Arial"/>
                <a:cs typeface="Arial"/>
              </a:rPr>
              <a:t>P</a:t>
            </a:r>
            <a:r>
              <a:rPr sz="1200" b="1" spc="5" dirty="0">
                <a:latin typeface="Arial"/>
                <a:cs typeface="Arial"/>
              </a:rPr>
              <a:t>l</a:t>
            </a:r>
            <a:r>
              <a:rPr sz="1200" b="1" spc="60" dirty="0">
                <a:latin typeface="Arial"/>
                <a:cs typeface="Arial"/>
              </a:rPr>
              <a:t>a</a:t>
            </a:r>
            <a:r>
              <a:rPr sz="1200" b="1" spc="-1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	</a:t>
            </a:r>
            <a:r>
              <a:rPr sz="1200" b="1" spc="75" dirty="0">
                <a:latin typeface="Arial"/>
                <a:cs typeface="Arial"/>
              </a:rPr>
              <a:t>d</a:t>
            </a:r>
            <a:r>
              <a:rPr sz="1200" b="1" dirty="0">
                <a:latin typeface="Arial"/>
                <a:cs typeface="Arial"/>
              </a:rPr>
              <a:t>e	</a:t>
            </a:r>
            <a:r>
              <a:rPr sz="1200" b="1" spc="85" dirty="0">
                <a:latin typeface="Arial"/>
                <a:cs typeface="Arial"/>
              </a:rPr>
              <a:t>G</a:t>
            </a:r>
            <a:r>
              <a:rPr sz="1200" b="1" spc="50" dirty="0">
                <a:latin typeface="Arial"/>
                <a:cs typeface="Arial"/>
              </a:rPr>
              <a:t>e</a:t>
            </a:r>
            <a:r>
              <a:rPr sz="1200" b="1" spc="-90" dirty="0">
                <a:latin typeface="Arial"/>
                <a:cs typeface="Arial"/>
              </a:rPr>
              <a:t>st</a:t>
            </a:r>
            <a:r>
              <a:rPr sz="1200" b="1" spc="-40" dirty="0">
                <a:latin typeface="Arial"/>
                <a:cs typeface="Arial"/>
              </a:rPr>
              <a:t>i</a:t>
            </a:r>
            <a:r>
              <a:rPr sz="1200" b="1" spc="15" dirty="0">
                <a:latin typeface="Arial"/>
                <a:cs typeface="Arial"/>
              </a:rPr>
              <a:t>ó</a:t>
            </a:r>
            <a:r>
              <a:rPr sz="1200" b="1" spc="-1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	</a:t>
            </a:r>
            <a:r>
              <a:rPr sz="1200" b="1" spc="75" dirty="0">
                <a:latin typeface="Arial"/>
                <a:cs typeface="Arial"/>
              </a:rPr>
              <a:t>d</a:t>
            </a:r>
            <a:r>
              <a:rPr sz="1200" b="1" spc="50" dirty="0">
                <a:latin typeface="Arial"/>
                <a:cs typeface="Arial"/>
              </a:rPr>
              <a:t>e</a:t>
            </a:r>
            <a:r>
              <a:rPr sz="1200" b="1" spc="-50" dirty="0">
                <a:latin typeface="Arial"/>
                <a:cs typeface="Arial"/>
              </a:rPr>
              <a:t>l</a:t>
            </a:r>
            <a:r>
              <a:rPr sz="1200" b="1" dirty="0">
                <a:latin typeface="Arial"/>
                <a:cs typeface="Arial"/>
              </a:rPr>
              <a:t>	</a:t>
            </a:r>
            <a:r>
              <a:rPr sz="1200" b="1" spc="35" dirty="0">
                <a:latin typeface="Arial"/>
                <a:cs typeface="Arial"/>
              </a:rPr>
              <a:t>C</a:t>
            </a:r>
            <a:r>
              <a:rPr sz="1200" b="1" spc="50" dirty="0">
                <a:latin typeface="Arial"/>
                <a:cs typeface="Arial"/>
              </a:rPr>
              <a:t>e</a:t>
            </a:r>
            <a:r>
              <a:rPr sz="1200" b="1" spc="-50" dirty="0">
                <a:latin typeface="Arial"/>
                <a:cs typeface="Arial"/>
              </a:rPr>
              <a:t>nt</a:t>
            </a:r>
            <a:r>
              <a:rPr sz="1200" b="1" spc="-25" dirty="0">
                <a:latin typeface="Arial"/>
                <a:cs typeface="Arial"/>
              </a:rPr>
              <a:t>r</a:t>
            </a:r>
            <a:r>
              <a:rPr sz="1200" b="1" dirty="0">
                <a:latin typeface="Arial"/>
                <a:cs typeface="Arial"/>
              </a:rPr>
              <a:t>o	</a:t>
            </a:r>
            <a:r>
              <a:rPr sz="1200" b="1" spc="30" dirty="0">
                <a:latin typeface="Arial"/>
                <a:cs typeface="Arial"/>
              </a:rPr>
              <a:t>C</a:t>
            </a:r>
            <a:r>
              <a:rPr sz="1200" b="1" spc="-40" dirty="0">
                <a:latin typeface="Arial"/>
                <a:cs typeface="Arial"/>
              </a:rPr>
              <a:t>ultu</a:t>
            </a:r>
            <a:r>
              <a:rPr sz="1200" b="1" spc="25" dirty="0">
                <a:latin typeface="Arial"/>
                <a:cs typeface="Arial"/>
              </a:rPr>
              <a:t>r</a:t>
            </a:r>
            <a:r>
              <a:rPr sz="1200" b="1" spc="60" dirty="0">
                <a:latin typeface="Arial"/>
                <a:cs typeface="Arial"/>
              </a:rPr>
              <a:t>a</a:t>
            </a:r>
            <a:r>
              <a:rPr sz="1200" b="1" spc="-50" dirty="0">
                <a:latin typeface="Arial"/>
                <a:cs typeface="Arial"/>
              </a:rPr>
              <a:t>l</a:t>
            </a:r>
            <a:r>
              <a:rPr sz="1200" b="1" dirty="0">
                <a:latin typeface="Arial"/>
                <a:cs typeface="Arial"/>
              </a:rPr>
              <a:t>	</a:t>
            </a:r>
            <a:r>
              <a:rPr sz="1200" b="1" spc="-25" dirty="0">
                <a:latin typeface="Arial"/>
                <a:cs typeface="Arial"/>
              </a:rPr>
              <a:t>“</a:t>
            </a:r>
            <a:r>
              <a:rPr sz="1200" b="1" spc="-155" dirty="0">
                <a:latin typeface="Arial"/>
                <a:cs typeface="Arial"/>
              </a:rPr>
              <a:t>L</a:t>
            </a:r>
            <a:r>
              <a:rPr sz="1200" b="1" spc="65" dirty="0">
                <a:latin typeface="Arial"/>
                <a:cs typeface="Arial"/>
              </a:rPr>
              <a:t>e</a:t>
            </a:r>
            <a:r>
              <a:rPr sz="1200" b="1" spc="45" dirty="0">
                <a:latin typeface="Arial"/>
                <a:cs typeface="Arial"/>
              </a:rPr>
              <a:t>op</a:t>
            </a:r>
            <a:r>
              <a:rPr sz="1200" b="1" spc="15" dirty="0">
                <a:latin typeface="Arial"/>
                <a:cs typeface="Arial"/>
              </a:rPr>
              <a:t>o</a:t>
            </a:r>
            <a:r>
              <a:rPr sz="1200" b="1" spc="-25" dirty="0">
                <a:latin typeface="Arial"/>
                <a:cs typeface="Arial"/>
              </a:rPr>
              <a:t>l</a:t>
            </a:r>
            <a:r>
              <a:rPr sz="1200" b="1" spc="45" dirty="0">
                <a:latin typeface="Arial"/>
                <a:cs typeface="Arial"/>
              </a:rPr>
              <a:t>d</a:t>
            </a:r>
            <a:r>
              <a:rPr sz="1200" b="1" dirty="0">
                <a:latin typeface="Arial"/>
                <a:cs typeface="Arial"/>
              </a:rPr>
              <a:t>o	</a:t>
            </a:r>
            <a:r>
              <a:rPr sz="1200" b="1" spc="-65" dirty="0">
                <a:latin typeface="Arial"/>
                <a:cs typeface="Arial"/>
              </a:rPr>
              <a:t>Sil</a:t>
            </a:r>
            <a:r>
              <a:rPr sz="1200" b="1" spc="-25" dirty="0">
                <a:latin typeface="Arial"/>
                <a:cs typeface="Arial"/>
              </a:rPr>
              <a:t>v</a:t>
            </a:r>
            <a:r>
              <a:rPr sz="1200" b="1" dirty="0">
                <a:latin typeface="Arial"/>
                <a:cs typeface="Arial"/>
              </a:rPr>
              <a:t>a  </a:t>
            </a:r>
            <a:r>
              <a:rPr sz="1200" b="1" spc="-5" dirty="0">
                <a:latin typeface="Arial"/>
                <a:cs typeface="Arial"/>
              </a:rPr>
              <a:t>Reynoard”</a:t>
            </a:r>
            <a:r>
              <a:rPr sz="1200" spc="-5" dirty="0">
                <a:latin typeface="Lucida Sans Unicode"/>
                <a:cs typeface="Lucida Sans Unicode"/>
              </a:rPr>
              <a:t>,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fundiéndolos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uno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solo.</a:t>
            </a:r>
            <a:endParaRPr sz="1200">
              <a:latin typeface="Lucida Sans Unicode"/>
              <a:cs typeface="Lucida Sans Unicode"/>
            </a:endParaRPr>
          </a:p>
          <a:p>
            <a:pPr marL="12700" marR="19685">
              <a:lnSpc>
                <a:spcPct val="102200"/>
              </a:lnSpc>
              <a:spcBef>
                <a:spcPts val="1470"/>
              </a:spcBef>
            </a:pPr>
            <a:r>
              <a:rPr sz="1200" spc="-45" dirty="0">
                <a:latin typeface="Lucida Sans Unicode"/>
                <a:cs typeface="Lucida Sans Unicode"/>
              </a:rPr>
              <a:t>Este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Centro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Cultural,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como </a:t>
            </a:r>
            <a:r>
              <a:rPr sz="1200" dirty="0">
                <a:latin typeface="Lucida Sans Unicode"/>
                <a:cs typeface="Lucida Sans Unicode"/>
              </a:rPr>
              <a:t>unidad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gestión,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no </a:t>
            </a:r>
            <a:r>
              <a:rPr sz="1200" spc="-50" dirty="0">
                <a:latin typeface="Lucida Sans Unicode"/>
                <a:cs typeface="Lucida Sans Unicode"/>
              </a:rPr>
              <a:t>sólo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respo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nde</a:t>
            </a:r>
            <a:r>
              <a:rPr sz="1200" spc="3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la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necesidad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física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de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reunir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un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solo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recinto</a:t>
            </a:r>
            <a:r>
              <a:rPr sz="1200" spc="35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arquitectónico</a:t>
            </a:r>
            <a:r>
              <a:rPr sz="1200" spc="36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375" dirty="0">
                <a:latin typeface="Lucida Sans Unicode"/>
                <a:cs typeface="Lucida Sans Unicode"/>
              </a:rPr>
              <a:t> </a:t>
            </a:r>
            <a:r>
              <a:rPr sz="1200" spc="-80" dirty="0">
                <a:latin typeface="Lucida Sans Unicode"/>
                <a:cs typeface="Lucida Sans Unicode"/>
              </a:rPr>
              <a:t>los </a:t>
            </a:r>
            <a:r>
              <a:rPr sz="1200" spc="-7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diferentes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procesos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que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involucran</a:t>
            </a:r>
            <a:r>
              <a:rPr sz="1200" spc="335" dirty="0">
                <a:latin typeface="Lucida Sans Unicode"/>
                <a:cs typeface="Lucida Sans Unicode"/>
              </a:rPr>
              <a:t> </a:t>
            </a:r>
            <a:r>
              <a:rPr sz="1200" spc="-85" dirty="0">
                <a:latin typeface="Lucida Sans Unicode"/>
                <a:cs typeface="Lucida Sans Unicode"/>
              </a:rPr>
              <a:t>su</a:t>
            </a:r>
            <a:r>
              <a:rPr sz="1200" spc="21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desarrollo,</a:t>
            </a:r>
            <a:r>
              <a:rPr sz="1200" spc="300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sino</a:t>
            </a:r>
            <a:r>
              <a:rPr sz="1200" spc="25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además  </a:t>
            </a:r>
            <a:r>
              <a:rPr sz="1200" spc="-5" dirty="0">
                <a:latin typeface="Lucida Sans Unicode"/>
                <a:cs typeface="Lucida Sans Unicode"/>
              </a:rPr>
              <a:t>tiene 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como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visión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proyectarlos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al</a:t>
            </a:r>
            <a:r>
              <a:rPr sz="1200" spc="4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ámbito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V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región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interior.</a:t>
            </a:r>
            <a:endParaRPr sz="1200">
              <a:latin typeface="Lucida Sans Unicode"/>
              <a:cs typeface="Lucida Sans Unicode"/>
            </a:endParaRPr>
          </a:p>
          <a:p>
            <a:pPr marL="12700" marR="31115" algn="just">
              <a:lnSpc>
                <a:spcPct val="102499"/>
              </a:lnSpc>
              <a:spcBef>
                <a:spcPts val="1460"/>
              </a:spcBef>
            </a:pPr>
            <a:r>
              <a:rPr sz="1200" spc="-10" dirty="0">
                <a:latin typeface="Lucida Sans Unicode"/>
                <a:cs typeface="Lucida Sans Unicode"/>
              </a:rPr>
              <a:t>En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consecuencia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el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marco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la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programación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d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iniciativas 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significativas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por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spc="5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conmemoración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del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Tricentenario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fundación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endParaRPr sz="1200">
              <a:latin typeface="Lucida Sans Unicode"/>
              <a:cs typeface="Lucida Sans Unicode"/>
            </a:endParaRPr>
          </a:p>
          <a:p>
            <a:pPr marL="12700" marR="51435" algn="just">
              <a:lnSpc>
                <a:spcPts val="1480"/>
              </a:lnSpc>
              <a:spcBef>
                <a:spcPts val="40"/>
              </a:spcBef>
            </a:pPr>
            <a:r>
              <a:rPr sz="1200" spc="-10" dirty="0">
                <a:latin typeface="Lucida Sans Unicode"/>
                <a:cs typeface="Lucida Sans Unicode"/>
              </a:rPr>
              <a:t>la</a:t>
            </a:r>
            <a:r>
              <a:rPr sz="1200" spc="-5" dirty="0">
                <a:latin typeface="Lucida Sans Unicode"/>
                <a:cs typeface="Lucida Sans Unicode"/>
              </a:rPr>
              <a:t> ciudad;</a:t>
            </a:r>
            <a:r>
              <a:rPr sz="1200" dirty="0">
                <a:latin typeface="Lucida Sans Unicode"/>
                <a:cs typeface="Lucida Sans Unicode"/>
              </a:rPr>
              <a:t> y</a:t>
            </a:r>
            <a:r>
              <a:rPr sz="1200" spc="5" dirty="0">
                <a:latin typeface="Lucida Sans Unicode"/>
                <a:cs typeface="Lucida Sans Unicode"/>
              </a:rPr>
              <a:t> para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cerrar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ciclo</a:t>
            </a:r>
            <a:r>
              <a:rPr sz="1200" spc="33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 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spc="3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retroalimentación</a:t>
            </a:r>
            <a:r>
              <a:rPr sz="1200" spc="340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se</a:t>
            </a:r>
            <a:r>
              <a:rPr sz="1200" spc="280" dirty="0">
                <a:latin typeface="Lucida Sans Unicode"/>
                <a:cs typeface="Lucida Sans Unicode"/>
              </a:rPr>
              <a:t> </a:t>
            </a:r>
            <a:r>
              <a:rPr sz="1200" spc="45" dirty="0">
                <a:latin typeface="Lucida Sans Unicode"/>
                <a:cs typeface="Lucida Sans Unicode"/>
              </a:rPr>
              <a:t>hace </a:t>
            </a:r>
            <a:r>
              <a:rPr sz="1200" spc="5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necesario</a:t>
            </a:r>
            <a:r>
              <a:rPr sz="1200" spc="125" dirty="0">
                <a:latin typeface="Lucida Sans Unicode"/>
                <a:cs typeface="Lucida Sans Unicode"/>
              </a:rPr>
              <a:t> </a:t>
            </a:r>
            <a:r>
              <a:rPr sz="1200" b="1" spc="-5" dirty="0">
                <a:latin typeface="Arial"/>
                <a:cs typeface="Arial"/>
              </a:rPr>
              <a:t>socializar</a:t>
            </a:r>
            <a:r>
              <a:rPr sz="1200" b="1" spc="85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la</a:t>
            </a:r>
            <a:r>
              <a:rPr sz="1200" b="1" spc="1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sistematización</a:t>
            </a:r>
            <a:r>
              <a:rPr sz="1200" b="1" spc="85" dirty="0">
                <a:latin typeface="Arial"/>
                <a:cs typeface="Arial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realizada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desde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el</a:t>
            </a:r>
            <a:r>
              <a:rPr sz="1200" spc="11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ámbito</a:t>
            </a:r>
            <a:endParaRPr sz="1200">
              <a:latin typeface="Lucida Sans Unicode"/>
              <a:cs typeface="Lucida Sans Unicode"/>
            </a:endParaRPr>
          </a:p>
          <a:p>
            <a:pPr marL="16510" marR="51435" indent="-4445" algn="just">
              <a:lnSpc>
                <a:spcPts val="1460"/>
              </a:lnSpc>
              <a:spcBef>
                <a:spcPts val="10"/>
              </a:spcBef>
            </a:pPr>
            <a:r>
              <a:rPr sz="1200" spc="-25" dirty="0">
                <a:latin typeface="Lucida Sans Unicode"/>
                <a:cs typeface="Lucida Sans Unicode"/>
              </a:rPr>
              <a:t>municipal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hacia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dirty="0">
                <a:latin typeface="Lucida Sans Unicode"/>
                <a:cs typeface="Lucida Sans Unicode"/>
              </a:rPr>
              <a:t> Comunidad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cu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al</a:t>
            </a:r>
            <a:r>
              <a:rPr sz="1200" spc="-60" dirty="0">
                <a:latin typeface="Lucida Sans Unicode"/>
                <a:cs typeface="Lucida Sans Unicode"/>
              </a:rPr>
              <a:t> surgió;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asumiendo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el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85" dirty="0">
                <a:latin typeface="Lucida Sans Unicode"/>
                <a:cs typeface="Lucida Sans Unicode"/>
              </a:rPr>
              <a:t>rol </a:t>
            </a:r>
            <a:r>
              <a:rPr sz="1200" spc="-8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protagónico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que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nos</a:t>
            </a:r>
            <a:r>
              <a:rPr sz="1200" spc="1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corresponde</a:t>
            </a:r>
            <a:r>
              <a:rPr sz="1200" spc="17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como</a:t>
            </a:r>
            <a:r>
              <a:rPr sz="1200" spc="34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una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comuna</a:t>
            </a:r>
            <a:r>
              <a:rPr sz="1200" spc="34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humana,</a:t>
            </a:r>
            <a:endParaRPr sz="1200">
              <a:latin typeface="Lucida Sans Unicode"/>
              <a:cs typeface="Lucida Sans Unicode"/>
            </a:endParaRPr>
          </a:p>
          <a:p>
            <a:pPr marL="12700" marR="130175" algn="just">
              <a:lnSpc>
                <a:spcPts val="1460"/>
              </a:lnSpc>
              <a:spcBef>
                <a:spcPts val="20"/>
              </a:spcBef>
            </a:pPr>
            <a:r>
              <a:rPr sz="1200" spc="-15" dirty="0">
                <a:latin typeface="Lucida Sans Unicode"/>
                <a:cs typeface="Lucida Sans Unicode"/>
              </a:rPr>
              <a:t>saludable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innovadora,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que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entiende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cultura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85" dirty="0">
                <a:latin typeface="Lucida Sans Unicode"/>
                <a:cs typeface="Lucida Sans Unicode"/>
              </a:rPr>
              <a:t>su</a:t>
            </a:r>
            <a:r>
              <a:rPr sz="1200" spc="204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más</a:t>
            </a:r>
            <a:r>
              <a:rPr sz="1200" spc="34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amplio </a:t>
            </a:r>
            <a:r>
              <a:rPr sz="1200" spc="-25" dirty="0">
                <a:latin typeface="Lucida Sans Unicode"/>
                <a:cs typeface="Lucida Sans Unicode"/>
              </a:rPr>
              <a:t> sentido</a:t>
            </a:r>
            <a:r>
              <a:rPr sz="1200" spc="7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como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la</a:t>
            </a:r>
            <a:r>
              <a:rPr sz="1200" spc="8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acción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14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cultivar</a:t>
            </a:r>
            <a:r>
              <a:rPr sz="1200" spc="6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</a:t>
            </a:r>
            <a:r>
              <a:rPr sz="1200" spc="80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espíritu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humano,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que</a:t>
            </a:r>
            <a:r>
              <a:rPr sz="1200" spc="12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encuentra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85" dirty="0">
                <a:latin typeface="Lucida Sans Unicode"/>
                <a:cs typeface="Lucida Sans Unicode"/>
              </a:rPr>
              <a:t>su</a:t>
            </a:r>
            <a:endParaRPr sz="1200">
              <a:latin typeface="Lucida Sans Unicode"/>
              <a:cs typeface="Lucida Sans Unicode"/>
            </a:endParaRPr>
          </a:p>
          <a:p>
            <a:pPr marL="22860" indent="-10795" algn="just">
              <a:lnSpc>
                <a:spcPts val="1430"/>
              </a:lnSpc>
            </a:pPr>
            <a:r>
              <a:rPr sz="1200" spc="-15" dirty="0">
                <a:latin typeface="Lucida Sans Unicode"/>
                <a:cs typeface="Lucida Sans Unicode"/>
              </a:rPr>
              <a:t>manifestación</a:t>
            </a:r>
            <a:r>
              <a:rPr sz="1200" spc="30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229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través</a:t>
            </a:r>
            <a:r>
              <a:rPr sz="1200" spc="26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del</a:t>
            </a:r>
            <a:r>
              <a:rPr sz="1200" spc="27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desarrol</a:t>
            </a:r>
            <a:r>
              <a:rPr sz="1200" spc="31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lo</a:t>
            </a:r>
            <a:r>
              <a:rPr sz="1200" spc="21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27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expresión</a:t>
            </a:r>
            <a:r>
              <a:rPr sz="1200" spc="26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</a:t>
            </a:r>
            <a:r>
              <a:rPr sz="1200" spc="280" dirty="0">
                <a:latin typeface="Lucida Sans Unicode"/>
                <a:cs typeface="Lucida Sans Unicode"/>
              </a:rPr>
              <a:t> </a:t>
            </a:r>
            <a:r>
              <a:rPr sz="1200" spc="-105" dirty="0">
                <a:latin typeface="Lucida Sans Unicode"/>
                <a:cs typeface="Lucida Sans Unicode"/>
              </a:rPr>
              <a:t>sus</a:t>
            </a:r>
            <a:r>
              <a:rPr sz="1200" spc="31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capacidades</a:t>
            </a:r>
            <a:endParaRPr sz="1200">
              <a:latin typeface="Lucida Sans Unicode"/>
              <a:cs typeface="Lucida Sans Unicode"/>
            </a:endParaRPr>
          </a:p>
          <a:p>
            <a:pPr marL="12700" marR="137160" indent="10160" algn="just">
              <a:lnSpc>
                <a:spcPct val="102099"/>
              </a:lnSpc>
              <a:spcBef>
                <a:spcPts val="5"/>
              </a:spcBef>
            </a:pPr>
            <a:r>
              <a:rPr sz="1200" spc="-25" dirty="0">
                <a:latin typeface="Lucida Sans Unicode"/>
                <a:cs typeface="Lucida Sans Unicode"/>
              </a:rPr>
              <a:t>creativas, </a:t>
            </a:r>
            <a:r>
              <a:rPr sz="1200" spc="-45" dirty="0">
                <a:latin typeface="Lucida Sans Unicode"/>
                <a:cs typeface="Lucida Sans Unicode"/>
              </a:rPr>
              <a:t>expresivas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40" dirty="0">
                <a:latin typeface="Lucida Sans Unicode"/>
                <a:cs typeface="Lucida Sans Unicode"/>
              </a:rPr>
              <a:t>reflexivas </a:t>
            </a:r>
            <a:r>
              <a:rPr sz="1200" spc="-55" dirty="0">
                <a:latin typeface="Lucida Sans Unicode"/>
                <a:cs typeface="Lucida Sans Unicode"/>
              </a:rPr>
              <a:t>las </a:t>
            </a:r>
            <a:r>
              <a:rPr sz="1200" spc="10" dirty="0">
                <a:latin typeface="Lucida Sans Unicode"/>
                <a:cs typeface="Lucida Sans Unicode"/>
              </a:rPr>
              <a:t>que </a:t>
            </a:r>
            <a:r>
              <a:rPr sz="1200" spc="-55" dirty="0">
                <a:latin typeface="Lucida Sans Unicode"/>
                <a:cs typeface="Lucida Sans Unicode"/>
              </a:rPr>
              <a:t>se </a:t>
            </a:r>
            <a:r>
              <a:rPr sz="1200" spc="5" dirty="0">
                <a:latin typeface="Lucida Sans Unicode"/>
                <a:cs typeface="Lucida Sans Unicode"/>
              </a:rPr>
              <a:t>proyectan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5" dirty="0">
                <a:latin typeface="Lucida Sans Unicode"/>
                <a:cs typeface="Lucida Sans Unicode"/>
              </a:rPr>
              <a:t>la </a:t>
            </a:r>
            <a:r>
              <a:rPr sz="1200" dirty="0">
                <a:latin typeface="Lucida Sans Unicode"/>
                <a:cs typeface="Lucida Sans Unicode"/>
              </a:rPr>
              <a:t>generación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un </a:t>
            </a:r>
            <a:r>
              <a:rPr sz="1200" spc="5" dirty="0">
                <a:latin typeface="Lucida Sans Unicode"/>
                <a:cs typeface="Lucida Sans Unicode"/>
              </a:rPr>
              <a:t>modelo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alternativo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40" dirty="0">
                <a:latin typeface="Lucida Sans Unicode"/>
                <a:cs typeface="Lucida Sans Unicode"/>
              </a:rPr>
              <a:t>desarrollo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centrado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75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principios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de </a:t>
            </a:r>
            <a:r>
              <a:rPr sz="1200" spc="-10" dirty="0">
                <a:latin typeface="Lucida Sans Unicode"/>
                <a:cs typeface="Lucida Sans Unicode"/>
              </a:rPr>
              <a:t>la 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humanidad, </a:t>
            </a:r>
            <a:r>
              <a:rPr sz="1200" spc="-5" dirty="0">
                <a:latin typeface="Lucida Sans Unicode"/>
                <a:cs typeface="Lucida Sans Unicode"/>
              </a:rPr>
              <a:t>la </a:t>
            </a:r>
            <a:r>
              <a:rPr sz="1200" spc="-35" dirty="0">
                <a:latin typeface="Lucida Sans Unicode"/>
                <a:cs typeface="Lucida Sans Unicode"/>
              </a:rPr>
              <a:t>solidaridad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5" dirty="0">
                <a:latin typeface="Lucida Sans Unicode"/>
                <a:cs typeface="Lucida Sans Unicode"/>
              </a:rPr>
              <a:t>la </a:t>
            </a:r>
            <a:r>
              <a:rPr sz="1200" dirty="0">
                <a:latin typeface="Lucida Sans Unicode"/>
                <a:cs typeface="Lucida Sans Unicode"/>
              </a:rPr>
              <a:t>cooperación; y </a:t>
            </a:r>
            <a:r>
              <a:rPr sz="1200" spc="10" dirty="0">
                <a:latin typeface="Lucida Sans Unicode"/>
                <a:cs typeface="Lucida Sans Unicode"/>
              </a:rPr>
              <a:t>que </a:t>
            </a:r>
            <a:r>
              <a:rPr sz="1200" spc="-50" dirty="0">
                <a:latin typeface="Lucida Sans Unicode"/>
                <a:cs typeface="Lucida Sans Unicode"/>
              </a:rPr>
              <a:t>se </a:t>
            </a:r>
            <a:r>
              <a:rPr sz="1200" spc="-30" dirty="0">
                <a:latin typeface="Lucida Sans Unicode"/>
                <a:cs typeface="Lucida Sans Unicode"/>
              </a:rPr>
              <a:t>consolide </a:t>
            </a:r>
            <a:r>
              <a:rPr sz="1200" spc="10" dirty="0">
                <a:latin typeface="Lucida Sans Unicode"/>
                <a:cs typeface="Lucida Sans Unicode"/>
              </a:rPr>
              <a:t>como </a:t>
            </a:r>
            <a:r>
              <a:rPr sz="1200" spc="-20" dirty="0">
                <a:latin typeface="Lucida Sans Unicode"/>
                <a:cs typeface="Lucida Sans Unicode"/>
              </a:rPr>
              <a:t>un 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espacio </a:t>
            </a:r>
            <a:r>
              <a:rPr sz="1200" spc="30" dirty="0">
                <a:latin typeface="Lucida Sans Unicode"/>
                <a:cs typeface="Lucida Sans Unicode"/>
              </a:rPr>
              <a:t>de </a:t>
            </a:r>
            <a:r>
              <a:rPr sz="1200" spc="-20" dirty="0">
                <a:latin typeface="Lucida Sans Unicode"/>
                <a:cs typeface="Lucida Sans Unicode"/>
              </a:rPr>
              <a:t>libertad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15" dirty="0">
                <a:latin typeface="Lucida Sans Unicode"/>
                <a:cs typeface="Lucida Sans Unicode"/>
              </a:rPr>
              <a:t>donde </a:t>
            </a:r>
            <a:r>
              <a:rPr sz="1200" spc="-30" dirty="0">
                <a:latin typeface="Lucida Sans Unicode"/>
                <a:cs typeface="Lucida Sans Unicode"/>
              </a:rPr>
              <a:t>todos </a:t>
            </a:r>
            <a:r>
              <a:rPr sz="1200" spc="20" dirty="0">
                <a:latin typeface="Lucida Sans Unicode"/>
                <a:cs typeface="Lucida Sans Unicode"/>
              </a:rPr>
              <a:t>tengan </a:t>
            </a:r>
            <a:r>
              <a:rPr sz="1200" spc="15" dirty="0">
                <a:latin typeface="Lucida Sans Unicode"/>
                <a:cs typeface="Lucida Sans Unicode"/>
              </a:rPr>
              <a:t>cabida </a:t>
            </a:r>
            <a:r>
              <a:rPr sz="1200" spc="5" dirty="0">
                <a:latin typeface="Lucida Sans Unicode"/>
                <a:cs typeface="Lucida Sans Unicode"/>
              </a:rPr>
              <a:t>para </a:t>
            </a:r>
            <a:r>
              <a:rPr sz="1200" spc="-45" dirty="0">
                <a:latin typeface="Lucida Sans Unicode"/>
                <a:cs typeface="Lucida Sans Unicode"/>
              </a:rPr>
              <a:t>desarrollar </a:t>
            </a:r>
            <a:r>
              <a:rPr sz="1200" spc="-110" dirty="0">
                <a:latin typeface="Lucida Sans Unicode"/>
                <a:cs typeface="Lucida Sans Unicode"/>
              </a:rPr>
              <a:t>sus </a:t>
            </a:r>
            <a:r>
              <a:rPr sz="1200" spc="-10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p</a:t>
            </a:r>
            <a:r>
              <a:rPr sz="1200" spc="5" dirty="0">
                <a:latin typeface="Lucida Sans Unicode"/>
                <a:cs typeface="Lucida Sans Unicode"/>
              </a:rPr>
              <a:t>o</a:t>
            </a:r>
            <a:r>
              <a:rPr sz="1200" spc="-5" dirty="0">
                <a:latin typeface="Lucida Sans Unicode"/>
                <a:cs typeface="Lucida Sans Unicode"/>
              </a:rPr>
              <a:t>t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65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c</a:t>
            </a:r>
            <a:r>
              <a:rPr sz="1200" spc="-35" dirty="0">
                <a:latin typeface="Lucida Sans Unicode"/>
                <a:cs typeface="Lucida Sans Unicode"/>
              </a:rPr>
              <a:t>i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35" dirty="0">
                <a:latin typeface="Lucida Sans Unicode"/>
                <a:cs typeface="Lucida Sans Unicode"/>
              </a:rPr>
              <a:t>l</a:t>
            </a:r>
            <a:r>
              <a:rPr sz="1200" spc="-15" dirty="0">
                <a:latin typeface="Lucida Sans Unicode"/>
                <a:cs typeface="Lucida Sans Unicode"/>
              </a:rPr>
              <a:t>e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50" dirty="0">
                <a:latin typeface="Lucida Sans Unicode"/>
                <a:cs typeface="Lucida Sans Unicode"/>
              </a:rPr>
              <a:t>b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40" dirty="0">
                <a:latin typeface="Lucida Sans Unicode"/>
                <a:cs typeface="Lucida Sans Unicode"/>
              </a:rPr>
              <a:t>n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70" dirty="0">
                <a:latin typeface="Lucida Sans Unicode"/>
                <a:cs typeface="Lucida Sans Unicode"/>
              </a:rPr>
              <a:t>f</a:t>
            </a:r>
            <a:r>
              <a:rPr sz="1200" spc="-30" dirty="0">
                <a:latin typeface="Lucida Sans Unicode"/>
                <a:cs typeface="Lucida Sans Unicode"/>
              </a:rPr>
              <a:t>i</a:t>
            </a:r>
            <a:r>
              <a:rPr sz="1200" dirty="0">
                <a:latin typeface="Lucida Sans Unicode"/>
                <a:cs typeface="Lucida Sans Unicode"/>
              </a:rPr>
              <a:t>c</a:t>
            </a:r>
            <a:r>
              <a:rPr sz="1200" spc="-35" dirty="0">
                <a:latin typeface="Lucida Sans Unicode"/>
                <a:cs typeface="Lucida Sans Unicode"/>
              </a:rPr>
              <a:t>i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135" dirty="0">
                <a:latin typeface="Lucida Sans Unicode"/>
                <a:cs typeface="Lucida Sans Unicode"/>
              </a:rPr>
              <a:t>r</a:t>
            </a:r>
            <a:r>
              <a:rPr sz="1200" spc="-95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45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spc="-15" dirty="0">
                <a:latin typeface="Lucida Sans Unicode"/>
                <a:cs typeface="Lucida Sans Unicode"/>
              </a:rPr>
              <a:t>e</a:t>
            </a:r>
            <a:r>
              <a:rPr sz="1200" spc="-110" dirty="0">
                <a:latin typeface="Lucida Sans Unicode"/>
                <a:cs typeface="Lucida Sans Unicode"/>
              </a:rPr>
              <a:t>l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70" dirty="0">
                <a:latin typeface="Lucida Sans Unicode"/>
                <a:cs typeface="Lucida Sans Unicode"/>
              </a:rPr>
              <a:t>s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135" dirty="0">
                <a:latin typeface="Lucida Sans Unicode"/>
                <a:cs typeface="Lucida Sans Unicode"/>
              </a:rPr>
              <a:t>r</a:t>
            </a:r>
            <a:r>
              <a:rPr sz="1200" spc="-110" dirty="0">
                <a:latin typeface="Lucida Sans Unicode"/>
                <a:cs typeface="Lucida Sans Unicode"/>
              </a:rPr>
              <a:t>r</a:t>
            </a:r>
            <a:r>
              <a:rPr sz="1200" spc="-20" dirty="0">
                <a:latin typeface="Lucida Sans Unicode"/>
                <a:cs typeface="Lucida Sans Unicode"/>
              </a:rPr>
              <a:t>o</a:t>
            </a:r>
            <a:r>
              <a:rPr sz="1200" spc="-100" dirty="0">
                <a:latin typeface="Lucida Sans Unicode"/>
                <a:cs typeface="Lucida Sans Unicode"/>
              </a:rPr>
              <a:t>l</a:t>
            </a:r>
            <a:r>
              <a:rPr sz="1200" spc="-65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o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-20" dirty="0">
                <a:latin typeface="Lucida Sans Unicode"/>
                <a:cs typeface="Lucida Sans Unicode"/>
              </a:rPr>
              <a:t>u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75" dirty="0">
                <a:latin typeface="Lucida Sans Unicode"/>
                <a:cs typeface="Lucida Sans Unicode"/>
              </a:rPr>
              <a:t>p</a:t>
            </a:r>
            <a:r>
              <a:rPr sz="1200" spc="-5" dirty="0">
                <a:latin typeface="Lucida Sans Unicode"/>
                <a:cs typeface="Lucida Sans Unicode"/>
              </a:rPr>
              <a:t>a</a:t>
            </a:r>
            <a:r>
              <a:rPr sz="1200" spc="-80" dirty="0">
                <a:latin typeface="Lucida Sans Unicode"/>
                <a:cs typeface="Lucida Sans Unicode"/>
              </a:rPr>
              <a:t>r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-50" dirty="0"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96003" y="7390891"/>
            <a:ext cx="2421255" cy="58166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1219200" algn="r">
              <a:lnSpc>
                <a:spcPct val="102099"/>
              </a:lnSpc>
              <a:spcBef>
                <a:spcPts val="70"/>
              </a:spcBef>
            </a:pPr>
            <a:r>
              <a:rPr sz="1200" b="1" spc="20" dirty="0">
                <a:latin typeface="Arial"/>
                <a:cs typeface="Arial"/>
              </a:rPr>
              <a:t>Área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35" dirty="0">
                <a:latin typeface="Arial"/>
                <a:cs typeface="Arial"/>
              </a:rPr>
              <a:t>de</a:t>
            </a:r>
            <a:r>
              <a:rPr sz="1200" b="1" spc="5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Cultura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Unidad</a:t>
            </a:r>
            <a:r>
              <a:rPr sz="1200" b="1" spc="50" dirty="0">
                <a:latin typeface="Arial"/>
                <a:cs typeface="Arial"/>
              </a:rPr>
              <a:t> </a:t>
            </a:r>
            <a:r>
              <a:rPr sz="1200" b="1" spc="35" dirty="0">
                <a:latin typeface="Arial"/>
                <a:cs typeface="Arial"/>
              </a:rPr>
              <a:t>de</a:t>
            </a:r>
            <a:r>
              <a:rPr sz="1200" b="1" spc="80" dirty="0">
                <a:latin typeface="Arial"/>
                <a:cs typeface="Arial"/>
              </a:rPr>
              <a:t> </a:t>
            </a:r>
            <a:r>
              <a:rPr sz="1200" b="1" spc="20" dirty="0">
                <a:latin typeface="Arial"/>
                <a:cs typeface="Arial"/>
              </a:rPr>
              <a:t>Comunicaciones 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40" dirty="0">
                <a:latin typeface="Arial"/>
                <a:cs typeface="Arial"/>
              </a:rPr>
              <a:t>Ilustre</a:t>
            </a:r>
            <a:r>
              <a:rPr sz="1200" b="1" spc="80" dirty="0">
                <a:latin typeface="Arial"/>
                <a:cs typeface="Arial"/>
              </a:rPr>
              <a:t> </a:t>
            </a:r>
            <a:r>
              <a:rPr sz="1200" b="1" spc="20" dirty="0">
                <a:latin typeface="Arial"/>
                <a:cs typeface="Arial"/>
              </a:rPr>
              <a:t>Municipalidad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35" dirty="0">
                <a:latin typeface="Arial"/>
                <a:cs typeface="Arial"/>
              </a:rPr>
              <a:t>de</a:t>
            </a:r>
            <a:r>
              <a:rPr sz="1200" b="1" spc="8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Quillota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89657" y="9457435"/>
            <a:ext cx="35413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latin typeface="Lucida Sans Unicode"/>
                <a:cs typeface="Lucida Sans Unicode"/>
              </a:rPr>
              <a:t>Unidad</a:t>
            </a:r>
            <a:r>
              <a:rPr sz="900" spc="15" dirty="0">
                <a:latin typeface="Lucida Sans Unicode"/>
                <a:cs typeface="Lucida Sans Unicode"/>
              </a:rPr>
              <a:t> </a:t>
            </a:r>
            <a:r>
              <a:rPr sz="900" spc="30" dirty="0">
                <a:latin typeface="Lucida Sans Unicode"/>
                <a:cs typeface="Lucida Sans Unicode"/>
              </a:rPr>
              <a:t>de</a:t>
            </a:r>
            <a:r>
              <a:rPr sz="900" spc="65" dirty="0">
                <a:latin typeface="Lucida Sans Unicode"/>
                <a:cs typeface="Lucida Sans Unicode"/>
              </a:rPr>
              <a:t> </a:t>
            </a:r>
            <a:r>
              <a:rPr sz="900" spc="-5" dirty="0">
                <a:latin typeface="Lucida Sans Unicode"/>
                <a:cs typeface="Lucida Sans Unicode"/>
              </a:rPr>
              <a:t>Comunicaciones</a:t>
            </a:r>
            <a:r>
              <a:rPr sz="900" spc="-35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y</a:t>
            </a:r>
            <a:r>
              <a:rPr sz="900" spc="30" dirty="0">
                <a:latin typeface="Lucida Sans Unicode"/>
                <a:cs typeface="Lucida Sans Unicode"/>
              </a:rPr>
              <a:t> </a:t>
            </a:r>
            <a:r>
              <a:rPr sz="900" spc="-20" dirty="0">
                <a:latin typeface="Lucida Sans Unicode"/>
                <a:cs typeface="Lucida Sans Unicode"/>
              </a:rPr>
              <a:t>Cultura</a:t>
            </a:r>
            <a:r>
              <a:rPr sz="900" spc="30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–</a:t>
            </a:r>
            <a:r>
              <a:rPr sz="900" spc="-15" dirty="0">
                <a:latin typeface="Lucida Sans Unicode"/>
                <a:cs typeface="Lucida Sans Unicode"/>
              </a:rPr>
              <a:t> </a:t>
            </a:r>
            <a:r>
              <a:rPr sz="900" spc="-60" dirty="0">
                <a:latin typeface="Lucida Sans Unicode"/>
                <a:cs typeface="Lucida Sans Unicode"/>
              </a:rPr>
              <a:t>(33)2291190</a:t>
            </a:r>
            <a:r>
              <a:rPr sz="900" spc="-30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–</a:t>
            </a:r>
            <a:r>
              <a:rPr sz="900" spc="-10" dirty="0">
                <a:latin typeface="Lucida Sans Unicode"/>
                <a:cs typeface="Lucida Sans Unicode"/>
              </a:rPr>
              <a:t> </a:t>
            </a:r>
            <a:r>
              <a:rPr sz="900" spc="-5" dirty="0">
                <a:latin typeface="Lucida Sans Unicode"/>
                <a:cs typeface="Lucida Sans Unicode"/>
              </a:rPr>
              <a:t>Maipú</a:t>
            </a:r>
            <a:r>
              <a:rPr sz="900" spc="-35" dirty="0">
                <a:latin typeface="Lucida Sans Unicode"/>
                <a:cs typeface="Lucida Sans Unicode"/>
              </a:rPr>
              <a:t> </a:t>
            </a:r>
            <a:r>
              <a:rPr sz="900" spc="-80" dirty="0">
                <a:latin typeface="Lucida Sans Unicode"/>
                <a:cs typeface="Lucida Sans Unicode"/>
              </a:rPr>
              <a:t>287</a:t>
            </a:r>
            <a:endParaRPr sz="900">
              <a:latin typeface="Lucida Sans Unicode"/>
              <a:cs typeface="Lucida Sans Unicod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9855" y="377111"/>
            <a:ext cx="865238" cy="8338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08401" y="1260602"/>
            <a:ext cx="2331720" cy="3346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77825" marR="5080" indent="-365760">
              <a:lnSpc>
                <a:spcPct val="102499"/>
              </a:lnSpc>
              <a:spcBef>
                <a:spcPts val="70"/>
              </a:spcBef>
            </a:pPr>
            <a:r>
              <a:rPr sz="1000" spc="10" dirty="0">
                <a:latin typeface="Lucida Sans Unicode"/>
                <a:cs typeface="Lucida Sans Unicode"/>
              </a:rPr>
              <a:t>Unidad </a:t>
            </a:r>
            <a:r>
              <a:rPr sz="1000" spc="35" dirty="0">
                <a:latin typeface="Lucida Sans Unicode"/>
                <a:cs typeface="Lucida Sans Unicode"/>
              </a:rPr>
              <a:t>de </a:t>
            </a:r>
            <a:r>
              <a:rPr sz="1000" spc="10" dirty="0">
                <a:latin typeface="Lucida Sans Unicode"/>
                <a:cs typeface="Lucida Sans Unicode"/>
              </a:rPr>
              <a:t>Comunicaciones </a:t>
            </a:r>
            <a:r>
              <a:rPr sz="1000" dirty="0">
                <a:latin typeface="Lucida Sans Unicode"/>
                <a:cs typeface="Lucida Sans Unicode"/>
              </a:rPr>
              <a:t>y </a:t>
            </a:r>
            <a:r>
              <a:rPr sz="1000" spc="-25" dirty="0">
                <a:latin typeface="Lucida Sans Unicode"/>
                <a:cs typeface="Lucida Sans Unicode"/>
              </a:rPr>
              <a:t>Cultura </a:t>
            </a:r>
            <a:r>
              <a:rPr sz="1000" spc="-305" dirty="0">
                <a:latin typeface="Lucida Sans Unicode"/>
                <a:cs typeface="Lucida Sans Unicode"/>
              </a:rPr>
              <a:t> </a:t>
            </a:r>
            <a:r>
              <a:rPr sz="1000" spc="25" dirty="0">
                <a:latin typeface="Lucida Sans Unicode"/>
                <a:cs typeface="Lucida Sans Unicode"/>
              </a:rPr>
              <a:t>M</a:t>
            </a:r>
            <a:r>
              <a:rPr sz="1000" spc="-15" dirty="0">
                <a:latin typeface="Lucida Sans Unicode"/>
                <a:cs typeface="Lucida Sans Unicode"/>
              </a:rPr>
              <a:t>u</a:t>
            </a:r>
            <a:r>
              <a:rPr sz="1000" spc="-75" dirty="0">
                <a:latin typeface="Lucida Sans Unicode"/>
                <a:cs typeface="Lucida Sans Unicode"/>
              </a:rPr>
              <a:t>n</a:t>
            </a:r>
            <a:r>
              <a:rPr sz="1000" spc="30" dirty="0">
                <a:latin typeface="Lucida Sans Unicode"/>
                <a:cs typeface="Lucida Sans Unicode"/>
              </a:rPr>
              <a:t>i</a:t>
            </a:r>
            <a:r>
              <a:rPr sz="1000" spc="65" dirty="0">
                <a:latin typeface="Lucida Sans Unicode"/>
                <a:cs typeface="Lucida Sans Unicode"/>
              </a:rPr>
              <a:t>c</a:t>
            </a:r>
            <a:r>
              <a:rPr sz="1000" spc="-70" dirty="0">
                <a:latin typeface="Lucida Sans Unicode"/>
                <a:cs typeface="Lucida Sans Unicode"/>
              </a:rPr>
              <a:t>i</a:t>
            </a:r>
            <a:r>
              <a:rPr sz="1000" dirty="0">
                <a:latin typeface="Lucida Sans Unicode"/>
                <a:cs typeface="Lucida Sans Unicode"/>
              </a:rPr>
              <a:t>p</a:t>
            </a:r>
            <a:r>
              <a:rPr sz="1000" spc="-229" dirty="0">
                <a:latin typeface="Lucida Sans Unicode"/>
                <a:cs typeface="Lucida Sans Unicode"/>
              </a:rPr>
              <a:t> </a:t>
            </a:r>
            <a:r>
              <a:rPr sz="1000" spc="60" dirty="0">
                <a:latin typeface="Lucida Sans Unicode"/>
                <a:cs typeface="Lucida Sans Unicode"/>
              </a:rPr>
              <a:t>a</a:t>
            </a:r>
            <a:r>
              <a:rPr sz="1000" spc="-90" dirty="0">
                <a:latin typeface="Lucida Sans Unicode"/>
                <a:cs typeface="Lucida Sans Unicode"/>
              </a:rPr>
              <a:t>l</a:t>
            </a:r>
            <a:r>
              <a:rPr sz="1000" spc="-65" dirty="0">
                <a:latin typeface="Lucida Sans Unicode"/>
                <a:cs typeface="Lucida Sans Unicode"/>
              </a:rPr>
              <a:t>i</a:t>
            </a:r>
            <a:r>
              <a:rPr sz="1000" spc="55" dirty="0">
                <a:latin typeface="Lucida Sans Unicode"/>
                <a:cs typeface="Lucida Sans Unicode"/>
              </a:rPr>
              <a:t>d</a:t>
            </a:r>
            <a:r>
              <a:rPr sz="1000" spc="25" dirty="0">
                <a:latin typeface="Lucida Sans Unicode"/>
                <a:cs typeface="Lucida Sans Unicode"/>
              </a:rPr>
              <a:t>a</a:t>
            </a:r>
            <a:r>
              <a:rPr sz="1000" dirty="0">
                <a:latin typeface="Lucida Sans Unicode"/>
                <a:cs typeface="Lucida Sans Unicode"/>
              </a:rPr>
              <a:t>d</a:t>
            </a:r>
            <a:r>
              <a:rPr sz="1000" spc="10" dirty="0">
                <a:latin typeface="Lucida Sans Unicode"/>
                <a:cs typeface="Lucida Sans Unicode"/>
              </a:rPr>
              <a:t> </a:t>
            </a:r>
            <a:r>
              <a:rPr sz="1000" spc="70" dirty="0">
                <a:latin typeface="Lucida Sans Unicode"/>
                <a:cs typeface="Lucida Sans Unicode"/>
              </a:rPr>
              <a:t>d</a:t>
            </a:r>
            <a:r>
              <a:rPr sz="1000" dirty="0">
                <a:latin typeface="Lucida Sans Unicode"/>
                <a:cs typeface="Lucida Sans Unicode"/>
              </a:rPr>
              <a:t>e</a:t>
            </a:r>
            <a:r>
              <a:rPr sz="1000" spc="5" dirty="0">
                <a:latin typeface="Lucida Sans Unicode"/>
                <a:cs typeface="Lucida Sans Unicode"/>
              </a:rPr>
              <a:t> </a:t>
            </a:r>
            <a:r>
              <a:rPr sz="1000" spc="45" dirty="0">
                <a:latin typeface="Lucida Sans Unicode"/>
                <a:cs typeface="Lucida Sans Unicode"/>
              </a:rPr>
              <a:t>Q</a:t>
            </a:r>
            <a:r>
              <a:rPr sz="1000" spc="-15" dirty="0">
                <a:latin typeface="Lucida Sans Unicode"/>
                <a:cs typeface="Lucida Sans Unicode"/>
              </a:rPr>
              <a:t>u</a:t>
            </a:r>
            <a:r>
              <a:rPr sz="1000" spc="-95" dirty="0">
                <a:latin typeface="Lucida Sans Unicode"/>
                <a:cs typeface="Lucida Sans Unicode"/>
              </a:rPr>
              <a:t>il</a:t>
            </a:r>
            <a:r>
              <a:rPr sz="1000" spc="-70" dirty="0">
                <a:latin typeface="Lucida Sans Unicode"/>
                <a:cs typeface="Lucida Sans Unicode"/>
              </a:rPr>
              <a:t>l</a:t>
            </a:r>
            <a:r>
              <a:rPr sz="1000" spc="-10" dirty="0">
                <a:latin typeface="Lucida Sans Unicode"/>
                <a:cs typeface="Lucida Sans Unicode"/>
              </a:rPr>
              <a:t>o</a:t>
            </a:r>
            <a:r>
              <a:rPr sz="1000" spc="30" dirty="0">
                <a:latin typeface="Lucida Sans Unicode"/>
                <a:cs typeface="Lucida Sans Unicode"/>
              </a:rPr>
              <a:t>t</a:t>
            </a:r>
            <a:r>
              <a:rPr sz="1000" dirty="0">
                <a:latin typeface="Lucida Sans Unicode"/>
                <a:cs typeface="Lucida Sans Unicode"/>
              </a:rPr>
              <a:t>a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7816" y="2444750"/>
            <a:ext cx="5638800" cy="60013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3183890">
              <a:lnSpc>
                <a:spcPct val="102499"/>
              </a:lnSpc>
              <a:spcBef>
                <a:spcPts val="60"/>
              </a:spcBef>
            </a:pPr>
            <a:r>
              <a:rPr sz="1200" b="1" spc="-85" dirty="0">
                <a:latin typeface="Arial"/>
                <a:cs typeface="Arial"/>
              </a:rPr>
              <a:t>PLAN </a:t>
            </a:r>
            <a:r>
              <a:rPr sz="1200" b="1" spc="-105" dirty="0">
                <a:latin typeface="Arial"/>
                <a:cs typeface="Arial"/>
              </a:rPr>
              <a:t>DE </a:t>
            </a:r>
            <a:r>
              <a:rPr sz="1200" b="1" spc="-114" dirty="0">
                <a:latin typeface="Arial"/>
                <a:cs typeface="Arial"/>
              </a:rPr>
              <a:t>TRABA</a:t>
            </a:r>
            <a:r>
              <a:rPr sz="1200" b="1" spc="-60" dirty="0">
                <a:latin typeface="Arial"/>
                <a:cs typeface="Arial"/>
              </a:rPr>
              <a:t>J</a:t>
            </a:r>
            <a:r>
              <a:rPr sz="1200" b="1" dirty="0">
                <a:latin typeface="Arial"/>
                <a:cs typeface="Arial"/>
              </a:rPr>
              <a:t>O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70" dirty="0">
                <a:latin typeface="Arial"/>
                <a:cs typeface="Arial"/>
              </a:rPr>
              <a:t>ÁRE</a:t>
            </a:r>
            <a:r>
              <a:rPr sz="1200" b="1" spc="-90" dirty="0">
                <a:latin typeface="Arial"/>
                <a:cs typeface="Arial"/>
              </a:rPr>
              <a:t>A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30" dirty="0">
                <a:latin typeface="Arial"/>
                <a:cs typeface="Arial"/>
              </a:rPr>
              <a:t>C</a:t>
            </a:r>
            <a:r>
              <a:rPr sz="1200" b="1" spc="-114" dirty="0">
                <a:latin typeface="Arial"/>
                <a:cs typeface="Arial"/>
              </a:rPr>
              <a:t>ULTURA  </a:t>
            </a:r>
            <a:r>
              <a:rPr sz="1200" b="1" spc="-30" dirty="0">
                <a:latin typeface="Arial"/>
                <a:cs typeface="Arial"/>
              </a:rPr>
              <a:t>UNIDAD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5" dirty="0">
                <a:latin typeface="Arial"/>
                <a:cs typeface="Arial"/>
              </a:rPr>
              <a:t>DE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COMUNICACIONES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b="1" spc="15" dirty="0">
                <a:latin typeface="Arial"/>
                <a:cs typeface="Arial"/>
              </a:rPr>
              <a:t>AÑO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2014 </a:t>
            </a:r>
            <a:r>
              <a:rPr sz="1200" b="1" spc="-90" dirty="0">
                <a:latin typeface="Arial"/>
                <a:cs typeface="Arial"/>
              </a:rPr>
              <a:t>EN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80" dirty="0">
                <a:latin typeface="Arial"/>
                <a:cs typeface="Arial"/>
              </a:rPr>
              <a:t>VISTA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95" dirty="0">
                <a:latin typeface="Arial"/>
                <a:cs typeface="Arial"/>
              </a:rPr>
              <a:t>AL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85" dirty="0">
                <a:latin typeface="Arial"/>
                <a:cs typeface="Arial"/>
              </a:rPr>
              <a:t>TRICENTENARIO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spc="-45" dirty="0">
                <a:latin typeface="Arial"/>
                <a:cs typeface="Arial"/>
              </a:rPr>
              <a:t>JUSTIFICACIÓN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Arial"/>
              <a:cs typeface="Arial"/>
            </a:endParaRPr>
          </a:p>
          <a:p>
            <a:pPr marL="12700" marR="5080" algn="just">
              <a:lnSpc>
                <a:spcPct val="102200"/>
              </a:lnSpc>
            </a:pPr>
            <a:r>
              <a:rPr sz="1200" spc="-10" dirty="0">
                <a:latin typeface="Lucida Sans Unicode"/>
                <a:cs typeface="Lucida Sans Unicode"/>
              </a:rPr>
              <a:t>La </a:t>
            </a:r>
            <a:r>
              <a:rPr sz="1200" spc="-20" dirty="0">
                <a:latin typeface="Lucida Sans Unicode"/>
                <a:cs typeface="Lucida Sans Unicode"/>
              </a:rPr>
              <a:t>materialización </a:t>
            </a:r>
            <a:r>
              <a:rPr sz="1200" spc="10" dirty="0">
                <a:latin typeface="Lucida Sans Unicode"/>
                <a:cs typeface="Lucida Sans Unicode"/>
              </a:rPr>
              <a:t>del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b="1" spc="-90" dirty="0">
                <a:latin typeface="Arial"/>
                <a:cs typeface="Arial"/>
              </a:rPr>
              <a:t>CENTRO</a:t>
            </a:r>
            <a:r>
              <a:rPr sz="1200" b="1" spc="150" dirty="0">
                <a:latin typeface="Arial"/>
                <a:cs typeface="Arial"/>
              </a:rPr>
              <a:t> </a:t>
            </a:r>
            <a:r>
              <a:rPr sz="1200" b="1" spc="-125" dirty="0">
                <a:latin typeface="Arial"/>
                <a:cs typeface="Arial"/>
              </a:rPr>
              <a:t>CULTURAL</a:t>
            </a:r>
            <a:r>
              <a:rPr sz="1200" b="1" spc="85" dirty="0">
                <a:latin typeface="Arial"/>
                <a:cs typeface="Arial"/>
              </a:rPr>
              <a:t> </a:t>
            </a:r>
            <a:r>
              <a:rPr sz="1200" b="1" spc="-60" dirty="0">
                <a:latin typeface="Arial"/>
                <a:cs typeface="Arial"/>
              </a:rPr>
              <a:t>ESTACIÓN</a:t>
            </a:r>
            <a:r>
              <a:rPr sz="1200" b="1" spc="215" dirty="0">
                <a:latin typeface="Arial"/>
                <a:cs typeface="Arial"/>
              </a:rPr>
              <a:t> </a:t>
            </a:r>
            <a:r>
              <a:rPr sz="1200" b="1" spc="-105" dirty="0">
                <a:latin typeface="Arial"/>
                <a:cs typeface="Arial"/>
              </a:rPr>
              <a:t>DE</a:t>
            </a:r>
            <a:r>
              <a:rPr sz="1200" b="1" spc="120" dirty="0">
                <a:latin typeface="Arial"/>
                <a:cs typeface="Arial"/>
              </a:rPr>
              <a:t> </a:t>
            </a:r>
            <a:r>
              <a:rPr sz="1200" b="1" spc="-80" dirty="0">
                <a:latin typeface="Arial"/>
                <a:cs typeface="Arial"/>
              </a:rPr>
              <a:t>QUILLOTA</a:t>
            </a:r>
            <a:r>
              <a:rPr sz="1200" b="1" spc="175" dirty="0">
                <a:latin typeface="Arial"/>
                <a:cs typeface="Arial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no </a:t>
            </a:r>
            <a:r>
              <a:rPr sz="1200" spc="-55" dirty="0">
                <a:latin typeface="Lucida Sans Unicode"/>
                <a:cs typeface="Lucida Sans Unicode"/>
              </a:rPr>
              <a:t>sólo 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será </a:t>
            </a:r>
            <a:r>
              <a:rPr sz="1200" spc="-20" dirty="0">
                <a:latin typeface="Lucida Sans Unicode"/>
                <a:cs typeface="Lucida Sans Unicode"/>
              </a:rPr>
              <a:t>la </a:t>
            </a:r>
            <a:r>
              <a:rPr sz="1200" spc="20" dirty="0">
                <a:latin typeface="Lucida Sans Unicode"/>
                <a:cs typeface="Lucida Sans Unicode"/>
              </a:rPr>
              <a:t>necesaria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40" dirty="0">
                <a:latin typeface="Lucida Sans Unicode"/>
                <a:cs typeface="Lucida Sans Unicode"/>
              </a:rPr>
              <a:t>anhelada </a:t>
            </a:r>
            <a:r>
              <a:rPr sz="1200" spc="30" dirty="0">
                <a:latin typeface="Lucida Sans Unicode"/>
                <a:cs typeface="Lucida Sans Unicode"/>
              </a:rPr>
              <a:t>concreción </a:t>
            </a:r>
            <a:r>
              <a:rPr sz="1200" spc="-25" dirty="0">
                <a:latin typeface="Lucida Sans Unicode"/>
                <a:cs typeface="Lucida Sans Unicode"/>
              </a:rPr>
              <a:t>arquite </a:t>
            </a:r>
            <a:r>
              <a:rPr sz="1200" spc="15" dirty="0">
                <a:latin typeface="Lucida Sans Unicode"/>
                <a:cs typeface="Lucida Sans Unicode"/>
              </a:rPr>
              <a:t>ctónica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20" dirty="0">
                <a:latin typeface="Lucida Sans Unicode"/>
                <a:cs typeface="Lucida Sans Unicode"/>
              </a:rPr>
              <a:t>un </a:t>
            </a:r>
            <a:r>
              <a:rPr sz="1200" spc="5" dirty="0">
                <a:latin typeface="Lucida Sans Unicode"/>
                <a:cs typeface="Lucida Sans Unicode"/>
              </a:rPr>
              <a:t>espacio 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técnicamente </a:t>
            </a:r>
            <a:r>
              <a:rPr sz="1200" spc="15" dirty="0">
                <a:latin typeface="Lucida Sans Unicode"/>
                <a:cs typeface="Lucida Sans Unicode"/>
              </a:rPr>
              <a:t>favorable </a:t>
            </a:r>
            <a:r>
              <a:rPr sz="1200" spc="30" dirty="0">
                <a:latin typeface="Lucida Sans Unicode"/>
                <a:cs typeface="Lucida Sans Unicode"/>
              </a:rPr>
              <a:t>para </a:t>
            </a:r>
            <a:r>
              <a:rPr sz="1200" spc="-30" dirty="0">
                <a:latin typeface="Lucida Sans Unicode"/>
                <a:cs typeface="Lucida Sans Unicode"/>
              </a:rPr>
              <a:t>el </a:t>
            </a:r>
            <a:r>
              <a:rPr sz="1200" spc="-10" dirty="0">
                <a:latin typeface="Lucida Sans Unicode"/>
                <a:cs typeface="Lucida Sans Unicode"/>
              </a:rPr>
              <a:t>aglutina miento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20" dirty="0">
                <a:latin typeface="Lucida Sans Unicode"/>
                <a:cs typeface="Lucida Sans Unicode"/>
              </a:rPr>
              <a:t>la </a:t>
            </a:r>
            <a:r>
              <a:rPr sz="1200" dirty="0">
                <a:latin typeface="Lucida Sans Unicode"/>
                <a:cs typeface="Lucida Sans Unicode"/>
              </a:rPr>
              <a:t>vida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cultural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20" dirty="0">
                <a:latin typeface="Lucida Sans Unicode"/>
                <a:cs typeface="Lucida Sans Unicode"/>
              </a:rPr>
              <a:t>la 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comuna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20" dirty="0">
                <a:latin typeface="Lucida Sans Unicode"/>
                <a:cs typeface="Lucida Sans Unicode"/>
              </a:rPr>
              <a:t>la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ciudad,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75" dirty="0">
                <a:latin typeface="Lucida Sans Unicode"/>
                <a:cs typeface="Lucida Sans Unicode"/>
              </a:rPr>
              <a:t>los </a:t>
            </a:r>
            <a:r>
              <a:rPr sz="1200" spc="-35" dirty="0">
                <a:latin typeface="Lucida Sans Unicode"/>
                <a:cs typeface="Lucida Sans Unicode"/>
              </a:rPr>
              <a:t>lug </a:t>
            </a:r>
            <a:r>
              <a:rPr sz="1200" spc="-25" dirty="0">
                <a:latin typeface="Lucida Sans Unicode"/>
                <a:cs typeface="Lucida Sans Unicode"/>
              </a:rPr>
              <a:t>ares </a:t>
            </a:r>
            <a:r>
              <a:rPr sz="1200" spc="-130" dirty="0">
                <a:latin typeface="Lucida Sans Unicode"/>
                <a:cs typeface="Lucida Sans Unicode"/>
              </a:rPr>
              <a:t>si </a:t>
            </a:r>
            <a:r>
              <a:rPr sz="1200" spc="-20" dirty="0">
                <a:latin typeface="Lucida Sans Unicode"/>
                <a:cs typeface="Lucida Sans Unicode"/>
              </a:rPr>
              <a:t>mbólicos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40" dirty="0">
                <a:latin typeface="Lucida Sans Unicode"/>
                <a:cs typeface="Lucida Sans Unicode"/>
              </a:rPr>
              <a:t>virtuales </a:t>
            </a:r>
            <a:r>
              <a:rPr sz="1200" spc="20" dirty="0">
                <a:latin typeface="Lucida Sans Unicode"/>
                <a:cs typeface="Lucida Sans Unicode"/>
              </a:rPr>
              <a:t>que </a:t>
            </a:r>
            <a:r>
              <a:rPr sz="1200" spc="-20" dirty="0">
                <a:latin typeface="Lucida Sans Unicode"/>
                <a:cs typeface="Lucida Sans Unicode"/>
              </a:rPr>
              <a:t>la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animan </a:t>
            </a:r>
            <a:r>
              <a:rPr sz="1200" spc="15" dirty="0">
                <a:latin typeface="Lucida Sans Unicode"/>
                <a:cs typeface="Lucida Sans Unicode"/>
              </a:rPr>
              <a:t> actualmente,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sino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que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se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converti </a:t>
            </a:r>
            <a:r>
              <a:rPr sz="1200" spc="-30" dirty="0">
                <a:latin typeface="Lucida Sans Unicode"/>
                <a:cs typeface="Lucida Sans Unicode"/>
              </a:rPr>
              <a:t>rá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un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motor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que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impulsará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 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encuentro,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la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convivencia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reco </a:t>
            </a:r>
            <a:r>
              <a:rPr sz="1200" spc="-5" dirty="0">
                <a:latin typeface="Lucida Sans Unicode"/>
                <a:cs typeface="Lucida Sans Unicode"/>
              </a:rPr>
              <a:t>nocimiento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identita </a:t>
            </a:r>
            <a:r>
              <a:rPr sz="1200" spc="-80" dirty="0">
                <a:latin typeface="Lucida Sans Unicode"/>
                <a:cs typeface="Lucida Sans Unicode"/>
              </a:rPr>
              <a:t>rio</a:t>
            </a:r>
            <a:r>
              <a:rPr sz="1200" spc="-7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4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nuestros 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ciudadanos,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30" dirty="0">
                <a:latin typeface="Lucida Sans Unicode"/>
                <a:cs typeface="Lucida Sans Unicode"/>
              </a:rPr>
              <a:t>el </a:t>
            </a:r>
            <a:r>
              <a:rPr sz="1200" spc="25" dirty="0">
                <a:latin typeface="Lucida Sans Unicode"/>
                <a:cs typeface="Lucida Sans Unicode"/>
              </a:rPr>
              <a:t>cual </a:t>
            </a:r>
            <a:r>
              <a:rPr sz="1200" spc="-20" dirty="0">
                <a:latin typeface="Lucida Sans Unicode"/>
                <a:cs typeface="Lucida Sans Unicode"/>
              </a:rPr>
              <a:t>la </a:t>
            </a:r>
            <a:r>
              <a:rPr sz="1200" spc="-55" dirty="0">
                <a:latin typeface="Lucida Sans Unicode"/>
                <a:cs typeface="Lucida Sans Unicode"/>
              </a:rPr>
              <a:t>visión </a:t>
            </a:r>
            <a:r>
              <a:rPr sz="1200" spc="-15" dirty="0">
                <a:latin typeface="Lucida Sans Unicode"/>
                <a:cs typeface="Lucida Sans Unicode"/>
              </a:rPr>
              <a:t>cultural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25" dirty="0">
                <a:latin typeface="Lucida Sans Unicode"/>
                <a:cs typeface="Lucida Sans Unicode"/>
              </a:rPr>
              <a:t>nuestra </a:t>
            </a:r>
            <a:r>
              <a:rPr sz="1200" spc="-20" dirty="0">
                <a:latin typeface="Lucida Sans Unicode"/>
                <a:cs typeface="Lucida Sans Unicode"/>
              </a:rPr>
              <a:t>gestión </a:t>
            </a:r>
            <a:r>
              <a:rPr sz="1200" spc="5" dirty="0">
                <a:latin typeface="Lucida Sans Unicode"/>
                <a:cs typeface="Lucida Sans Unicode"/>
              </a:rPr>
              <a:t>extenderá </a:t>
            </a:r>
            <a:r>
              <a:rPr sz="1200" spc="-105" dirty="0">
                <a:latin typeface="Lucida Sans Unicode"/>
                <a:cs typeface="Lucida Sans Unicode"/>
              </a:rPr>
              <a:t>sus </a:t>
            </a:r>
            <a:r>
              <a:rPr sz="1200" spc="-10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directric </a:t>
            </a:r>
            <a:r>
              <a:rPr sz="1200" spc="-50" dirty="0">
                <a:latin typeface="Lucida Sans Unicode"/>
                <a:cs typeface="Lucida Sans Unicode"/>
              </a:rPr>
              <a:t>es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con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renovada</a:t>
            </a:r>
            <a:r>
              <a:rPr sz="1200" spc="3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fuerza,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50" dirty="0">
                <a:latin typeface="Lucida Sans Unicode"/>
                <a:cs typeface="Lucida Sans Unicode"/>
              </a:rPr>
              <a:t>co </a:t>
            </a:r>
            <a:r>
              <a:rPr sz="1200" spc="45" dirty="0">
                <a:latin typeface="Lucida Sans Unicode"/>
                <a:cs typeface="Lucida Sans Unicode"/>
              </a:rPr>
              <a:t>nectando</a:t>
            </a:r>
            <a:r>
              <a:rPr sz="1200" spc="5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las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dinámicas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culturales 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activas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en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un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gran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polo,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visible,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dinámico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visionario.</a:t>
            </a:r>
            <a:endParaRPr sz="1200">
              <a:latin typeface="Lucida Sans Unicode"/>
              <a:cs typeface="Lucida Sans Unicode"/>
            </a:endParaRPr>
          </a:p>
          <a:p>
            <a:pPr marL="12700" marR="12700" algn="just">
              <a:lnSpc>
                <a:spcPct val="102200"/>
              </a:lnSpc>
              <a:spcBef>
                <a:spcPts val="1470"/>
              </a:spcBef>
            </a:pPr>
            <a:r>
              <a:rPr sz="1200" spc="-10" dirty="0">
                <a:latin typeface="Lucida Sans Unicode"/>
                <a:cs typeface="Lucida Sans Unicode"/>
              </a:rPr>
              <a:t>La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parte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fund </a:t>
            </a:r>
            <a:r>
              <a:rPr sz="1200" spc="20" dirty="0">
                <a:latin typeface="Lucida Sans Unicode"/>
                <a:cs typeface="Lucida Sans Unicode"/>
              </a:rPr>
              <a:t>amental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4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esta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concreción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es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por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sobre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todo,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la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que 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corresponde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al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alma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25" dirty="0">
                <a:latin typeface="Lucida Sans Unicode"/>
                <a:cs typeface="Lucida Sans Unicode"/>
              </a:rPr>
              <a:t>nuestra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actu </a:t>
            </a:r>
            <a:r>
              <a:rPr sz="1200" spc="-20" dirty="0">
                <a:latin typeface="Lucida Sans Unicode"/>
                <a:cs typeface="Lucida Sans Unicode"/>
              </a:rPr>
              <a:t>al </a:t>
            </a:r>
            <a:r>
              <a:rPr sz="1200" spc="-25" dirty="0">
                <a:latin typeface="Lucida Sans Unicode"/>
                <a:cs typeface="Lucida Sans Unicode"/>
              </a:rPr>
              <a:t>gestión,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20" dirty="0">
                <a:latin typeface="Lucida Sans Unicode"/>
                <a:cs typeface="Lucida Sans Unicode"/>
              </a:rPr>
              <a:t>que  </a:t>
            </a:r>
            <a:r>
              <a:rPr sz="1200" spc="-50" dirty="0">
                <a:latin typeface="Lucida Sans Unicode"/>
                <a:cs typeface="Lucida Sans Unicode"/>
              </a:rPr>
              <a:t>es</a:t>
            </a:r>
            <a:r>
              <a:rPr sz="1200" spc="27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lo</a:t>
            </a:r>
            <a:r>
              <a:rPr sz="1200" spc="29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que </a:t>
            </a:r>
            <a:r>
              <a:rPr sz="1200" dirty="0">
                <a:latin typeface="Lucida Sans Unicode"/>
                <a:cs typeface="Lucida Sans Unicode"/>
              </a:rPr>
              <a:t>tiene 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franca </a:t>
            </a:r>
            <a:r>
              <a:rPr sz="1200" spc="-10" dirty="0">
                <a:latin typeface="Lucida Sans Unicode"/>
                <a:cs typeface="Lucida Sans Unicode"/>
              </a:rPr>
              <a:t>relación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con </a:t>
            </a:r>
            <a:r>
              <a:rPr sz="1200" spc="-75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procesos </a:t>
            </a:r>
            <a:r>
              <a:rPr sz="1200" spc="-25" dirty="0">
                <a:latin typeface="Lucida Sans Unicode"/>
                <a:cs typeface="Lucida Sans Unicode"/>
              </a:rPr>
              <a:t>fo </a:t>
            </a:r>
            <a:r>
              <a:rPr sz="1200" spc="-30" dirty="0">
                <a:latin typeface="Lucida Sans Unicode"/>
                <a:cs typeface="Lucida Sans Unicode"/>
              </a:rPr>
              <a:t>rmativos </a:t>
            </a:r>
            <a:r>
              <a:rPr sz="1200" spc="20" dirty="0">
                <a:latin typeface="Lucida Sans Unicode"/>
                <a:cs typeface="Lucida Sans Unicode"/>
              </a:rPr>
              <a:t>que  </a:t>
            </a:r>
            <a:r>
              <a:rPr sz="1200" spc="-20" dirty="0">
                <a:latin typeface="Lucida Sans Unicode"/>
                <a:cs typeface="Lucida Sans Unicode"/>
              </a:rPr>
              <a:t>enrique </a:t>
            </a:r>
            <a:r>
              <a:rPr sz="1200" spc="55" dirty="0">
                <a:latin typeface="Lucida Sans Unicode"/>
                <a:cs typeface="Lucida Sans Unicode"/>
              </a:rPr>
              <a:t>cen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15" dirty="0">
                <a:latin typeface="Lucida Sans Unicode"/>
                <a:cs typeface="Lucida Sans Unicode"/>
              </a:rPr>
              <a:t>potencian 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las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habilidades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artísticas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la</a:t>
            </a:r>
            <a:r>
              <a:rPr sz="1200" spc="5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población.</a:t>
            </a:r>
            <a:endParaRPr sz="1200">
              <a:latin typeface="Lucida Sans Unicode"/>
              <a:cs typeface="Lucida Sans Unicode"/>
            </a:endParaRPr>
          </a:p>
          <a:p>
            <a:pPr marL="12700" marR="8255" indent="2540">
              <a:lnSpc>
                <a:spcPct val="102200"/>
              </a:lnSpc>
              <a:spcBef>
                <a:spcPts val="1470"/>
              </a:spcBef>
              <a:tabLst>
                <a:tab pos="589915" algn="l"/>
                <a:tab pos="847090" algn="l"/>
                <a:tab pos="884555" algn="l"/>
                <a:tab pos="1818639" algn="l"/>
                <a:tab pos="2039620" algn="l"/>
                <a:tab pos="2828925" algn="l"/>
                <a:tab pos="3028950" algn="l"/>
                <a:tab pos="3318510" algn="l"/>
                <a:tab pos="4010660" algn="l"/>
                <a:tab pos="4257040" algn="l"/>
                <a:tab pos="4510405" algn="l"/>
                <a:tab pos="4940935" algn="l"/>
                <a:tab pos="5521960" algn="l"/>
              </a:tabLst>
            </a:pPr>
            <a:r>
              <a:rPr sz="1200" spc="-10" dirty="0">
                <a:latin typeface="Lucida Sans Unicode"/>
                <a:cs typeface="Lucida Sans Unicode"/>
              </a:rPr>
              <a:t>Pues</a:t>
            </a:r>
            <a:r>
              <a:rPr sz="1200" spc="10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dentro</a:t>
            </a:r>
            <a:r>
              <a:rPr sz="1200" spc="13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del</a:t>
            </a:r>
            <a:r>
              <a:rPr sz="1200" spc="9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virtuoso</a:t>
            </a:r>
            <a:r>
              <a:rPr sz="1200" spc="17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ciclo</a:t>
            </a:r>
            <a:r>
              <a:rPr sz="1200" spc="130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12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la</a:t>
            </a:r>
            <a:r>
              <a:rPr sz="1200" spc="31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cultura,</a:t>
            </a:r>
            <a:r>
              <a:rPr sz="1200" spc="6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1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dentro</a:t>
            </a:r>
            <a:r>
              <a:rPr sz="1200" spc="13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13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una</a:t>
            </a:r>
            <a:r>
              <a:rPr sz="1200" spc="15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realidad</a:t>
            </a:r>
            <a:r>
              <a:rPr sz="1200" spc="13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que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pensamos</a:t>
            </a:r>
            <a:r>
              <a:rPr sz="1200" spc="480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es</a:t>
            </a:r>
            <a:r>
              <a:rPr sz="1200" spc="459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dinámica </a:t>
            </a:r>
            <a:r>
              <a:rPr sz="1200" spc="1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47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diversa,</a:t>
            </a:r>
            <a:r>
              <a:rPr sz="1200" spc="41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la	</a:t>
            </a:r>
            <a:r>
              <a:rPr sz="1200" spc="-15" dirty="0">
                <a:latin typeface="Lucida Sans Unicode"/>
                <a:cs typeface="Lucida Sans Unicode"/>
              </a:rPr>
              <a:t>formación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desarrollo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45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los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lenguajes</a:t>
            </a:r>
            <a:r>
              <a:rPr sz="1200" spc="495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artísticos</a:t>
            </a:r>
            <a:r>
              <a:rPr sz="1200" spc="44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114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excelencia,	</a:t>
            </a:r>
            <a:r>
              <a:rPr sz="1200" spc="-50" dirty="0">
                <a:latin typeface="Lucida Sans Unicode"/>
                <a:cs typeface="Lucida Sans Unicode"/>
              </a:rPr>
              <a:t>es</a:t>
            </a:r>
            <a:r>
              <a:rPr sz="1200" spc="6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fundamental</a:t>
            </a:r>
            <a:r>
              <a:rPr sz="1200" spc="41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para</a:t>
            </a:r>
            <a:r>
              <a:rPr sz="1200" spc="8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proyectar</a:t>
            </a:r>
            <a:r>
              <a:rPr sz="1200" spc="38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las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habilidades</a:t>
            </a:r>
            <a:r>
              <a:rPr sz="1200" spc="15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21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quienes</a:t>
            </a:r>
            <a:r>
              <a:rPr sz="1200" spc="12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lo</a:t>
            </a:r>
            <a:r>
              <a:rPr sz="1200" spc="15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necesiten</a:t>
            </a:r>
            <a:r>
              <a:rPr sz="1200" spc="12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ha</a:t>
            </a:r>
            <a:r>
              <a:rPr sz="1200" spc="-10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cia</a:t>
            </a:r>
            <a:r>
              <a:rPr sz="1200" spc="20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un</a:t>
            </a:r>
            <a:r>
              <a:rPr sz="1200" spc="125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nuevo</a:t>
            </a:r>
            <a:r>
              <a:rPr sz="1200" spc="18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plano,</a:t>
            </a:r>
            <a:r>
              <a:rPr sz="1200" spc="15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que</a:t>
            </a:r>
            <a:r>
              <a:rPr sz="1200" spc="21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permita,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como	</a:t>
            </a:r>
            <a:r>
              <a:rPr sz="1200" spc="-50" dirty="0">
                <a:latin typeface="Lucida Sans Unicode"/>
                <a:cs typeface="Lucida Sans Unicode"/>
              </a:rPr>
              <a:t>es		</a:t>
            </a:r>
            <a:r>
              <a:rPr sz="1200" spc="35" dirty="0">
                <a:latin typeface="Lucida Sans Unicode"/>
                <a:cs typeface="Lucida Sans Unicode"/>
              </a:rPr>
              <a:t>planteado	</a:t>
            </a:r>
            <a:r>
              <a:rPr sz="1200" spc="-10" dirty="0">
                <a:latin typeface="Lucida Sans Unicode"/>
                <a:cs typeface="Lucida Sans Unicode"/>
              </a:rPr>
              <a:t>anteriormente,	</a:t>
            </a:r>
            <a:r>
              <a:rPr sz="1200" spc="-20" dirty="0">
                <a:latin typeface="Lucida Sans Unicode"/>
                <a:cs typeface="Lucida Sans Unicode"/>
              </a:rPr>
              <a:t>la	</a:t>
            </a:r>
            <a:r>
              <a:rPr sz="1200" spc="-40" dirty="0">
                <a:latin typeface="Lucida Sans Unicode"/>
                <a:cs typeface="Lucida Sans Unicode"/>
              </a:rPr>
              <a:t>revisión	</a:t>
            </a:r>
            <a:r>
              <a:rPr sz="1200" spc="5" dirty="0">
                <a:latin typeface="Lucida Sans Unicode"/>
                <a:cs typeface="Lucida Sans Unicode"/>
              </a:rPr>
              <a:t>constante,	</a:t>
            </a:r>
            <a:r>
              <a:rPr sz="1200" spc="-25" dirty="0">
                <a:latin typeface="Lucida Sans Unicode"/>
                <a:cs typeface="Lucida Sans Unicode"/>
              </a:rPr>
              <a:t>crítica	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renovadora</a:t>
            </a:r>
            <a:r>
              <a:rPr sz="1200" spc="30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del</a:t>
            </a:r>
            <a:r>
              <a:rPr sz="1200" spc="270" dirty="0">
                <a:latin typeface="Lucida Sans Unicode"/>
                <a:cs typeface="Lucida Sans Unicode"/>
              </a:rPr>
              <a:t> </a:t>
            </a:r>
            <a:r>
              <a:rPr sz="1200" spc="50" dirty="0">
                <a:latin typeface="Lucida Sans Unicode"/>
                <a:cs typeface="Lucida Sans Unicode"/>
              </a:rPr>
              <a:t>concepto</a:t>
            </a:r>
            <a:r>
              <a:rPr sz="1200" spc="24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32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arte,</a:t>
            </a:r>
            <a:r>
              <a:rPr sz="1200" spc="18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9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195" dirty="0">
                <a:latin typeface="Lucida Sans Unicode"/>
                <a:cs typeface="Lucida Sans Unicode"/>
              </a:rPr>
              <a:t> </a:t>
            </a:r>
            <a:r>
              <a:rPr sz="1200" spc="-85" dirty="0">
                <a:latin typeface="Lucida Sans Unicode"/>
                <a:cs typeface="Lucida Sans Unicode"/>
              </a:rPr>
              <a:t>su</a:t>
            </a:r>
            <a:r>
              <a:rPr sz="1200" spc="-8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vez</a:t>
            </a:r>
            <a:r>
              <a:rPr sz="1200" spc="26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consolidar</a:t>
            </a:r>
            <a:r>
              <a:rPr sz="1200" spc="24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expresiones</a:t>
            </a:r>
            <a:r>
              <a:rPr sz="1200" spc="220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45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calidad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15" dirty="0">
                <a:latin typeface="Lucida Sans Unicode"/>
                <a:cs typeface="Lucida Sans Unicode"/>
              </a:rPr>
              <a:t>pertinentes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20" dirty="0">
                <a:latin typeface="Lucida Sans Unicode"/>
                <a:cs typeface="Lucida Sans Unicode"/>
              </a:rPr>
              <a:t>la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identidad </a:t>
            </a:r>
            <a:r>
              <a:rPr sz="1200" dirty="0">
                <a:latin typeface="Lucida Sans Unicode"/>
                <a:cs typeface="Lucida Sans Unicode"/>
              </a:rPr>
              <a:t>local, </a:t>
            </a:r>
            <a:r>
              <a:rPr sz="1200" spc="-25" dirty="0">
                <a:latin typeface="Lucida Sans Unicode"/>
                <a:cs typeface="Lucida Sans Unicode"/>
              </a:rPr>
              <a:t>retroalim </a:t>
            </a:r>
            <a:r>
              <a:rPr sz="1200" spc="25" dirty="0">
                <a:latin typeface="Lucida Sans Unicode"/>
                <a:cs typeface="Lucida Sans Unicode"/>
              </a:rPr>
              <a:t>entando </a:t>
            </a:r>
            <a:r>
              <a:rPr sz="1200" spc="-20" dirty="0">
                <a:latin typeface="Lucida Sans Unicode"/>
                <a:cs typeface="Lucida Sans Unicode"/>
              </a:rPr>
              <a:t>la </a:t>
            </a:r>
            <a:r>
              <a:rPr sz="1200" spc="10" dirty="0">
                <a:latin typeface="Lucida Sans Unicode"/>
                <a:cs typeface="Lucida Sans Unicode"/>
              </a:rPr>
              <a:t>vida </a:t>
            </a:r>
            <a:r>
              <a:rPr sz="1200" spc="-25" dirty="0">
                <a:latin typeface="Lucida Sans Unicode"/>
                <a:cs typeface="Lucida Sans Unicode"/>
              </a:rPr>
              <a:t>cultural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desde </a:t>
            </a:r>
            <a:r>
              <a:rPr sz="1200" spc="21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la	</a:t>
            </a:r>
            <a:r>
              <a:rPr sz="1200" spc="-10" dirty="0">
                <a:latin typeface="Lucida Sans Unicode"/>
                <a:cs typeface="Lucida Sans Unicode"/>
              </a:rPr>
              <a:t>formación</a:t>
            </a:r>
            <a:r>
              <a:rPr sz="1200" spc="600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	</a:t>
            </a:r>
            <a:r>
              <a:rPr sz="1200" spc="15" dirty="0">
                <a:latin typeface="Lucida Sans Unicode"/>
                <a:cs typeface="Lucida Sans Unicode"/>
              </a:rPr>
              <a:t>creadores </a:t>
            </a:r>
            <a:r>
              <a:rPr sz="1200" spc="19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profesionales,</a:t>
            </a:r>
            <a:r>
              <a:rPr sz="1200" spc="62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	</a:t>
            </a:r>
            <a:r>
              <a:rPr sz="1200" spc="-20" dirty="0">
                <a:latin typeface="Lucida Sans Unicode"/>
                <a:cs typeface="Lucida Sans Unicode"/>
              </a:rPr>
              <a:t>la	</a:t>
            </a:r>
            <a:r>
              <a:rPr sz="1200" spc="-10" dirty="0">
                <a:latin typeface="Lucida Sans Unicode"/>
                <a:cs typeface="Lucida Sans Unicode"/>
              </a:rPr>
              <a:t>formación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ciudadanos</a:t>
            </a:r>
            <a:r>
              <a:rPr sz="1200" spc="32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conscientes</a:t>
            </a:r>
            <a:r>
              <a:rPr sz="1200" spc="280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30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la</a:t>
            </a:r>
            <a:r>
              <a:rPr sz="1200" spc="32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import</a:t>
            </a:r>
            <a:r>
              <a:rPr sz="1200" spc="-9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ancia</a:t>
            </a:r>
            <a:r>
              <a:rPr sz="1200" spc="35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que</a:t>
            </a:r>
            <a:r>
              <a:rPr sz="1200" spc="29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la</a:t>
            </a:r>
            <a:r>
              <a:rPr sz="1200" spc="5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construcción</a:t>
            </a:r>
            <a:r>
              <a:rPr sz="1200" spc="280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30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una 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visión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cultural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tiene.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2089657" y="9271124"/>
            <a:ext cx="3541395" cy="20129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900" spc="5" dirty="0">
                <a:latin typeface="Lucida Sans Unicode"/>
                <a:cs typeface="Lucida Sans Unicode"/>
              </a:rPr>
              <a:t>Unidad</a:t>
            </a:r>
            <a:r>
              <a:rPr sz="900" spc="15" dirty="0">
                <a:latin typeface="Lucida Sans Unicode"/>
                <a:cs typeface="Lucida Sans Unicode"/>
              </a:rPr>
              <a:t> </a:t>
            </a:r>
            <a:r>
              <a:rPr sz="900" spc="30" dirty="0">
                <a:latin typeface="Lucida Sans Unicode"/>
                <a:cs typeface="Lucida Sans Unicode"/>
              </a:rPr>
              <a:t>de</a:t>
            </a:r>
            <a:r>
              <a:rPr sz="900" spc="65" dirty="0">
                <a:latin typeface="Lucida Sans Unicode"/>
                <a:cs typeface="Lucida Sans Unicode"/>
              </a:rPr>
              <a:t> </a:t>
            </a:r>
            <a:r>
              <a:rPr sz="900" spc="-5" dirty="0">
                <a:latin typeface="Lucida Sans Unicode"/>
                <a:cs typeface="Lucida Sans Unicode"/>
              </a:rPr>
              <a:t>Comunicaciones</a:t>
            </a:r>
            <a:r>
              <a:rPr sz="900" spc="-35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y</a:t>
            </a:r>
            <a:r>
              <a:rPr sz="900" spc="30" dirty="0">
                <a:latin typeface="Lucida Sans Unicode"/>
                <a:cs typeface="Lucida Sans Unicode"/>
              </a:rPr>
              <a:t> </a:t>
            </a:r>
            <a:r>
              <a:rPr sz="900" spc="-20" dirty="0">
                <a:latin typeface="Lucida Sans Unicode"/>
                <a:cs typeface="Lucida Sans Unicode"/>
              </a:rPr>
              <a:t>Cultura</a:t>
            </a:r>
            <a:r>
              <a:rPr sz="900" spc="30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–</a:t>
            </a:r>
            <a:r>
              <a:rPr sz="900" spc="-15" dirty="0">
                <a:latin typeface="Lucida Sans Unicode"/>
                <a:cs typeface="Lucida Sans Unicode"/>
              </a:rPr>
              <a:t> </a:t>
            </a:r>
            <a:r>
              <a:rPr sz="900" spc="-60" dirty="0">
                <a:latin typeface="Lucida Sans Unicode"/>
                <a:cs typeface="Lucida Sans Unicode"/>
              </a:rPr>
              <a:t>(33)2291190</a:t>
            </a:r>
            <a:r>
              <a:rPr sz="900" spc="-30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–</a:t>
            </a:r>
            <a:r>
              <a:rPr sz="900" spc="-10" dirty="0">
                <a:latin typeface="Lucida Sans Unicode"/>
                <a:cs typeface="Lucida Sans Unicode"/>
              </a:rPr>
              <a:t> </a:t>
            </a:r>
            <a:r>
              <a:rPr sz="900" spc="-5" dirty="0">
                <a:latin typeface="Lucida Sans Unicode"/>
                <a:cs typeface="Lucida Sans Unicode"/>
              </a:rPr>
              <a:t>Maipú</a:t>
            </a:r>
            <a:r>
              <a:rPr sz="900" spc="-35" dirty="0">
                <a:latin typeface="Lucida Sans Unicode"/>
                <a:cs typeface="Lucida Sans Unicode"/>
              </a:rPr>
              <a:t> </a:t>
            </a:r>
            <a:r>
              <a:rPr sz="900" spc="-80" dirty="0">
                <a:latin typeface="Lucida Sans Unicode"/>
                <a:cs typeface="Lucida Sans Unicode"/>
              </a:rPr>
              <a:t>287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77583" y="9285816"/>
            <a:ext cx="15240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r>
              <a:rPr sz="1200" dirty="0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067816" y="1074673"/>
            <a:ext cx="5632450" cy="1329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0"/>
              </a:spcBef>
            </a:pPr>
            <a:r>
              <a:rPr sz="1200" b="1" spc="-75" dirty="0">
                <a:latin typeface="Arial"/>
                <a:cs typeface="Arial"/>
              </a:rPr>
              <a:t>OBJETIVO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Arial"/>
              <a:cs typeface="Arial"/>
            </a:endParaRPr>
          </a:p>
          <a:p>
            <a:pPr marL="12700" marR="5080" indent="8890" algn="just">
              <a:lnSpc>
                <a:spcPct val="102200"/>
              </a:lnSpc>
            </a:pPr>
            <a:r>
              <a:rPr sz="1200" spc="-25" dirty="0">
                <a:latin typeface="Lucida Sans Unicode"/>
                <a:cs typeface="Lucida Sans Unicode"/>
              </a:rPr>
              <a:t>Comenzar </a:t>
            </a:r>
            <a:r>
              <a:rPr sz="1200" spc="-20" dirty="0">
                <a:latin typeface="Lucida Sans Unicode"/>
                <a:cs typeface="Lucida Sans Unicode"/>
              </a:rPr>
              <a:t>la </a:t>
            </a:r>
            <a:r>
              <a:rPr sz="1200" spc="-15" dirty="0">
                <a:latin typeface="Lucida Sans Unicode"/>
                <a:cs typeface="Lucida Sans Unicode"/>
              </a:rPr>
              <a:t>integración </a:t>
            </a:r>
            <a:r>
              <a:rPr sz="1200" spc="-55" dirty="0">
                <a:latin typeface="Lucida Sans Unicode"/>
                <a:cs typeface="Lucida Sans Unicode"/>
              </a:rPr>
              <a:t>al </a:t>
            </a:r>
            <a:r>
              <a:rPr sz="1200" spc="-60" dirty="0">
                <a:latin typeface="Lucida Sans Unicode"/>
                <a:cs typeface="Lucida Sans Unicode"/>
              </a:rPr>
              <a:t>interior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45" dirty="0">
                <a:latin typeface="Lucida Sans Unicode"/>
                <a:cs typeface="Lucida Sans Unicode"/>
              </a:rPr>
              <a:t>de </a:t>
            </a:r>
            <a:r>
              <a:rPr sz="1200" spc="-15" dirty="0">
                <a:latin typeface="Lucida Sans Unicode"/>
                <a:cs typeface="Lucida Sans Unicode"/>
              </a:rPr>
              <a:t>la </a:t>
            </a:r>
            <a:r>
              <a:rPr sz="1200" spc="-20" dirty="0">
                <a:latin typeface="Lucida Sans Unicode"/>
                <a:cs typeface="Lucida Sans Unicode"/>
              </a:rPr>
              <a:t>UNIDAD </a:t>
            </a:r>
            <a:r>
              <a:rPr sz="1200" spc="-10" dirty="0">
                <a:latin typeface="Lucida Sans Unicode"/>
                <a:cs typeface="Lucida Sans Unicode"/>
              </a:rPr>
              <a:t>DE </a:t>
            </a:r>
            <a:r>
              <a:rPr sz="1200" spc="30" dirty="0">
                <a:latin typeface="Lucida Sans Unicode"/>
                <a:cs typeface="Lucida Sans Unicode"/>
              </a:rPr>
              <a:t>COMUNICACIONES </a:t>
            </a:r>
            <a:r>
              <a:rPr sz="1200" spc="45" dirty="0">
                <a:latin typeface="Lucida Sans Unicode"/>
                <a:cs typeface="Lucida Sans Unicode"/>
              </a:rPr>
              <a:t>de </a:t>
            </a:r>
            <a:r>
              <a:rPr sz="1200" spc="5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actuales </a:t>
            </a:r>
            <a:r>
              <a:rPr sz="1200" spc="-10" dirty="0">
                <a:latin typeface="Lucida Sans Unicode"/>
                <a:cs typeface="Lucida Sans Unicode"/>
              </a:rPr>
              <a:t>equipos disgregados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5" dirty="0">
                <a:latin typeface="Lucida Sans Unicode"/>
                <a:cs typeface="Lucida Sans Unicode"/>
              </a:rPr>
              <a:t>et </a:t>
            </a:r>
            <a:r>
              <a:rPr sz="1200" spc="35" dirty="0">
                <a:latin typeface="Lucida Sans Unicode"/>
                <a:cs typeface="Lucida Sans Unicode"/>
              </a:rPr>
              <a:t>apas </a:t>
            </a:r>
            <a:r>
              <a:rPr sz="1200" spc="5" dirty="0">
                <a:latin typeface="Lucida Sans Unicode"/>
                <a:cs typeface="Lucida Sans Unicode"/>
              </a:rPr>
              <a:t>consecutivas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75" dirty="0">
                <a:latin typeface="Lucida Sans Unicode"/>
                <a:cs typeface="Lucida Sans Unicode"/>
              </a:rPr>
              <a:t>cada </a:t>
            </a:r>
            <a:r>
              <a:rPr sz="1200" spc="-20" dirty="0">
                <a:latin typeface="Lucida Sans Unicode"/>
                <a:cs typeface="Lucida Sans Unicode"/>
              </a:rPr>
              <a:t>vez 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mayor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complejidad</a:t>
            </a:r>
            <a:r>
              <a:rPr sz="1200" spc="39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plazos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señalados;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para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que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una</a:t>
            </a:r>
            <a:r>
              <a:rPr sz="1200" spc="409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vez 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materializado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proyecto</a:t>
            </a:r>
            <a:r>
              <a:rPr sz="1200" spc="3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arquitectónico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del</a:t>
            </a:r>
            <a:r>
              <a:rPr sz="1200" spc="33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CENTRO</a:t>
            </a:r>
            <a:r>
              <a:rPr sz="1200" spc="320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CULTURAL</a:t>
            </a:r>
            <a:r>
              <a:rPr sz="1200" spc="2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 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proyecto</a:t>
            </a:r>
            <a:r>
              <a:rPr sz="1200" spc="5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académico-format</a:t>
            </a:r>
            <a:r>
              <a:rPr sz="1200" spc="-22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ivo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ya</a:t>
            </a:r>
            <a:r>
              <a:rPr sz="1200" spc="8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esté</a:t>
            </a:r>
            <a:r>
              <a:rPr sz="1200" spc="6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marcha.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7816" y="3129788"/>
            <a:ext cx="553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20" dirty="0">
                <a:latin typeface="Arial"/>
                <a:cs typeface="Arial"/>
              </a:rPr>
              <a:t>ETAPAS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7816" y="3503929"/>
            <a:ext cx="3855085" cy="76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latin typeface="Arial"/>
                <a:cs typeface="Arial"/>
              </a:rPr>
              <a:t>I.-</a:t>
            </a:r>
            <a:r>
              <a:rPr sz="1200" b="1" spc="9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CONFORMACIÓN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05" dirty="0">
                <a:latin typeface="Arial"/>
                <a:cs typeface="Arial"/>
              </a:rPr>
              <a:t>DE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0" dirty="0">
                <a:latin typeface="Arial"/>
                <a:cs typeface="Arial"/>
              </a:rPr>
              <a:t>EQUIPO</a:t>
            </a:r>
            <a:r>
              <a:rPr sz="1200" b="1" spc="85" dirty="0">
                <a:latin typeface="Arial"/>
                <a:cs typeface="Arial"/>
              </a:rPr>
              <a:t> </a:t>
            </a:r>
            <a:r>
              <a:rPr sz="1200" b="1" spc="-65" dirty="0">
                <a:latin typeface="Arial"/>
                <a:cs typeface="Arial"/>
              </a:rPr>
              <a:t>MULTIDISCIPLINARIO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Arial"/>
              <a:cs typeface="Arial"/>
            </a:endParaRPr>
          </a:p>
          <a:p>
            <a:pPr marL="12700" marR="83820">
              <a:lnSpc>
                <a:spcPct val="102099"/>
              </a:lnSpc>
              <a:tabLst>
                <a:tab pos="828675" algn="l"/>
                <a:tab pos="1954530" algn="l"/>
                <a:tab pos="3025140" algn="l"/>
                <a:tab pos="3382010" algn="l"/>
              </a:tabLst>
            </a:pPr>
            <a:r>
              <a:rPr sz="1200" spc="25" dirty="0">
                <a:latin typeface="Lucida Sans Unicode"/>
                <a:cs typeface="Lucida Sans Unicode"/>
              </a:rPr>
              <a:t>N</a:t>
            </a:r>
            <a:r>
              <a:rPr sz="1200" spc="20" dirty="0">
                <a:latin typeface="Lucida Sans Unicode"/>
                <a:cs typeface="Lucida Sans Unicode"/>
              </a:rPr>
              <a:t>o</a:t>
            </a:r>
            <a:r>
              <a:rPr sz="1200" spc="30" dirty="0">
                <a:latin typeface="Lucida Sans Unicode"/>
                <a:cs typeface="Lucida Sans Unicode"/>
              </a:rPr>
              <a:t>mb</a:t>
            </a:r>
            <a:r>
              <a:rPr sz="1200" spc="-55" dirty="0">
                <a:latin typeface="Lucida Sans Unicode"/>
                <a:cs typeface="Lucida Sans Unicode"/>
              </a:rPr>
              <a:t>r</a:t>
            </a:r>
            <a:r>
              <a:rPr sz="1200" spc="75" dirty="0">
                <a:latin typeface="Lucida Sans Unicode"/>
                <a:cs typeface="Lucida Sans Unicode"/>
              </a:rPr>
              <a:t>a</a:t>
            </a:r>
            <a:r>
              <a:rPr sz="1200" spc="-130" dirty="0">
                <a:latin typeface="Lucida Sans Unicode"/>
                <a:cs typeface="Lucida Sans Unicode"/>
              </a:rPr>
              <a:t>r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spc="-75" dirty="0">
                <a:latin typeface="Lucida Sans Unicode"/>
                <a:cs typeface="Lucida Sans Unicode"/>
              </a:rPr>
              <a:t>r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20" dirty="0">
                <a:latin typeface="Lucida Sans Unicode"/>
                <a:cs typeface="Lucida Sans Unicode"/>
              </a:rPr>
              <a:t>s</a:t>
            </a:r>
            <a:r>
              <a:rPr sz="1200" spc="30" dirty="0">
                <a:latin typeface="Lucida Sans Unicode"/>
                <a:cs typeface="Lucida Sans Unicode"/>
              </a:rPr>
              <a:t>po</a:t>
            </a:r>
            <a:r>
              <a:rPr sz="1200" spc="-90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s</a:t>
            </a:r>
            <a:r>
              <a:rPr sz="1200" spc="110" dirty="0">
                <a:latin typeface="Lucida Sans Unicode"/>
                <a:cs typeface="Lucida Sans Unicode"/>
              </a:rPr>
              <a:t>a</a:t>
            </a:r>
            <a:r>
              <a:rPr sz="1200" spc="30" dirty="0">
                <a:latin typeface="Lucida Sans Unicode"/>
                <a:cs typeface="Lucida Sans Unicode"/>
              </a:rPr>
              <a:t>b</a:t>
            </a:r>
            <a:r>
              <a:rPr sz="1200" spc="-55" dirty="0">
                <a:latin typeface="Lucida Sans Unicode"/>
                <a:cs typeface="Lucida Sans Unicode"/>
              </a:rPr>
              <a:t>l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spc="75" dirty="0">
                <a:latin typeface="Lucida Sans Unicode"/>
                <a:cs typeface="Lucida Sans Unicode"/>
              </a:rPr>
              <a:t>ac</a:t>
            </a:r>
            <a:r>
              <a:rPr sz="1200" spc="110" dirty="0">
                <a:latin typeface="Lucida Sans Unicode"/>
                <a:cs typeface="Lucida Sans Unicode"/>
              </a:rPr>
              <a:t>a</a:t>
            </a:r>
            <a:r>
              <a:rPr sz="1200" spc="85" dirty="0">
                <a:latin typeface="Lucida Sans Unicode"/>
                <a:cs typeface="Lucida Sans Unicode"/>
              </a:rPr>
              <a:t>d</a:t>
            </a:r>
            <a:r>
              <a:rPr sz="1200" spc="55" dirty="0">
                <a:latin typeface="Lucida Sans Unicode"/>
                <a:cs typeface="Lucida Sans Unicode"/>
              </a:rPr>
              <a:t>é</a:t>
            </a:r>
            <a:r>
              <a:rPr sz="1200" spc="-85" dirty="0">
                <a:latin typeface="Lucida Sans Unicode"/>
                <a:cs typeface="Lucida Sans Unicode"/>
              </a:rPr>
              <a:t>m</a:t>
            </a:r>
            <a:r>
              <a:rPr sz="1200" spc="65" dirty="0">
                <a:latin typeface="Lucida Sans Unicode"/>
                <a:cs typeface="Lucida Sans Unicode"/>
              </a:rPr>
              <a:t>i</a:t>
            </a:r>
            <a:r>
              <a:rPr sz="1200" spc="20" dirty="0">
                <a:latin typeface="Lucida Sans Unicode"/>
                <a:cs typeface="Lucida Sans Unicode"/>
              </a:rPr>
              <a:t>co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5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spc="80" dirty="0">
                <a:latin typeface="Lucida Sans Unicode"/>
                <a:cs typeface="Lucida Sans Unicode"/>
              </a:rPr>
              <a:t>c</a:t>
            </a:r>
            <a:r>
              <a:rPr sz="1200" spc="110" dirty="0">
                <a:latin typeface="Lucida Sans Unicode"/>
                <a:cs typeface="Lucida Sans Unicode"/>
              </a:rPr>
              <a:t>ad</a:t>
            </a:r>
            <a:r>
              <a:rPr sz="1200" dirty="0">
                <a:latin typeface="Lucida Sans Unicode"/>
                <a:cs typeface="Lucida Sans Unicode"/>
              </a:rPr>
              <a:t>a  </a:t>
            </a:r>
            <a:r>
              <a:rPr sz="1200" spc="-20" dirty="0">
                <a:latin typeface="Lucida Sans Unicode"/>
                <a:cs typeface="Lucida Sans Unicode"/>
              </a:rPr>
              <a:t>FORMATIVAS </a:t>
            </a:r>
            <a:r>
              <a:rPr sz="1200" spc="20" dirty="0">
                <a:latin typeface="Lucida Sans Unicode"/>
                <a:cs typeface="Lucida Sans Unicode"/>
              </a:rPr>
              <a:t>que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sustentan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PLAN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9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GESTIÓN: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90058" y="3877309"/>
            <a:ext cx="16725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7995" algn="l"/>
                <a:tab pos="828675" algn="l"/>
                <a:tab pos="1187450" algn="l"/>
              </a:tabLst>
            </a:pPr>
            <a:r>
              <a:rPr sz="1200" spc="-15" dirty="0">
                <a:latin typeface="Lucida Sans Unicode"/>
                <a:cs typeface="Lucida Sans Unicode"/>
              </a:rPr>
              <a:t>u</a:t>
            </a:r>
            <a:r>
              <a:rPr sz="1200" spc="60" dirty="0">
                <a:latin typeface="Lucida Sans Unicode"/>
                <a:cs typeface="Lucida Sans Unicode"/>
              </a:rPr>
              <a:t>n</a:t>
            </a:r>
            <a:r>
              <a:rPr sz="1200" dirty="0">
                <a:latin typeface="Lucida Sans Unicode"/>
                <a:cs typeface="Lucida Sans Unicode"/>
              </a:rPr>
              <a:t>a	</a:t>
            </a:r>
            <a:r>
              <a:rPr sz="1200" spc="85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	</a:t>
            </a:r>
            <a:r>
              <a:rPr sz="1200" spc="-35" dirty="0">
                <a:latin typeface="Lucida Sans Unicode"/>
                <a:cs typeface="Lucida Sans Unicode"/>
              </a:rPr>
              <a:t>l</a:t>
            </a:r>
            <a:r>
              <a:rPr sz="1200" spc="75" dirty="0">
                <a:latin typeface="Lucida Sans Unicode"/>
                <a:cs typeface="Lucida Sans Unicode"/>
              </a:rPr>
              <a:t>a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dirty="0">
                <a:latin typeface="Lucida Sans Unicode"/>
                <a:cs typeface="Lucida Sans Unicode"/>
              </a:rPr>
              <a:t>	</a:t>
            </a:r>
            <a:r>
              <a:rPr sz="1200" spc="30" dirty="0">
                <a:latin typeface="Lucida Sans Unicode"/>
                <a:cs typeface="Lucida Sans Unicode"/>
              </a:rPr>
              <a:t>Á</a:t>
            </a:r>
            <a:r>
              <a:rPr sz="1200" spc="-25" dirty="0">
                <a:latin typeface="Lucida Sans Unicode"/>
                <a:cs typeface="Lucida Sans Unicode"/>
              </a:rPr>
              <a:t>R</a:t>
            </a:r>
            <a:r>
              <a:rPr sz="1200" spc="10" dirty="0">
                <a:latin typeface="Lucida Sans Unicode"/>
                <a:cs typeface="Lucida Sans Unicode"/>
              </a:rPr>
              <a:t>E</a:t>
            </a:r>
            <a:r>
              <a:rPr sz="1200" spc="30" dirty="0">
                <a:latin typeface="Lucida Sans Unicode"/>
                <a:cs typeface="Lucida Sans Unicode"/>
              </a:rPr>
              <a:t>A</a:t>
            </a:r>
            <a:r>
              <a:rPr sz="1200" spc="-50" dirty="0">
                <a:latin typeface="Lucida Sans Unicode"/>
                <a:cs typeface="Lucida Sans Unicode"/>
              </a:rPr>
              <a:t>S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7816" y="4624832"/>
            <a:ext cx="4518660" cy="2077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35" dirty="0">
                <a:latin typeface="Arial"/>
                <a:cs typeface="Arial"/>
              </a:rPr>
              <a:t>ARTE</a:t>
            </a:r>
            <a:r>
              <a:rPr sz="1200" b="1" spc="-150" dirty="0">
                <a:latin typeface="Arial"/>
                <a:cs typeface="Arial"/>
              </a:rPr>
              <a:t>S</a:t>
            </a:r>
            <a:r>
              <a:rPr sz="1200" b="1" spc="60" dirty="0">
                <a:latin typeface="Arial"/>
                <a:cs typeface="Arial"/>
              </a:rPr>
              <a:t> </a:t>
            </a:r>
            <a:r>
              <a:rPr sz="1200" b="1" spc="40" dirty="0">
                <a:latin typeface="Arial"/>
                <a:cs typeface="Arial"/>
              </a:rPr>
              <a:t>M</a:t>
            </a:r>
            <a:r>
              <a:rPr sz="1200" b="1" spc="-114" dirty="0">
                <a:latin typeface="Arial"/>
                <a:cs typeface="Arial"/>
              </a:rPr>
              <a:t>US</a:t>
            </a:r>
            <a:r>
              <a:rPr sz="1200" b="1" spc="-20" dirty="0">
                <a:latin typeface="Arial"/>
                <a:cs typeface="Arial"/>
              </a:rPr>
              <a:t>I</a:t>
            </a:r>
            <a:r>
              <a:rPr sz="1200" b="1" spc="30" dirty="0">
                <a:latin typeface="Arial"/>
                <a:cs typeface="Arial"/>
              </a:rPr>
              <a:t>C</a:t>
            </a:r>
            <a:r>
              <a:rPr sz="1200" b="1" spc="-105" dirty="0">
                <a:latin typeface="Arial"/>
                <a:cs typeface="Arial"/>
              </a:rPr>
              <a:t>ALES: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80"/>
              </a:lnSpc>
              <a:spcBef>
                <a:spcPts val="45"/>
              </a:spcBef>
            </a:pPr>
            <a:r>
              <a:rPr sz="1200" spc="-30" dirty="0">
                <a:latin typeface="Lucida Sans Unicode"/>
                <a:cs typeface="Lucida Sans Unicode"/>
              </a:rPr>
              <a:t>INTERPRETACIÓN </a:t>
            </a:r>
            <a:r>
              <a:rPr sz="1200" spc="-40" dirty="0">
                <a:latin typeface="Lucida Sans Unicode"/>
                <a:cs typeface="Lucida Sans Unicode"/>
              </a:rPr>
              <a:t>Y </a:t>
            </a:r>
            <a:r>
              <a:rPr sz="1200" spc="25" dirty="0">
                <a:latin typeface="Lucida Sans Unicode"/>
                <a:cs typeface="Lucida Sans Unicode"/>
              </a:rPr>
              <a:t>COMPOSICIÓN </a:t>
            </a:r>
            <a:r>
              <a:rPr sz="1200" spc="-50" dirty="0">
                <a:latin typeface="Lucida Sans Unicode"/>
                <a:cs typeface="Lucida Sans Unicode"/>
              </a:rPr>
              <a:t>: </a:t>
            </a:r>
            <a:r>
              <a:rPr sz="1200" spc="-10" dirty="0">
                <a:latin typeface="Lucida Sans Unicode"/>
                <a:cs typeface="Lucida Sans Unicode"/>
              </a:rPr>
              <a:t>Mario Fuentes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Meléndez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INTERPRETACIÓN </a:t>
            </a:r>
            <a:r>
              <a:rPr sz="1200" spc="30" dirty="0">
                <a:latin typeface="Lucida Sans Unicode"/>
                <a:cs typeface="Lucida Sans Unicode"/>
              </a:rPr>
              <a:t>VOCAL: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Carlos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Cáceres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Gálvez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200" b="1" spc="-135" dirty="0">
                <a:latin typeface="Arial"/>
                <a:cs typeface="Arial"/>
              </a:rPr>
              <a:t>ARTE</a:t>
            </a:r>
            <a:r>
              <a:rPr sz="1200" b="1" spc="-150" dirty="0">
                <a:latin typeface="Arial"/>
                <a:cs typeface="Arial"/>
              </a:rPr>
              <a:t>S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15" dirty="0">
                <a:latin typeface="Arial"/>
                <a:cs typeface="Arial"/>
              </a:rPr>
              <a:t>V</a:t>
            </a:r>
            <a:r>
              <a:rPr sz="1200" b="1" spc="-120" dirty="0">
                <a:latin typeface="Arial"/>
                <a:cs typeface="Arial"/>
              </a:rPr>
              <a:t>ISUALE</a:t>
            </a:r>
            <a:r>
              <a:rPr sz="1200" b="1" spc="-200" dirty="0">
                <a:latin typeface="Arial"/>
                <a:cs typeface="Arial"/>
              </a:rPr>
              <a:t>S</a:t>
            </a:r>
            <a:r>
              <a:rPr sz="1200" spc="-50" dirty="0">
                <a:latin typeface="Lucida Sans Unicode"/>
                <a:cs typeface="Lucida Sans Unicode"/>
              </a:rPr>
              <a:t>: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85" dirty="0">
                <a:latin typeface="Lucida Sans Unicode"/>
                <a:cs typeface="Lucida Sans Unicode"/>
              </a:rPr>
              <a:t>M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140" dirty="0">
                <a:latin typeface="Lucida Sans Unicode"/>
                <a:cs typeface="Lucida Sans Unicode"/>
              </a:rPr>
              <a:t>r</a:t>
            </a:r>
            <a:r>
              <a:rPr sz="1200" spc="-25" dirty="0">
                <a:latin typeface="Lucida Sans Unicode"/>
                <a:cs typeface="Lucida Sans Unicode"/>
              </a:rPr>
              <a:t>í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60" dirty="0">
                <a:latin typeface="Lucida Sans Unicode"/>
                <a:cs typeface="Lucida Sans Unicode"/>
              </a:rPr>
              <a:t> </a:t>
            </a:r>
            <a:r>
              <a:rPr sz="1200" spc="85" dirty="0">
                <a:latin typeface="Lucida Sans Unicode"/>
                <a:cs typeface="Lucida Sans Unicode"/>
              </a:rPr>
              <a:t>d</a:t>
            </a:r>
            <a:r>
              <a:rPr sz="1200" dirty="0">
                <a:latin typeface="Lucida Sans Unicode"/>
                <a:cs typeface="Lucida Sans Unicode"/>
              </a:rPr>
              <a:t>e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90" dirty="0">
                <a:latin typeface="Lucida Sans Unicode"/>
                <a:cs typeface="Lucida Sans Unicode"/>
              </a:rPr>
              <a:t>l</a:t>
            </a:r>
            <a:r>
              <a:rPr sz="1200" spc="20" dirty="0">
                <a:latin typeface="Lucida Sans Unicode"/>
                <a:cs typeface="Lucida Sans Unicode"/>
              </a:rPr>
              <a:t>o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Á</a:t>
            </a:r>
            <a:r>
              <a:rPr sz="1200" spc="10" dirty="0">
                <a:latin typeface="Lucida Sans Unicode"/>
                <a:cs typeface="Lucida Sans Unicode"/>
              </a:rPr>
              <a:t>n</a:t>
            </a:r>
            <a:r>
              <a:rPr sz="1200" spc="85" dirty="0">
                <a:latin typeface="Lucida Sans Unicode"/>
                <a:cs typeface="Lucida Sans Unicode"/>
              </a:rPr>
              <a:t>g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55" dirty="0">
                <a:latin typeface="Lucida Sans Unicode"/>
                <a:cs typeface="Lucida Sans Unicode"/>
              </a:rPr>
              <a:t>l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50" dirty="0">
                <a:latin typeface="Lucida Sans Unicode"/>
                <a:cs typeface="Lucida Sans Unicode"/>
              </a:rPr>
              <a:t>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Á</a:t>
            </a:r>
            <a:r>
              <a:rPr sz="1200" spc="-90" dirty="0">
                <a:latin typeface="Lucida Sans Unicode"/>
                <a:cs typeface="Lucida Sans Unicode"/>
              </a:rPr>
              <a:t>l</a:t>
            </a:r>
            <a:r>
              <a:rPr sz="1200" spc="85" dirty="0">
                <a:latin typeface="Lucida Sans Unicode"/>
                <a:cs typeface="Lucida Sans Unicode"/>
              </a:rPr>
              <a:t>v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75" dirty="0">
                <a:latin typeface="Lucida Sans Unicode"/>
                <a:cs typeface="Lucida Sans Unicode"/>
              </a:rPr>
              <a:t>r</a:t>
            </a:r>
            <a:r>
              <a:rPr sz="1200" spc="55" dirty="0">
                <a:latin typeface="Lucida Sans Unicode"/>
                <a:cs typeface="Lucida Sans Unicode"/>
              </a:rPr>
              <a:t>e</a:t>
            </a:r>
            <a:r>
              <a:rPr sz="1200" spc="-180" dirty="0">
                <a:latin typeface="Lucida Sans Unicode"/>
                <a:cs typeface="Lucida Sans Unicode"/>
              </a:rPr>
              <a:t>z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70" dirty="0">
                <a:latin typeface="Lucida Sans Unicode"/>
                <a:cs typeface="Lucida Sans Unicode"/>
              </a:rPr>
              <a:t>Ca</a:t>
            </a:r>
            <a:r>
              <a:rPr sz="1200" spc="-110" dirty="0">
                <a:latin typeface="Lucida Sans Unicode"/>
                <a:cs typeface="Lucida Sans Unicode"/>
              </a:rPr>
              <a:t>stil</a:t>
            </a:r>
            <a:r>
              <a:rPr sz="1200" spc="-65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o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1200" b="1" spc="-135" dirty="0">
                <a:latin typeface="Arial"/>
                <a:cs typeface="Arial"/>
              </a:rPr>
              <a:t>ARTE</a:t>
            </a:r>
            <a:r>
              <a:rPr sz="1200" b="1" spc="-150" dirty="0">
                <a:latin typeface="Arial"/>
                <a:cs typeface="Arial"/>
              </a:rPr>
              <a:t>S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180" dirty="0">
                <a:latin typeface="Arial"/>
                <a:cs typeface="Arial"/>
              </a:rPr>
              <a:t>E</a:t>
            </a:r>
            <a:r>
              <a:rPr sz="1200" b="1" spc="-150" dirty="0">
                <a:latin typeface="Arial"/>
                <a:cs typeface="Arial"/>
              </a:rPr>
              <a:t>S</a:t>
            </a:r>
            <a:r>
              <a:rPr sz="1200" b="1" spc="30" dirty="0">
                <a:latin typeface="Arial"/>
                <a:cs typeface="Arial"/>
              </a:rPr>
              <a:t>C</a:t>
            </a:r>
            <a:r>
              <a:rPr sz="1200" b="1" spc="-75" dirty="0">
                <a:latin typeface="Arial"/>
                <a:cs typeface="Arial"/>
              </a:rPr>
              <a:t>ÉN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30" dirty="0">
                <a:latin typeface="Arial"/>
                <a:cs typeface="Arial"/>
              </a:rPr>
              <a:t>C</a:t>
            </a:r>
            <a:r>
              <a:rPr sz="1200" b="1" spc="-60" dirty="0">
                <a:latin typeface="Arial"/>
                <a:cs typeface="Arial"/>
              </a:rPr>
              <a:t>AS:</a:t>
            </a:r>
            <a:endParaRPr sz="1200">
              <a:latin typeface="Arial"/>
              <a:cs typeface="Arial"/>
            </a:endParaRPr>
          </a:p>
          <a:p>
            <a:pPr marL="12700" marR="1303655">
              <a:lnSpc>
                <a:spcPct val="102099"/>
              </a:lnSpc>
              <a:spcBef>
                <a:spcPts val="5"/>
              </a:spcBef>
            </a:pPr>
            <a:r>
              <a:rPr sz="1200" spc="-15" dirty="0">
                <a:latin typeface="Lucida Sans Unicode"/>
                <a:cs typeface="Lucida Sans Unicode"/>
              </a:rPr>
              <a:t>DANZA</a:t>
            </a:r>
            <a:r>
              <a:rPr sz="1200" spc="10" dirty="0">
                <a:latin typeface="Lucida Sans Unicode"/>
                <a:cs typeface="Lucida Sans Unicode"/>
              </a:rPr>
              <a:t> MODERNA: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Brenda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Rosales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Bórquez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145" dirty="0">
                <a:latin typeface="Lucida Sans Unicode"/>
                <a:cs typeface="Lucida Sans Unicode"/>
              </a:rPr>
              <a:t>T</a:t>
            </a:r>
            <a:r>
              <a:rPr sz="1200" spc="-95" dirty="0">
                <a:latin typeface="Lucida Sans Unicode"/>
                <a:cs typeface="Lucida Sans Unicode"/>
              </a:rPr>
              <a:t>E</a:t>
            </a:r>
            <a:r>
              <a:rPr sz="1200" spc="5" dirty="0">
                <a:latin typeface="Lucida Sans Unicode"/>
                <a:cs typeface="Lucida Sans Unicode"/>
              </a:rPr>
              <a:t>A</a:t>
            </a:r>
            <a:r>
              <a:rPr sz="1200" spc="-254" dirty="0">
                <a:latin typeface="Lucida Sans Unicode"/>
                <a:cs typeface="Lucida Sans Unicode"/>
              </a:rPr>
              <a:t>T</a:t>
            </a:r>
            <a:r>
              <a:rPr sz="1200" spc="15" dirty="0">
                <a:latin typeface="Lucida Sans Unicode"/>
                <a:cs typeface="Lucida Sans Unicode"/>
              </a:rPr>
              <a:t>R</a:t>
            </a:r>
            <a:r>
              <a:rPr sz="1200" spc="5" dirty="0">
                <a:latin typeface="Lucida Sans Unicode"/>
                <a:cs typeface="Lucida Sans Unicode"/>
              </a:rPr>
              <a:t>O</a:t>
            </a:r>
            <a:r>
              <a:rPr sz="1200" spc="-50" dirty="0">
                <a:latin typeface="Lucida Sans Unicode"/>
                <a:cs typeface="Lucida Sans Unicode"/>
              </a:rPr>
              <a:t>: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I</a:t>
            </a:r>
            <a:r>
              <a:rPr sz="1200" spc="30" dirty="0">
                <a:latin typeface="Lucida Sans Unicode"/>
                <a:cs typeface="Lucida Sans Unicode"/>
              </a:rPr>
              <a:t>v</a:t>
            </a:r>
            <a:r>
              <a:rPr sz="1200" dirty="0">
                <a:latin typeface="Lucida Sans Unicode"/>
                <a:cs typeface="Lucida Sans Unicode"/>
              </a:rPr>
              <a:t>o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H</a:t>
            </a:r>
            <a:r>
              <a:rPr sz="1200" spc="50" dirty="0">
                <a:latin typeface="Lucida Sans Unicode"/>
                <a:cs typeface="Lucida Sans Unicode"/>
              </a:rPr>
              <a:t>e</a:t>
            </a:r>
            <a:r>
              <a:rPr sz="1200" spc="-135" dirty="0">
                <a:latin typeface="Lucida Sans Unicode"/>
                <a:cs typeface="Lucida Sans Unicode"/>
              </a:rPr>
              <a:t>r</a:t>
            </a:r>
            <a:r>
              <a:rPr sz="1200" spc="-80" dirty="0">
                <a:latin typeface="Lucida Sans Unicode"/>
                <a:cs typeface="Lucida Sans Unicode"/>
              </a:rPr>
              <a:t>r</a:t>
            </a:r>
            <a:r>
              <a:rPr sz="1200" spc="50" dirty="0">
                <a:latin typeface="Lucida Sans Unicode"/>
                <a:cs typeface="Lucida Sans Unicode"/>
              </a:rPr>
              <a:t>e</a:t>
            </a:r>
            <a:r>
              <a:rPr sz="1200" spc="-55" dirty="0">
                <a:latin typeface="Lucida Sans Unicode"/>
                <a:cs typeface="Lucida Sans Unicode"/>
              </a:rPr>
              <a:t>r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55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Á</a:t>
            </a:r>
            <a:r>
              <a:rPr sz="1200" spc="5" dirty="0">
                <a:latin typeface="Lucida Sans Unicode"/>
                <a:cs typeface="Lucida Sans Unicode"/>
              </a:rPr>
              <a:t>v</a:t>
            </a:r>
            <a:r>
              <a:rPr sz="1200" spc="-105" dirty="0">
                <a:latin typeface="Lucida Sans Unicode"/>
                <a:cs typeface="Lucida Sans Unicode"/>
              </a:rPr>
              <a:t>i</a:t>
            </a:r>
            <a:r>
              <a:rPr sz="1200" spc="-40" dirty="0">
                <a:latin typeface="Lucida Sans Unicode"/>
                <a:cs typeface="Lucida Sans Unicode"/>
              </a:rPr>
              <a:t>l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1200" b="1" spc="-40" dirty="0">
                <a:latin typeface="Arial"/>
                <a:cs typeface="Arial"/>
              </a:rPr>
              <a:t>PATRIMONIO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70" dirty="0">
                <a:latin typeface="Arial"/>
                <a:cs typeface="Arial"/>
              </a:rPr>
              <a:t>–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60" dirty="0">
                <a:latin typeface="Arial"/>
                <a:cs typeface="Arial"/>
              </a:rPr>
              <a:t>HISTORIA</a:t>
            </a:r>
            <a:r>
              <a:rPr sz="1200" spc="-60" dirty="0">
                <a:latin typeface="Lucida Sans Unicode"/>
                <a:cs typeface="Lucida Sans Unicode"/>
              </a:rPr>
              <a:t>: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Ivonne</a:t>
            </a:r>
            <a:r>
              <a:rPr sz="1200" spc="8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Cortés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Luc</a:t>
            </a:r>
            <a:r>
              <a:rPr sz="1200" spc="-24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ero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7816" y="7240778"/>
            <a:ext cx="5631180" cy="189039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just">
              <a:lnSpc>
                <a:spcPct val="102200"/>
              </a:lnSpc>
              <a:spcBef>
                <a:spcPts val="65"/>
              </a:spcBef>
            </a:pPr>
            <a:r>
              <a:rPr sz="1200" spc="-10" dirty="0">
                <a:latin typeface="Lucida Sans Unicode"/>
                <a:cs typeface="Lucida Sans Unicode"/>
              </a:rPr>
              <a:t>La </a:t>
            </a:r>
            <a:r>
              <a:rPr sz="1200" spc="-55" dirty="0">
                <a:latin typeface="Lucida Sans Unicode"/>
                <a:cs typeface="Lucida Sans Unicode"/>
              </a:rPr>
              <a:t>misión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25" dirty="0">
                <a:latin typeface="Lucida Sans Unicode"/>
                <a:cs typeface="Lucida Sans Unicode"/>
              </a:rPr>
              <a:t>este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equipo </a:t>
            </a:r>
            <a:r>
              <a:rPr sz="1200" spc="40" dirty="0">
                <a:latin typeface="Lucida Sans Unicode"/>
                <a:cs typeface="Lucida Sans Unicode"/>
              </a:rPr>
              <a:t>académico </a:t>
            </a:r>
            <a:r>
              <a:rPr sz="1200" spc="-10" dirty="0">
                <a:latin typeface="Lucida Sans Unicode"/>
                <a:cs typeface="Lucida Sans Unicode"/>
              </a:rPr>
              <a:t>mu </a:t>
            </a:r>
            <a:r>
              <a:rPr sz="1200" spc="-50" dirty="0">
                <a:latin typeface="Lucida Sans Unicode"/>
                <a:cs typeface="Lucida Sans Unicode"/>
              </a:rPr>
              <a:t>ltidisciplinario</a:t>
            </a:r>
            <a:r>
              <a:rPr sz="1200" spc="27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es </a:t>
            </a:r>
            <a:r>
              <a:rPr sz="1200" spc="-20" dirty="0">
                <a:latin typeface="Lucida Sans Unicode"/>
                <a:cs typeface="Lucida Sans Unicode"/>
              </a:rPr>
              <a:t>materializar </a:t>
            </a:r>
            <a:r>
              <a:rPr sz="1200" spc="-15" dirty="0">
                <a:latin typeface="Lucida Sans Unicode"/>
                <a:cs typeface="Lucida Sans Unicode"/>
              </a:rPr>
              <a:t>la 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visión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formativa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que </a:t>
            </a:r>
            <a:r>
              <a:rPr sz="1200" spc="55" dirty="0">
                <a:latin typeface="Lucida Sans Unicode"/>
                <a:cs typeface="Lucida Sans Unicode"/>
              </a:rPr>
              <a:t>da </a:t>
            </a:r>
            <a:r>
              <a:rPr sz="1200" spc="-30" dirty="0">
                <a:latin typeface="Lucida Sans Unicode"/>
                <a:cs typeface="Lucida Sans Unicode"/>
              </a:rPr>
              <a:t>sentido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al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plan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10" dirty="0">
                <a:latin typeface="Lucida Sans Unicode"/>
                <a:cs typeface="Lucida Sans Unicode"/>
              </a:rPr>
              <a:t>gestión </a:t>
            </a:r>
            <a:r>
              <a:rPr sz="1200" spc="-25" dirty="0">
                <a:latin typeface="Lucida Sans Unicode"/>
                <a:cs typeface="Lucida Sans Unicode"/>
              </a:rPr>
              <a:t>del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Centro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Cultural 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Estación </a:t>
            </a:r>
            <a:r>
              <a:rPr sz="1200" spc="-30" dirty="0">
                <a:latin typeface="Lucida Sans Unicode"/>
                <a:cs typeface="Lucida Sans Unicode"/>
              </a:rPr>
              <a:t>Quillota, </a:t>
            </a:r>
            <a:r>
              <a:rPr sz="1200" spc="-15" dirty="0">
                <a:latin typeface="Lucida Sans Unicode"/>
                <a:cs typeface="Lucida Sans Unicode"/>
              </a:rPr>
              <a:t>la </a:t>
            </a:r>
            <a:r>
              <a:rPr sz="1200" spc="10" dirty="0">
                <a:latin typeface="Lucida Sans Unicode"/>
                <a:cs typeface="Lucida Sans Unicode"/>
              </a:rPr>
              <a:t>cual, </a:t>
            </a:r>
            <a:r>
              <a:rPr sz="1200" spc="-25" dirty="0">
                <a:latin typeface="Lucida Sans Unicode"/>
                <a:cs typeface="Lucida Sans Unicode"/>
              </a:rPr>
              <a:t>frente </a:t>
            </a:r>
            <a:r>
              <a:rPr sz="1200" spc="-20" dirty="0">
                <a:latin typeface="Lucida Sans Unicode"/>
                <a:cs typeface="Lucida Sans Unicode"/>
              </a:rPr>
              <a:t>al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llamado </a:t>
            </a:r>
            <a:r>
              <a:rPr sz="1200" spc="-25" dirty="0">
                <a:latin typeface="Lucida Sans Unicode"/>
                <a:cs typeface="Lucida Sans Unicode"/>
              </a:rPr>
              <a:t>Postmodernismo, </a:t>
            </a:r>
            <a:r>
              <a:rPr sz="1200" spc="-15" dirty="0">
                <a:latin typeface="Lucida Sans Unicode"/>
                <a:cs typeface="Lucida Sans Unicode"/>
              </a:rPr>
              <a:t>al </a:t>
            </a:r>
            <a:r>
              <a:rPr sz="1200" spc="-10" dirty="0">
                <a:latin typeface="Lucida Sans Unicode"/>
                <a:cs typeface="Lucida Sans Unicode"/>
              </a:rPr>
              <a:t>eventismo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metas </a:t>
            </a:r>
            <a:r>
              <a:rPr sz="1200" spc="-20" dirty="0">
                <a:latin typeface="Lucida Sans Unicode"/>
                <a:cs typeface="Lucida Sans Unicode"/>
              </a:rPr>
              <a:t>cortoplacistas, </a:t>
            </a:r>
            <a:r>
              <a:rPr sz="1200" spc="-30" dirty="0">
                <a:latin typeface="Lucida Sans Unicode"/>
                <a:cs typeface="Lucida Sans Unicode"/>
              </a:rPr>
              <a:t>sostiene </a:t>
            </a:r>
            <a:r>
              <a:rPr sz="1200" spc="-15" dirty="0">
                <a:latin typeface="Lucida Sans Unicode"/>
                <a:cs typeface="Lucida Sans Unicode"/>
              </a:rPr>
              <a:t>la </a:t>
            </a:r>
            <a:r>
              <a:rPr sz="1200" spc="-55" dirty="0">
                <a:latin typeface="Lucida Sans Unicode"/>
                <a:cs typeface="Lucida Sans Unicode"/>
              </a:rPr>
              <a:t>im </a:t>
            </a:r>
            <a:r>
              <a:rPr sz="1200" spc="5" dirty="0">
                <a:latin typeface="Lucida Sans Unicode"/>
                <a:cs typeface="Lucida Sans Unicode"/>
              </a:rPr>
              <a:t>portancia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20" dirty="0">
                <a:latin typeface="Lucida Sans Unicode"/>
                <a:cs typeface="Lucida Sans Unicode"/>
              </a:rPr>
              <a:t>la </a:t>
            </a:r>
            <a:r>
              <a:rPr sz="1200" spc="50" dirty="0">
                <a:latin typeface="Lucida Sans Unicode"/>
                <a:cs typeface="Lucida Sans Unicode"/>
              </a:rPr>
              <a:t>Academia </a:t>
            </a:r>
            <a:r>
              <a:rPr sz="1200" spc="-5" dirty="0">
                <a:latin typeface="Lucida Sans Unicode"/>
                <a:cs typeface="Lucida Sans Unicode"/>
              </a:rPr>
              <a:t>Formativa 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como </a:t>
            </a:r>
            <a:r>
              <a:rPr sz="1200" spc="-20" dirty="0">
                <a:latin typeface="Lucida Sans Unicode"/>
                <a:cs typeface="Lucida Sans Unicode"/>
              </a:rPr>
              <a:t>un </a:t>
            </a:r>
            <a:r>
              <a:rPr sz="1200" spc="-45" dirty="0">
                <a:latin typeface="Lucida Sans Unicode"/>
                <a:cs typeface="Lucida Sans Unicode"/>
              </a:rPr>
              <a:t>sólido </a:t>
            </a:r>
            <a:r>
              <a:rPr sz="1200" spc="-10" dirty="0">
                <a:latin typeface="Lucida Sans Unicode"/>
                <a:cs typeface="Lucida Sans Unicode"/>
              </a:rPr>
              <a:t>punto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dirty="0">
                <a:latin typeface="Lucida Sans Unicode"/>
                <a:cs typeface="Lucida Sans Unicode"/>
              </a:rPr>
              <a:t>partida </a:t>
            </a:r>
            <a:r>
              <a:rPr sz="1200" spc="30" dirty="0">
                <a:latin typeface="Lucida Sans Unicode"/>
                <a:cs typeface="Lucida Sans Unicode"/>
              </a:rPr>
              <a:t>para </a:t>
            </a:r>
            <a:r>
              <a:rPr sz="1200" spc="-45" dirty="0">
                <a:latin typeface="Lucida Sans Unicode"/>
                <a:cs typeface="Lucida Sans Unicode"/>
              </a:rPr>
              <a:t>iniciar </a:t>
            </a:r>
            <a:r>
              <a:rPr sz="1200" spc="-20" dirty="0">
                <a:latin typeface="Lucida Sans Unicode"/>
                <a:cs typeface="Lucida Sans Unicode"/>
              </a:rPr>
              <a:t>un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45" dirty="0">
                <a:latin typeface="Lucida Sans Unicode"/>
                <a:cs typeface="Lucida Sans Unicode"/>
              </a:rPr>
              <a:t>bate </a:t>
            </a:r>
            <a:r>
              <a:rPr sz="1200" spc="-55" dirty="0">
                <a:latin typeface="Lucida Sans Unicode"/>
                <a:cs typeface="Lucida Sans Unicode"/>
              </a:rPr>
              <a:t>serio </a:t>
            </a:r>
            <a:r>
              <a:rPr sz="1200" spc="-35" dirty="0">
                <a:latin typeface="Lucida Sans Unicode"/>
                <a:cs typeface="Lucida Sans Unicode"/>
              </a:rPr>
              <a:t>sobre </a:t>
            </a:r>
            <a:r>
              <a:rPr sz="1200" spc="-30" dirty="0">
                <a:latin typeface="Lucida Sans Unicode"/>
                <a:cs typeface="Lucida Sans Unicode"/>
              </a:rPr>
              <a:t>el </a:t>
            </a:r>
            <a:r>
              <a:rPr sz="1200" spc="-15" dirty="0">
                <a:latin typeface="Lucida Sans Unicode"/>
                <a:cs typeface="Lucida Sans Unicode"/>
              </a:rPr>
              <a:t>arte 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(en</a:t>
            </a:r>
            <a:r>
              <a:rPr sz="1200" spc="45" dirty="0">
                <a:latin typeface="Lucida Sans Unicode"/>
                <a:cs typeface="Lucida Sans Unicode"/>
              </a:rPr>
              <a:t> </a:t>
            </a:r>
            <a:r>
              <a:rPr sz="1200" spc="-105" dirty="0">
                <a:latin typeface="Lucida Sans Unicode"/>
                <a:cs typeface="Lucida Sans Unicode"/>
              </a:rPr>
              <a:t>sus</a:t>
            </a:r>
            <a:r>
              <a:rPr sz="1200" spc="-10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más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amplias</a:t>
            </a:r>
            <a:r>
              <a:rPr sz="1200" spc="34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manifestacio </a:t>
            </a:r>
            <a:r>
              <a:rPr sz="1200" spc="-5" dirty="0">
                <a:latin typeface="Lucida Sans Unicode"/>
                <a:cs typeface="Lucida Sans Unicode"/>
              </a:rPr>
              <a:t>nes)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como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objeto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380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concepto, </a:t>
            </a:r>
            <a:r>
              <a:rPr sz="1200" spc="4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propiciando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un</a:t>
            </a:r>
            <a:r>
              <a:rPr sz="1200" spc="340" dirty="0">
                <a:latin typeface="Lucida Sans Unicode"/>
                <a:cs typeface="Lucida Sans Unicode"/>
              </a:rPr>
              <a:t> </a:t>
            </a:r>
            <a:r>
              <a:rPr sz="1200" spc="-60" dirty="0">
                <a:latin typeface="Lucida Sans Unicode"/>
                <a:cs typeface="Lucida Sans Unicode"/>
              </a:rPr>
              <a:t>espíritu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crítico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reflexivo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frente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110" dirty="0">
                <a:latin typeface="Lucida Sans Unicode"/>
                <a:cs typeface="Lucida Sans Unicode"/>
              </a:rPr>
              <a:t>sus</a:t>
            </a:r>
            <a:r>
              <a:rPr sz="1200" spc="-10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múltiples 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manifestaciones </a:t>
            </a:r>
            <a:r>
              <a:rPr sz="1200" spc="-55" dirty="0">
                <a:latin typeface="Lucida Sans Unicode"/>
                <a:cs typeface="Lucida Sans Unicode"/>
              </a:rPr>
              <a:t>históricas</a:t>
            </a:r>
            <a:r>
              <a:rPr sz="1200" spc="59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20" dirty="0">
                <a:latin typeface="Lucida Sans Unicode"/>
                <a:cs typeface="Lucida Sans Unicode"/>
              </a:rPr>
              <a:t>contemporáneas,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5" dirty="0">
                <a:latin typeface="Lucida Sans Unicode"/>
                <a:cs typeface="Lucida Sans Unicode"/>
              </a:rPr>
              <a:t>reivindicando </a:t>
            </a:r>
            <a:r>
              <a:rPr sz="1200" spc="-20" dirty="0">
                <a:latin typeface="Lucida Sans Unicode"/>
                <a:cs typeface="Lucida Sans Unicode"/>
              </a:rPr>
              <a:t>la </a:t>
            </a:r>
            <a:r>
              <a:rPr sz="1200" spc="10" dirty="0">
                <a:latin typeface="Lucida Sans Unicode"/>
                <a:cs typeface="Lucida Sans Unicode"/>
              </a:rPr>
              <a:t>vigencia 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75" dirty="0">
                <a:latin typeface="Lucida Sans Unicode"/>
                <a:cs typeface="Lucida Sans Unicode"/>
              </a:rPr>
              <a:t>los </a:t>
            </a:r>
            <a:r>
              <a:rPr sz="1200" spc="-20" dirty="0">
                <a:latin typeface="Lucida Sans Unicode"/>
                <a:cs typeface="Lucida Sans Unicode"/>
              </a:rPr>
              <a:t>postulados </a:t>
            </a:r>
            <a:r>
              <a:rPr sz="1200" spc="-10" dirty="0">
                <a:latin typeface="Lucida Sans Unicode"/>
                <a:cs typeface="Lucida Sans Unicode"/>
              </a:rPr>
              <a:t>modernos </a:t>
            </a:r>
            <a:r>
              <a:rPr sz="1200" spc="-15" dirty="0">
                <a:latin typeface="Lucida Sans Unicode"/>
                <a:cs typeface="Lucida Sans Unicode"/>
              </a:rPr>
              <a:t>propuestos </a:t>
            </a:r>
            <a:r>
              <a:rPr sz="1200" spc="10" dirty="0">
                <a:latin typeface="Lucida Sans Unicode"/>
                <a:cs typeface="Lucida Sans Unicode"/>
              </a:rPr>
              <a:t>alguna </a:t>
            </a:r>
            <a:r>
              <a:rPr sz="1200" spc="-40" dirty="0">
                <a:latin typeface="Lucida Sans Unicode"/>
                <a:cs typeface="Lucida Sans Unicode"/>
              </a:rPr>
              <a:t>vez </a:t>
            </a:r>
            <a:r>
              <a:rPr sz="1200" spc="-25" dirty="0">
                <a:latin typeface="Lucida Sans Unicode"/>
                <a:cs typeface="Lucida Sans Unicode"/>
              </a:rPr>
              <a:t>por </a:t>
            </a:r>
            <a:r>
              <a:rPr sz="1200" spc="-35" dirty="0">
                <a:latin typeface="Lucida Sans Unicode"/>
                <a:cs typeface="Lucida Sans Unicode"/>
              </a:rPr>
              <a:t>las </a:t>
            </a:r>
            <a:r>
              <a:rPr sz="1200" spc="15" dirty="0">
                <a:latin typeface="Lucida Sans Unicode"/>
                <a:cs typeface="Lucida Sans Unicode"/>
              </a:rPr>
              <a:t>vanguardias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relación</a:t>
            </a:r>
            <a:r>
              <a:rPr sz="1200" spc="17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1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la</a:t>
            </a:r>
            <a:r>
              <a:rPr sz="1200" spc="20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dimensión</a:t>
            </a:r>
            <a:r>
              <a:rPr sz="1200" spc="9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multifacética</a:t>
            </a:r>
            <a:r>
              <a:rPr sz="1200" spc="200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8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la</a:t>
            </a:r>
            <a:r>
              <a:rPr sz="1200" spc="19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obra</a:t>
            </a:r>
            <a:r>
              <a:rPr sz="1200" spc="204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229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arte,</a:t>
            </a:r>
            <a:r>
              <a:rPr sz="1200" spc="155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al</a:t>
            </a:r>
            <a:r>
              <a:rPr sz="1200" spc="90" dirty="0">
                <a:latin typeface="Lucida Sans Unicode"/>
                <a:cs typeface="Lucida Sans Unicode"/>
              </a:rPr>
              <a:t> </a:t>
            </a:r>
            <a:r>
              <a:rPr sz="1200" spc="-70" dirty="0">
                <a:latin typeface="Lucida Sans Unicode"/>
                <a:cs typeface="Lucida Sans Unicode"/>
              </a:rPr>
              <a:t>rol</a:t>
            </a:r>
            <a:r>
              <a:rPr sz="1200" spc="17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activo</a:t>
            </a:r>
            <a:r>
              <a:rPr sz="1200" spc="15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del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089657" y="9271124"/>
            <a:ext cx="3541395" cy="20129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900" spc="5" dirty="0">
                <a:latin typeface="Lucida Sans Unicode"/>
                <a:cs typeface="Lucida Sans Unicode"/>
              </a:rPr>
              <a:t>Unidad</a:t>
            </a:r>
            <a:r>
              <a:rPr sz="900" spc="15" dirty="0">
                <a:latin typeface="Lucida Sans Unicode"/>
                <a:cs typeface="Lucida Sans Unicode"/>
              </a:rPr>
              <a:t> </a:t>
            </a:r>
            <a:r>
              <a:rPr sz="900" spc="30" dirty="0">
                <a:latin typeface="Lucida Sans Unicode"/>
                <a:cs typeface="Lucida Sans Unicode"/>
              </a:rPr>
              <a:t>de</a:t>
            </a:r>
            <a:r>
              <a:rPr sz="900" spc="65" dirty="0">
                <a:latin typeface="Lucida Sans Unicode"/>
                <a:cs typeface="Lucida Sans Unicode"/>
              </a:rPr>
              <a:t> </a:t>
            </a:r>
            <a:r>
              <a:rPr sz="900" spc="-5" dirty="0">
                <a:latin typeface="Lucida Sans Unicode"/>
                <a:cs typeface="Lucida Sans Unicode"/>
              </a:rPr>
              <a:t>Comunicaciones</a:t>
            </a:r>
            <a:r>
              <a:rPr sz="900" spc="-35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y</a:t>
            </a:r>
            <a:r>
              <a:rPr sz="900" spc="30" dirty="0">
                <a:latin typeface="Lucida Sans Unicode"/>
                <a:cs typeface="Lucida Sans Unicode"/>
              </a:rPr>
              <a:t> </a:t>
            </a:r>
            <a:r>
              <a:rPr sz="900" spc="-20" dirty="0">
                <a:latin typeface="Lucida Sans Unicode"/>
                <a:cs typeface="Lucida Sans Unicode"/>
              </a:rPr>
              <a:t>Cultura</a:t>
            </a:r>
            <a:r>
              <a:rPr sz="900" spc="30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–</a:t>
            </a:r>
            <a:r>
              <a:rPr sz="900" spc="-15" dirty="0">
                <a:latin typeface="Lucida Sans Unicode"/>
                <a:cs typeface="Lucida Sans Unicode"/>
              </a:rPr>
              <a:t> </a:t>
            </a:r>
            <a:r>
              <a:rPr sz="900" spc="-60" dirty="0">
                <a:latin typeface="Lucida Sans Unicode"/>
                <a:cs typeface="Lucida Sans Unicode"/>
              </a:rPr>
              <a:t>(33)2291190</a:t>
            </a:r>
            <a:r>
              <a:rPr sz="900" spc="-30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–</a:t>
            </a:r>
            <a:r>
              <a:rPr sz="900" spc="-10" dirty="0">
                <a:latin typeface="Lucida Sans Unicode"/>
                <a:cs typeface="Lucida Sans Unicode"/>
              </a:rPr>
              <a:t> </a:t>
            </a:r>
            <a:r>
              <a:rPr sz="900" spc="-5" dirty="0">
                <a:latin typeface="Lucida Sans Unicode"/>
                <a:cs typeface="Lucida Sans Unicode"/>
              </a:rPr>
              <a:t>Maipú</a:t>
            </a:r>
            <a:r>
              <a:rPr sz="900" spc="-35" dirty="0">
                <a:latin typeface="Lucida Sans Unicode"/>
                <a:cs typeface="Lucida Sans Unicode"/>
              </a:rPr>
              <a:t> </a:t>
            </a:r>
            <a:r>
              <a:rPr sz="900" spc="-80" dirty="0">
                <a:latin typeface="Lucida Sans Unicode"/>
                <a:cs typeface="Lucida Sans Unicode"/>
              </a:rPr>
              <a:t>287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7583" y="9285816"/>
            <a:ext cx="15240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r>
              <a:rPr sz="1200" dirty="0"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067816" y="887983"/>
            <a:ext cx="5634990" cy="58166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6985" algn="just">
              <a:lnSpc>
                <a:spcPct val="102099"/>
              </a:lnSpc>
              <a:spcBef>
                <a:spcPts val="70"/>
              </a:spcBef>
            </a:pPr>
            <a:r>
              <a:rPr sz="1200" spc="30" dirty="0">
                <a:latin typeface="Lucida Sans Unicode"/>
                <a:cs typeface="Lucida Sans Unicode"/>
              </a:rPr>
              <a:t>espectador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85" dirty="0">
                <a:latin typeface="Lucida Sans Unicode"/>
                <a:cs typeface="Lucida Sans Unicode"/>
              </a:rPr>
              <a:t>su </a:t>
            </a:r>
            <a:r>
              <a:rPr sz="1200" spc="-15" dirty="0">
                <a:latin typeface="Lucida Sans Unicode"/>
                <a:cs typeface="Lucida Sans Unicode"/>
              </a:rPr>
              <a:t>irrenunciable </a:t>
            </a:r>
            <a:r>
              <a:rPr sz="1200" spc="-10" dirty="0">
                <a:latin typeface="Lucida Sans Unicode"/>
                <a:cs typeface="Lucida Sans Unicode"/>
              </a:rPr>
              <a:t>contextualización </a:t>
            </a:r>
            <a:r>
              <a:rPr sz="1200" spc="-20" dirty="0">
                <a:latin typeface="Lucida Sans Unicode"/>
                <a:cs typeface="Lucida Sans Unicode"/>
              </a:rPr>
              <a:t>social; </a:t>
            </a:r>
            <a:r>
              <a:rPr sz="1200" spc="30" dirty="0">
                <a:latin typeface="Lucida Sans Unicode"/>
                <a:cs typeface="Lucida Sans Unicode"/>
              </a:rPr>
              <a:t>para </a:t>
            </a:r>
            <a:r>
              <a:rPr sz="1200" spc="-130" dirty="0">
                <a:latin typeface="Lucida Sans Unicode"/>
                <a:cs typeface="Lucida Sans Unicode"/>
              </a:rPr>
              <a:t>sí</a:t>
            </a:r>
            <a:r>
              <a:rPr sz="1200" spc="114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aportar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la </a:t>
            </a:r>
            <a:r>
              <a:rPr sz="1200" spc="-35" dirty="0">
                <a:latin typeface="Lucida Sans Unicode"/>
                <a:cs typeface="Lucida Sans Unicode"/>
              </a:rPr>
              <a:t>extensión, </a:t>
            </a:r>
            <a:r>
              <a:rPr sz="1200" spc="-50" dirty="0">
                <a:latin typeface="Lucida Sans Unicode"/>
                <a:cs typeface="Lucida Sans Unicode"/>
              </a:rPr>
              <a:t>difusión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30" dirty="0">
                <a:latin typeface="Lucida Sans Unicode"/>
                <a:cs typeface="Lucida Sans Unicode"/>
              </a:rPr>
              <a:t>desarrollo </a:t>
            </a:r>
            <a:r>
              <a:rPr sz="1200" spc="10" dirty="0">
                <a:latin typeface="Lucida Sans Unicode"/>
                <a:cs typeface="Lucida Sans Unicode"/>
              </a:rPr>
              <a:t>integrado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35" dirty="0">
                <a:latin typeface="Lucida Sans Unicode"/>
                <a:cs typeface="Lucida Sans Unicode"/>
              </a:rPr>
              <a:t>las </a:t>
            </a:r>
            <a:r>
              <a:rPr sz="1200" spc="-40" dirty="0">
                <a:latin typeface="Lucida Sans Unicode"/>
                <a:cs typeface="Lucida Sans Unicode"/>
              </a:rPr>
              <a:t>Artes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20" dirty="0">
                <a:latin typeface="Lucida Sans Unicode"/>
                <a:cs typeface="Lucida Sans Unicode"/>
              </a:rPr>
              <a:t>la </a:t>
            </a:r>
            <a:r>
              <a:rPr sz="1200" spc="-25" dirty="0">
                <a:latin typeface="Lucida Sans Unicode"/>
                <a:cs typeface="Lucida Sans Unicode"/>
              </a:rPr>
              <a:t>Cultura </a:t>
            </a:r>
            <a:r>
              <a:rPr sz="1200" spc="20" dirty="0">
                <a:latin typeface="Lucida Sans Unicode"/>
                <a:cs typeface="Lucida Sans Unicode"/>
              </a:rPr>
              <a:t>desde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para</a:t>
            </a:r>
            <a:r>
              <a:rPr sz="1200" spc="7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Quillota.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7816" y="2195576"/>
            <a:ext cx="5624830" cy="3758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II</a:t>
            </a:r>
            <a:r>
              <a:rPr sz="1200" b="1" spc="50" dirty="0">
                <a:latin typeface="Arial"/>
                <a:cs typeface="Arial"/>
              </a:rPr>
              <a:t>.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-120" dirty="0">
                <a:latin typeface="Arial"/>
                <a:cs typeface="Arial"/>
              </a:rPr>
              <a:t>DESAR</a:t>
            </a:r>
            <a:r>
              <a:rPr sz="1200" b="1" spc="-90" dirty="0">
                <a:latin typeface="Arial"/>
                <a:cs typeface="Arial"/>
              </a:rPr>
              <a:t>R</a:t>
            </a:r>
            <a:r>
              <a:rPr sz="1200" b="1" spc="35" dirty="0">
                <a:latin typeface="Arial"/>
                <a:cs typeface="Arial"/>
              </a:rPr>
              <a:t>O</a:t>
            </a:r>
            <a:r>
              <a:rPr sz="1200" b="1" spc="-204" dirty="0">
                <a:latin typeface="Arial"/>
                <a:cs typeface="Arial"/>
              </a:rPr>
              <a:t>L</a:t>
            </a:r>
            <a:r>
              <a:rPr sz="1200" b="1" spc="-170" dirty="0">
                <a:latin typeface="Arial"/>
                <a:cs typeface="Arial"/>
              </a:rPr>
              <a:t>L</a:t>
            </a:r>
            <a:r>
              <a:rPr sz="1200" b="1" dirty="0">
                <a:latin typeface="Arial"/>
                <a:cs typeface="Arial"/>
              </a:rPr>
              <a:t>O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170" dirty="0">
                <a:latin typeface="Arial"/>
                <a:cs typeface="Arial"/>
              </a:rPr>
              <a:t>ESTRAT</a:t>
            </a:r>
            <a:r>
              <a:rPr sz="1200" b="1" spc="-135" dirty="0">
                <a:latin typeface="Arial"/>
                <a:cs typeface="Arial"/>
              </a:rPr>
              <a:t>E</a:t>
            </a:r>
            <a:r>
              <a:rPr sz="1200" b="1" spc="35" dirty="0">
                <a:latin typeface="Arial"/>
                <a:cs typeface="Arial"/>
              </a:rPr>
              <a:t>G</a:t>
            </a:r>
            <a:r>
              <a:rPr sz="1200" b="1" spc="-60" dirty="0">
                <a:latin typeface="Arial"/>
                <a:cs typeface="Arial"/>
              </a:rPr>
              <a:t>IAS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0" dirty="0">
                <a:latin typeface="Arial"/>
                <a:cs typeface="Arial"/>
              </a:rPr>
              <a:t>INT</a:t>
            </a:r>
            <a:r>
              <a:rPr sz="1200" b="1" spc="-85" dirty="0">
                <a:latin typeface="Arial"/>
                <a:cs typeface="Arial"/>
              </a:rPr>
              <a:t>E</a:t>
            </a:r>
            <a:r>
              <a:rPr sz="1200" b="1" spc="35" dirty="0">
                <a:latin typeface="Arial"/>
                <a:cs typeface="Arial"/>
              </a:rPr>
              <a:t>G</a:t>
            </a:r>
            <a:r>
              <a:rPr sz="1200" b="1" spc="-90" dirty="0">
                <a:latin typeface="Arial"/>
                <a:cs typeface="Arial"/>
              </a:rPr>
              <a:t>R</a:t>
            </a:r>
            <a:r>
              <a:rPr sz="1200" b="1" spc="-60" dirty="0">
                <a:latin typeface="Arial"/>
                <a:cs typeface="Arial"/>
              </a:rPr>
              <a:t>A</a:t>
            </a:r>
            <a:r>
              <a:rPr sz="1200" b="1" spc="30" dirty="0">
                <a:latin typeface="Arial"/>
                <a:cs typeface="Arial"/>
              </a:rPr>
              <a:t>C</a:t>
            </a:r>
            <a:r>
              <a:rPr sz="1200" b="1" spc="35" dirty="0">
                <a:latin typeface="Arial"/>
                <a:cs typeface="Arial"/>
              </a:rPr>
              <a:t>IÓ</a:t>
            </a:r>
            <a:r>
              <a:rPr sz="1200" b="1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Arial"/>
              <a:cs typeface="Arial"/>
            </a:endParaRPr>
          </a:p>
          <a:p>
            <a:pPr marL="16510" marR="5080" indent="-4445" algn="just">
              <a:lnSpc>
                <a:spcPct val="102099"/>
              </a:lnSpc>
            </a:pPr>
            <a:r>
              <a:rPr sz="1200" spc="-10" dirty="0">
                <a:latin typeface="Lucida Sans Unicode"/>
                <a:cs typeface="Lucida Sans Unicode"/>
              </a:rPr>
              <a:t>En </a:t>
            </a:r>
            <a:r>
              <a:rPr sz="1200" spc="15" dirty="0">
                <a:latin typeface="Lucida Sans Unicode"/>
                <a:cs typeface="Lucida Sans Unicode"/>
              </a:rPr>
              <a:t>una </a:t>
            </a:r>
            <a:r>
              <a:rPr sz="1200" spc="-25" dirty="0">
                <a:latin typeface="Lucida Sans Unicode"/>
                <a:cs typeface="Lucida Sans Unicode"/>
              </a:rPr>
              <a:t>primera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etapa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-5" dirty="0">
                <a:latin typeface="Lucida Sans Unicode"/>
                <a:cs typeface="Lucida Sans Unicode"/>
              </a:rPr>
              <a:t>corto </a:t>
            </a:r>
            <a:r>
              <a:rPr sz="1200" spc="-20" dirty="0">
                <a:latin typeface="Lucida Sans Unicode"/>
                <a:cs typeface="Lucida Sans Unicode"/>
              </a:rPr>
              <a:t>plazo,</a:t>
            </a:r>
            <a:r>
              <a:rPr sz="1200" spc="34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-90" dirty="0">
                <a:latin typeface="Lucida Sans Unicode"/>
                <a:cs typeface="Lucida Sans Unicode"/>
              </a:rPr>
              <a:t>sin</a:t>
            </a:r>
            <a:r>
              <a:rPr sz="1200" spc="-8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perjuicio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35" dirty="0">
                <a:latin typeface="Lucida Sans Unicode"/>
                <a:cs typeface="Lucida Sans Unicode"/>
              </a:rPr>
              <a:t>las </a:t>
            </a:r>
            <a:r>
              <a:rPr sz="1200" spc="-10" dirty="0">
                <a:latin typeface="Lucida Sans Unicode"/>
                <a:cs typeface="Lucida Sans Unicode"/>
              </a:rPr>
              <a:t>estrategias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5" dirty="0">
                <a:latin typeface="Lucida Sans Unicode"/>
                <a:cs typeface="Lucida Sans Unicode"/>
              </a:rPr>
              <a:t> acciones </a:t>
            </a:r>
            <a:r>
              <a:rPr sz="1200" spc="10" dirty="0">
                <a:latin typeface="Lucida Sans Unicode"/>
                <a:cs typeface="Lucida Sans Unicode"/>
              </a:rPr>
              <a:t>necesarias </a:t>
            </a:r>
            <a:r>
              <a:rPr sz="1200" dirty="0">
                <a:latin typeface="Lucida Sans Unicode"/>
                <a:cs typeface="Lucida Sans Unicode"/>
              </a:rPr>
              <a:t>e inmediatas </a:t>
            </a:r>
            <a:r>
              <a:rPr sz="1200" spc="-15" dirty="0">
                <a:latin typeface="Lucida Sans Unicode"/>
                <a:cs typeface="Lucida Sans Unicode"/>
              </a:rPr>
              <a:t>prop </a:t>
            </a:r>
            <a:r>
              <a:rPr sz="1200" spc="-35" dirty="0">
                <a:latin typeface="Lucida Sans Unicode"/>
                <a:cs typeface="Lucida Sans Unicode"/>
              </a:rPr>
              <a:t>ias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75" dirty="0">
                <a:latin typeface="Lucida Sans Unicode"/>
                <a:cs typeface="Lucida Sans Unicode"/>
              </a:rPr>
              <a:t>cada </a:t>
            </a:r>
            <a:r>
              <a:rPr sz="1200" spc="10" dirty="0">
                <a:latin typeface="Lucida Sans Unicode"/>
                <a:cs typeface="Lucida Sans Unicode"/>
              </a:rPr>
              <a:t>una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35" dirty="0">
                <a:latin typeface="Lucida Sans Unicode"/>
                <a:cs typeface="Lucida Sans Unicode"/>
              </a:rPr>
              <a:t>las </a:t>
            </a:r>
            <a:r>
              <a:rPr sz="1200" spc="5" dirty="0">
                <a:latin typeface="Lucida Sans Unicode"/>
                <a:cs typeface="Lucida Sans Unicode"/>
              </a:rPr>
              <a:t>orgánicas 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que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componen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Área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Cultura,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60" dirty="0">
                <a:latin typeface="Lucida Sans Unicode"/>
                <a:cs typeface="Lucida Sans Unicode"/>
              </a:rPr>
              <a:t>debe </a:t>
            </a:r>
            <a:r>
              <a:rPr sz="1200" spc="-40" dirty="0">
                <a:latin typeface="Lucida Sans Unicode"/>
                <a:cs typeface="Lucida Sans Unicode"/>
              </a:rPr>
              <a:t>instalarse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</a:t>
            </a:r>
            <a:r>
              <a:rPr sz="1200" spc="315" dirty="0">
                <a:latin typeface="Lucida Sans Unicode"/>
                <a:cs typeface="Lucida Sans Unicode"/>
              </a:rPr>
              <a:t> </a:t>
            </a:r>
            <a:r>
              <a:rPr sz="1200" spc="50" dirty="0">
                <a:latin typeface="Lucida Sans Unicode"/>
                <a:cs typeface="Lucida Sans Unicode"/>
              </a:rPr>
              <a:t>concepto </a:t>
            </a:r>
            <a:r>
              <a:rPr sz="1200" spc="-95" dirty="0">
                <a:latin typeface="Lucida Sans Unicode"/>
                <a:cs typeface="Lucida Sans Unicode"/>
              </a:rPr>
              <a:t>símil</a:t>
            </a:r>
            <a:r>
              <a:rPr sz="1200" spc="19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de 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campus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faculta</a:t>
            </a:r>
            <a:r>
              <a:rPr sz="1200" spc="-2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d.</a:t>
            </a:r>
            <a:endParaRPr sz="1200">
              <a:latin typeface="Lucida Sans Unicode"/>
              <a:cs typeface="Lucida Sans Unicode"/>
            </a:endParaRPr>
          </a:p>
          <a:p>
            <a:pPr marL="12700" marR="30480" indent="2540" algn="just">
              <a:lnSpc>
                <a:spcPct val="102099"/>
              </a:lnSpc>
              <a:spcBef>
                <a:spcPts val="1480"/>
              </a:spcBef>
            </a:pPr>
            <a:r>
              <a:rPr sz="1200" spc="-35" dirty="0">
                <a:latin typeface="Lucida Sans Unicode"/>
                <a:cs typeface="Lucida Sans Unicode"/>
              </a:rPr>
              <a:t>Primero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con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la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concreción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4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activi </a:t>
            </a:r>
            <a:r>
              <a:rPr sz="1200" spc="40" dirty="0">
                <a:latin typeface="Lucida Sans Unicode"/>
                <a:cs typeface="Lucida Sans Unicode"/>
              </a:rPr>
              <a:t>dades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ejercicios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4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integración 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programática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graduales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comple </a:t>
            </a:r>
            <a:r>
              <a:rPr sz="1200" dirty="0">
                <a:latin typeface="Lucida Sans Unicode"/>
                <a:cs typeface="Lucida Sans Unicode"/>
              </a:rPr>
              <a:t>jidad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55" dirty="0">
                <a:latin typeface="Lucida Sans Unicode"/>
                <a:cs typeface="Lucida Sans Unicode"/>
              </a:rPr>
              <a:t>sujetos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programación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 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evaluación. </a:t>
            </a:r>
            <a:r>
              <a:rPr sz="1200" spc="20" dirty="0">
                <a:latin typeface="Lucida Sans Unicode"/>
                <a:cs typeface="Lucida Sans Unicode"/>
              </a:rPr>
              <a:t>Complementariamente </a:t>
            </a:r>
            <a:r>
              <a:rPr sz="1200" spc="35" dirty="0">
                <a:latin typeface="Lucida Sans Unicode"/>
                <a:cs typeface="Lucida Sans Unicode"/>
              </a:rPr>
              <a:t>con </a:t>
            </a:r>
            <a:r>
              <a:rPr sz="1200" spc="-20" dirty="0">
                <a:latin typeface="Lucida Sans Unicode"/>
                <a:cs typeface="Lucida Sans Unicode"/>
              </a:rPr>
              <a:t>la </a:t>
            </a:r>
            <a:r>
              <a:rPr sz="1200" spc="5" dirty="0">
                <a:latin typeface="Lucida Sans Unicode"/>
                <a:cs typeface="Lucida Sans Unicode"/>
              </a:rPr>
              <a:t>implementación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15" dirty="0">
                <a:latin typeface="Lucida Sans Unicode"/>
                <a:cs typeface="Lucida Sans Unicode"/>
              </a:rPr>
              <a:t>un </a:t>
            </a:r>
            <a:r>
              <a:rPr sz="1200" spc="30" dirty="0">
                <a:latin typeface="Lucida Sans Unicode"/>
                <a:cs typeface="Lucida Sans Unicode"/>
              </a:rPr>
              <a:t>área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4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intervención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común.</a:t>
            </a:r>
            <a:endParaRPr sz="1200">
              <a:latin typeface="Lucida Sans Unicode"/>
              <a:cs typeface="Lucida Sans Unicode"/>
            </a:endParaRPr>
          </a:p>
          <a:p>
            <a:pPr marL="12700" algn="just">
              <a:lnSpc>
                <a:spcPct val="100000"/>
              </a:lnSpc>
              <a:spcBef>
                <a:spcPts val="1505"/>
              </a:spcBef>
            </a:pPr>
            <a:r>
              <a:rPr sz="1200" b="1" spc="15" dirty="0">
                <a:latin typeface="Arial"/>
                <a:cs typeface="Arial"/>
              </a:rPr>
              <a:t>Actividades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propuestas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2014: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Arial"/>
              <a:cs typeface="Arial"/>
            </a:endParaRPr>
          </a:p>
          <a:p>
            <a:pPr marL="22860" marR="13335" indent="-7620" algn="just">
              <a:lnSpc>
                <a:spcPct val="102499"/>
              </a:lnSpc>
            </a:pPr>
            <a:r>
              <a:rPr sz="1200" spc="10" dirty="0">
                <a:latin typeface="Lucida Sans Unicode"/>
                <a:cs typeface="Lucida Sans Unicode"/>
              </a:rPr>
              <a:t>Producción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4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Gala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integrada</a:t>
            </a:r>
            <a:r>
              <a:rPr sz="1200" spc="20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con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temática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identitaria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trabajada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conjunto.</a:t>
            </a:r>
            <a:endParaRPr sz="1200">
              <a:latin typeface="Lucida Sans Unicode"/>
              <a:cs typeface="Lucida Sans Unicode"/>
            </a:endParaRPr>
          </a:p>
          <a:p>
            <a:pPr marL="12700" algn="just">
              <a:lnSpc>
                <a:spcPct val="100000"/>
              </a:lnSpc>
              <a:spcBef>
                <a:spcPts val="1500"/>
              </a:spcBef>
            </a:pPr>
            <a:r>
              <a:rPr sz="1200" spc="-10" dirty="0">
                <a:latin typeface="Lucida Sans Unicode"/>
                <a:cs typeface="Lucida Sans Unicode"/>
              </a:rPr>
              <a:t>Realización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Primer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Seminario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Artístico</a:t>
            </a:r>
            <a:r>
              <a:rPr sz="1200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para</a:t>
            </a:r>
            <a:r>
              <a:rPr sz="1200" spc="125" dirty="0">
                <a:latin typeface="Lucida Sans Unicode"/>
                <a:cs typeface="Lucida Sans Unicode"/>
              </a:rPr>
              <a:t> </a:t>
            </a:r>
            <a:r>
              <a:rPr sz="1200" spc="30" dirty="0">
                <a:latin typeface="Lucida Sans Unicode"/>
                <a:cs typeface="Lucida Sans Unicode"/>
              </a:rPr>
              <a:t>Jóvenes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.</a:t>
            </a:r>
            <a:endParaRPr sz="1200">
              <a:latin typeface="Lucida Sans Unicode"/>
              <a:cs typeface="Lucida Sans Unicode"/>
            </a:endParaRPr>
          </a:p>
          <a:p>
            <a:pPr marL="12700" algn="just">
              <a:lnSpc>
                <a:spcPct val="100000"/>
              </a:lnSpc>
              <a:spcBef>
                <a:spcPts val="1500"/>
              </a:spcBef>
            </a:pPr>
            <a:r>
              <a:rPr sz="1200" spc="5" dirty="0">
                <a:latin typeface="Lucida Sans Unicode"/>
                <a:cs typeface="Lucida Sans Unicode"/>
              </a:rPr>
              <a:t>Implementación</a:t>
            </a:r>
            <a:r>
              <a:rPr sz="1200" spc="-1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20" dirty="0">
                <a:latin typeface="Lucida Sans Unicode"/>
                <a:cs typeface="Lucida Sans Unicode"/>
              </a:rPr>
              <a:t>Área</a:t>
            </a:r>
            <a:r>
              <a:rPr sz="1200" spc="70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formación</a:t>
            </a:r>
            <a:r>
              <a:rPr sz="1200" spc="31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infantil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</a:t>
            </a:r>
            <a:r>
              <a:rPr sz="1200" spc="3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artes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visuales</a:t>
            </a:r>
            <a:r>
              <a:rPr sz="1200" spc="-50" dirty="0">
                <a:latin typeface="Lucida Sans Unicode"/>
                <a:cs typeface="Lucida Sans Unicode"/>
              </a:rPr>
              <a:t> </a:t>
            </a:r>
            <a:r>
              <a:rPr sz="1200" spc="15" dirty="0">
                <a:latin typeface="Lucida Sans Unicode"/>
                <a:cs typeface="Lucida Sans Unicode"/>
              </a:rPr>
              <a:t>integrada.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7816" y="6679945"/>
            <a:ext cx="5615305" cy="114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III</a:t>
            </a:r>
            <a:r>
              <a:rPr sz="1200" b="1" spc="50" dirty="0">
                <a:latin typeface="Arial"/>
                <a:cs typeface="Arial"/>
              </a:rPr>
              <a:t>.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-120" dirty="0">
                <a:latin typeface="Arial"/>
                <a:cs typeface="Arial"/>
              </a:rPr>
              <a:t>DESAR</a:t>
            </a:r>
            <a:r>
              <a:rPr sz="1200" b="1" spc="-90" dirty="0">
                <a:latin typeface="Arial"/>
                <a:cs typeface="Arial"/>
              </a:rPr>
              <a:t>R</a:t>
            </a:r>
            <a:r>
              <a:rPr sz="1200" b="1" spc="35" dirty="0">
                <a:latin typeface="Arial"/>
                <a:cs typeface="Arial"/>
              </a:rPr>
              <a:t>O</a:t>
            </a:r>
            <a:r>
              <a:rPr sz="1200" b="1" spc="-204" dirty="0">
                <a:latin typeface="Arial"/>
                <a:cs typeface="Arial"/>
              </a:rPr>
              <a:t>L</a:t>
            </a:r>
            <a:r>
              <a:rPr sz="1200" b="1" spc="-170" dirty="0">
                <a:latin typeface="Arial"/>
                <a:cs typeface="Arial"/>
              </a:rPr>
              <a:t>L</a:t>
            </a:r>
            <a:r>
              <a:rPr sz="1200" b="1" dirty="0">
                <a:latin typeface="Arial"/>
                <a:cs typeface="Arial"/>
              </a:rPr>
              <a:t>O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105" dirty="0">
                <a:latin typeface="Arial"/>
                <a:cs typeface="Arial"/>
              </a:rPr>
              <a:t>DE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170" dirty="0">
                <a:latin typeface="Arial"/>
                <a:cs typeface="Arial"/>
              </a:rPr>
              <a:t>ESTR</a:t>
            </a:r>
            <a:r>
              <a:rPr sz="1200" b="1" spc="-155" dirty="0">
                <a:latin typeface="Arial"/>
                <a:cs typeface="Arial"/>
              </a:rPr>
              <a:t>U</a:t>
            </a:r>
            <a:r>
              <a:rPr sz="1200" b="1" spc="30" dirty="0">
                <a:latin typeface="Arial"/>
                <a:cs typeface="Arial"/>
              </a:rPr>
              <a:t>C</a:t>
            </a:r>
            <a:r>
              <a:rPr sz="1200" b="1" spc="-125" dirty="0">
                <a:latin typeface="Arial"/>
                <a:cs typeface="Arial"/>
              </a:rPr>
              <a:t>TURA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45" dirty="0">
                <a:latin typeface="Arial"/>
                <a:cs typeface="Arial"/>
              </a:rPr>
              <a:t>A</a:t>
            </a:r>
            <a:r>
              <a:rPr sz="1200" b="1" spc="30" dirty="0">
                <a:latin typeface="Arial"/>
                <a:cs typeface="Arial"/>
              </a:rPr>
              <a:t>C</a:t>
            </a:r>
            <a:r>
              <a:rPr sz="1200" b="1" spc="-60" dirty="0">
                <a:latin typeface="Arial"/>
                <a:cs typeface="Arial"/>
              </a:rPr>
              <a:t>AD</a:t>
            </a:r>
            <a:r>
              <a:rPr sz="1200" b="1" spc="-15" dirty="0">
                <a:latin typeface="Arial"/>
                <a:cs typeface="Arial"/>
              </a:rPr>
              <a:t>É</a:t>
            </a:r>
            <a:r>
              <a:rPr sz="1200" b="1" spc="40" dirty="0">
                <a:latin typeface="Arial"/>
                <a:cs typeface="Arial"/>
              </a:rPr>
              <a:t>M</a:t>
            </a:r>
            <a:r>
              <a:rPr sz="1200" b="1" spc="35" dirty="0">
                <a:latin typeface="Arial"/>
                <a:cs typeface="Arial"/>
              </a:rPr>
              <a:t>I</a:t>
            </a:r>
            <a:r>
              <a:rPr sz="1200" b="1" spc="30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95" dirty="0">
                <a:latin typeface="Arial"/>
                <a:cs typeface="Arial"/>
              </a:rPr>
              <a:t>P</a:t>
            </a:r>
            <a:r>
              <a:rPr sz="1200" b="1" spc="35" dirty="0">
                <a:latin typeface="Arial"/>
                <a:cs typeface="Arial"/>
              </a:rPr>
              <a:t>O</a:t>
            </a:r>
            <a:r>
              <a:rPr sz="1200" b="1" spc="-175" dirty="0">
                <a:latin typeface="Arial"/>
                <a:cs typeface="Arial"/>
              </a:rPr>
              <a:t>R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85" dirty="0">
                <a:latin typeface="Arial"/>
                <a:cs typeface="Arial"/>
              </a:rPr>
              <a:t>ÁREAS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Arial"/>
              <a:cs typeface="Arial"/>
            </a:endParaRPr>
          </a:p>
          <a:p>
            <a:pPr marL="12700" marR="5080" algn="just">
              <a:lnSpc>
                <a:spcPct val="102200"/>
              </a:lnSpc>
            </a:pP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35" dirty="0">
                <a:latin typeface="Arial"/>
                <a:cs typeface="Arial"/>
              </a:rPr>
              <a:t>mediano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plazo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(2015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70" dirty="0">
                <a:latin typeface="Arial"/>
                <a:cs typeface="Arial"/>
              </a:rPr>
              <a:t>–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2016)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desarrollar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estructura</a:t>
            </a:r>
            <a:r>
              <a:rPr sz="1200" spc="325" dirty="0">
                <a:latin typeface="Lucida Sans Unicode"/>
                <a:cs typeface="Lucida Sans Unicode"/>
              </a:rPr>
              <a:t> </a:t>
            </a:r>
            <a:r>
              <a:rPr sz="1200" spc="50" dirty="0">
                <a:latin typeface="Lucida Sans Unicode"/>
                <a:cs typeface="Lucida Sans Unicode"/>
              </a:rPr>
              <a:t>académica 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aquellas </a:t>
            </a:r>
            <a:r>
              <a:rPr sz="1200" spc="-20" dirty="0">
                <a:latin typeface="Lucida Sans Unicode"/>
                <a:cs typeface="Lucida Sans Unicode"/>
              </a:rPr>
              <a:t>instancias </a:t>
            </a:r>
            <a:r>
              <a:rPr sz="1200" spc="20" dirty="0">
                <a:latin typeface="Lucida Sans Unicode"/>
                <a:cs typeface="Lucida Sans Unicode"/>
              </a:rPr>
              <a:t>que actualmente </a:t>
            </a:r>
            <a:r>
              <a:rPr sz="1200" spc="-45" dirty="0">
                <a:latin typeface="Lucida Sans Unicode"/>
                <a:cs typeface="Lucida Sans Unicode"/>
              </a:rPr>
              <a:t>fu </a:t>
            </a:r>
            <a:r>
              <a:rPr sz="1200" spc="15" dirty="0">
                <a:latin typeface="Lucida Sans Unicode"/>
                <a:cs typeface="Lucida Sans Unicode"/>
              </a:rPr>
              <a:t>ncionan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20" dirty="0">
                <a:latin typeface="Lucida Sans Unicode"/>
                <a:cs typeface="Lucida Sans Unicode"/>
              </a:rPr>
              <a:t>la </a:t>
            </a:r>
            <a:r>
              <a:rPr sz="1200" spc="15" dirty="0">
                <a:latin typeface="Lucida Sans Unicode"/>
                <a:cs typeface="Lucida Sans Unicode"/>
              </a:rPr>
              <a:t>modalidad </a:t>
            </a:r>
            <a:r>
              <a:rPr sz="1200" spc="40" dirty="0">
                <a:latin typeface="Lucida Sans Unicode"/>
                <a:cs typeface="Lucida Sans Unicode"/>
              </a:rPr>
              <a:t>de </a:t>
            </a:r>
            <a:r>
              <a:rPr sz="1200" spc="-25" dirty="0">
                <a:latin typeface="Lucida Sans Unicode"/>
                <a:cs typeface="Lucida Sans Unicode"/>
              </a:rPr>
              <a:t>taller. 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Se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requiere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desarrollar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proyecto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50" dirty="0">
                <a:latin typeface="Lucida Sans Unicode"/>
                <a:cs typeface="Lucida Sans Unicode"/>
              </a:rPr>
              <a:t>académico</a:t>
            </a:r>
            <a:r>
              <a:rPr sz="1200" spc="55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concordante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con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los 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lineamientos</a:t>
            </a:r>
            <a:r>
              <a:rPr sz="1200" spc="3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culturales</a:t>
            </a:r>
            <a:r>
              <a:rPr sz="1200" spc="-4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municipal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del</a:t>
            </a:r>
            <a:r>
              <a:rPr sz="1200" spc="7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Plan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10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Gestión </a:t>
            </a:r>
            <a:r>
              <a:rPr sz="1200" spc="10" dirty="0">
                <a:latin typeface="Lucida Sans Unicode"/>
                <a:cs typeface="Lucida Sans Unicode"/>
              </a:rPr>
              <a:t>del</a:t>
            </a:r>
            <a:r>
              <a:rPr sz="1200" spc="3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Centro</a:t>
            </a:r>
            <a:r>
              <a:rPr sz="1200" spc="5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Cultural.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089657" y="9271124"/>
            <a:ext cx="3541395" cy="20129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900" spc="5" dirty="0">
                <a:latin typeface="Lucida Sans Unicode"/>
                <a:cs typeface="Lucida Sans Unicode"/>
              </a:rPr>
              <a:t>Unidad</a:t>
            </a:r>
            <a:r>
              <a:rPr sz="900" spc="15" dirty="0">
                <a:latin typeface="Lucida Sans Unicode"/>
                <a:cs typeface="Lucida Sans Unicode"/>
              </a:rPr>
              <a:t> </a:t>
            </a:r>
            <a:r>
              <a:rPr sz="900" spc="30" dirty="0">
                <a:latin typeface="Lucida Sans Unicode"/>
                <a:cs typeface="Lucida Sans Unicode"/>
              </a:rPr>
              <a:t>de</a:t>
            </a:r>
            <a:r>
              <a:rPr sz="900" spc="65" dirty="0">
                <a:latin typeface="Lucida Sans Unicode"/>
                <a:cs typeface="Lucida Sans Unicode"/>
              </a:rPr>
              <a:t> </a:t>
            </a:r>
            <a:r>
              <a:rPr sz="900" spc="-5" dirty="0">
                <a:latin typeface="Lucida Sans Unicode"/>
                <a:cs typeface="Lucida Sans Unicode"/>
              </a:rPr>
              <a:t>Comunicaciones</a:t>
            </a:r>
            <a:r>
              <a:rPr sz="900" spc="-35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y</a:t>
            </a:r>
            <a:r>
              <a:rPr sz="900" spc="30" dirty="0">
                <a:latin typeface="Lucida Sans Unicode"/>
                <a:cs typeface="Lucida Sans Unicode"/>
              </a:rPr>
              <a:t> </a:t>
            </a:r>
            <a:r>
              <a:rPr sz="900" spc="-20" dirty="0">
                <a:latin typeface="Lucida Sans Unicode"/>
                <a:cs typeface="Lucida Sans Unicode"/>
              </a:rPr>
              <a:t>Cultura</a:t>
            </a:r>
            <a:r>
              <a:rPr sz="900" spc="30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–</a:t>
            </a:r>
            <a:r>
              <a:rPr sz="900" spc="-15" dirty="0">
                <a:latin typeface="Lucida Sans Unicode"/>
                <a:cs typeface="Lucida Sans Unicode"/>
              </a:rPr>
              <a:t> </a:t>
            </a:r>
            <a:r>
              <a:rPr sz="900" spc="-60" dirty="0">
                <a:latin typeface="Lucida Sans Unicode"/>
                <a:cs typeface="Lucida Sans Unicode"/>
              </a:rPr>
              <a:t>(33)2291190</a:t>
            </a:r>
            <a:r>
              <a:rPr sz="900" spc="-30" dirty="0">
                <a:latin typeface="Lucida Sans Unicode"/>
                <a:cs typeface="Lucida Sans Unicode"/>
              </a:rPr>
              <a:t> </a:t>
            </a:r>
            <a:r>
              <a:rPr sz="900" dirty="0">
                <a:latin typeface="Lucida Sans Unicode"/>
                <a:cs typeface="Lucida Sans Unicode"/>
              </a:rPr>
              <a:t>–</a:t>
            </a:r>
            <a:r>
              <a:rPr sz="900" spc="-10" dirty="0">
                <a:latin typeface="Lucida Sans Unicode"/>
                <a:cs typeface="Lucida Sans Unicode"/>
              </a:rPr>
              <a:t> </a:t>
            </a:r>
            <a:r>
              <a:rPr sz="900" spc="-5" dirty="0">
                <a:latin typeface="Lucida Sans Unicode"/>
                <a:cs typeface="Lucida Sans Unicode"/>
              </a:rPr>
              <a:t>Maipú</a:t>
            </a:r>
            <a:r>
              <a:rPr sz="900" spc="-35" dirty="0">
                <a:latin typeface="Lucida Sans Unicode"/>
                <a:cs typeface="Lucida Sans Unicode"/>
              </a:rPr>
              <a:t> </a:t>
            </a:r>
            <a:r>
              <a:rPr sz="900" spc="-80" dirty="0">
                <a:latin typeface="Lucida Sans Unicode"/>
                <a:cs typeface="Lucida Sans Unicode"/>
              </a:rPr>
              <a:t>287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7583" y="9285816"/>
            <a:ext cx="15240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r>
              <a:rPr sz="1200" dirty="0"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067816" y="1074673"/>
            <a:ext cx="5636260" cy="1329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latin typeface="Arial"/>
                <a:cs typeface="Arial"/>
              </a:rPr>
              <a:t>I</a:t>
            </a:r>
            <a:r>
              <a:rPr sz="1200" b="1" spc="15" dirty="0">
                <a:latin typeface="Arial"/>
                <a:cs typeface="Arial"/>
              </a:rPr>
              <a:t>V</a:t>
            </a:r>
            <a:r>
              <a:rPr sz="1200" b="1" spc="50" dirty="0">
                <a:latin typeface="Arial"/>
                <a:cs typeface="Arial"/>
              </a:rPr>
              <a:t>.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-120" dirty="0">
                <a:latin typeface="Arial"/>
                <a:cs typeface="Arial"/>
              </a:rPr>
              <a:t>DESAR</a:t>
            </a:r>
            <a:r>
              <a:rPr sz="1200" b="1" spc="-90" dirty="0">
                <a:latin typeface="Arial"/>
                <a:cs typeface="Arial"/>
              </a:rPr>
              <a:t>R</a:t>
            </a:r>
            <a:r>
              <a:rPr sz="1200" b="1" spc="35" dirty="0">
                <a:latin typeface="Arial"/>
                <a:cs typeface="Arial"/>
              </a:rPr>
              <a:t>O</a:t>
            </a:r>
            <a:r>
              <a:rPr sz="1200" b="1" spc="-204" dirty="0">
                <a:latin typeface="Arial"/>
                <a:cs typeface="Arial"/>
              </a:rPr>
              <a:t>L</a:t>
            </a:r>
            <a:r>
              <a:rPr sz="1200" b="1" spc="-170" dirty="0">
                <a:latin typeface="Arial"/>
                <a:cs typeface="Arial"/>
              </a:rPr>
              <a:t>L</a:t>
            </a:r>
            <a:r>
              <a:rPr sz="1200" b="1" dirty="0">
                <a:latin typeface="Arial"/>
                <a:cs typeface="Arial"/>
              </a:rPr>
              <a:t>O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105" dirty="0">
                <a:latin typeface="Arial"/>
                <a:cs typeface="Arial"/>
              </a:rPr>
              <a:t>DE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170" dirty="0">
                <a:latin typeface="Arial"/>
                <a:cs typeface="Arial"/>
              </a:rPr>
              <a:t>ESTR</a:t>
            </a:r>
            <a:r>
              <a:rPr sz="1200" b="1" spc="-155" dirty="0">
                <a:latin typeface="Arial"/>
                <a:cs typeface="Arial"/>
              </a:rPr>
              <a:t>U</a:t>
            </a:r>
            <a:r>
              <a:rPr sz="1200" b="1" spc="30" dirty="0">
                <a:latin typeface="Arial"/>
                <a:cs typeface="Arial"/>
              </a:rPr>
              <a:t>C</a:t>
            </a:r>
            <a:r>
              <a:rPr sz="1200" b="1" spc="-125" dirty="0">
                <a:latin typeface="Arial"/>
                <a:cs typeface="Arial"/>
              </a:rPr>
              <a:t>TURA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45" dirty="0">
                <a:latin typeface="Arial"/>
                <a:cs typeface="Arial"/>
              </a:rPr>
              <a:t>A</a:t>
            </a:r>
            <a:r>
              <a:rPr sz="1200" b="1" spc="30" dirty="0">
                <a:latin typeface="Arial"/>
                <a:cs typeface="Arial"/>
              </a:rPr>
              <a:t>C</a:t>
            </a:r>
            <a:r>
              <a:rPr sz="1200" b="1" spc="-60" dirty="0">
                <a:latin typeface="Arial"/>
                <a:cs typeface="Arial"/>
              </a:rPr>
              <a:t>AD</a:t>
            </a:r>
            <a:r>
              <a:rPr sz="1200" b="1" spc="-15" dirty="0">
                <a:latin typeface="Arial"/>
                <a:cs typeface="Arial"/>
              </a:rPr>
              <a:t>É</a:t>
            </a:r>
            <a:r>
              <a:rPr sz="1200" b="1" spc="40" dirty="0">
                <a:latin typeface="Arial"/>
                <a:cs typeface="Arial"/>
              </a:rPr>
              <a:t>M</a:t>
            </a:r>
            <a:r>
              <a:rPr sz="1200" b="1" spc="35" dirty="0">
                <a:latin typeface="Arial"/>
                <a:cs typeface="Arial"/>
              </a:rPr>
              <a:t>I</a:t>
            </a:r>
            <a:r>
              <a:rPr sz="1200" b="1" spc="30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100" dirty="0">
                <a:latin typeface="Arial"/>
                <a:cs typeface="Arial"/>
              </a:rPr>
              <a:t>INT</a:t>
            </a:r>
            <a:r>
              <a:rPr sz="1200" b="1" spc="-85" dirty="0">
                <a:latin typeface="Arial"/>
                <a:cs typeface="Arial"/>
              </a:rPr>
              <a:t>E</a:t>
            </a:r>
            <a:r>
              <a:rPr sz="1200" b="1" spc="35" dirty="0">
                <a:latin typeface="Arial"/>
                <a:cs typeface="Arial"/>
              </a:rPr>
              <a:t>G</a:t>
            </a:r>
            <a:r>
              <a:rPr sz="1200" b="1" spc="-50" dirty="0">
                <a:latin typeface="Arial"/>
                <a:cs typeface="Arial"/>
              </a:rPr>
              <a:t>RADA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Arial"/>
              <a:cs typeface="Arial"/>
            </a:endParaRPr>
          </a:p>
          <a:p>
            <a:pPr marL="12700" marR="5080" algn="just">
              <a:lnSpc>
                <a:spcPct val="102200"/>
              </a:lnSpc>
            </a:pPr>
            <a:r>
              <a:rPr sz="1200" spc="-10" dirty="0">
                <a:latin typeface="Lucida Sans Unicode"/>
                <a:cs typeface="Lucida Sans Unicode"/>
              </a:rPr>
              <a:t>En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el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25" dirty="0">
                <a:latin typeface="Lucida Sans Unicode"/>
                <a:cs typeface="Lucida Sans Unicode"/>
              </a:rPr>
              <a:t>año </a:t>
            </a:r>
            <a:r>
              <a:rPr sz="1200" spc="-95" dirty="0">
                <a:latin typeface="Lucida Sans Unicode"/>
                <a:cs typeface="Lucida Sans Unicode"/>
              </a:rPr>
              <a:t>2014</a:t>
            </a:r>
            <a:r>
              <a:rPr sz="1200" spc="-90" dirty="0">
                <a:latin typeface="Lucida Sans Unicode"/>
                <a:cs typeface="Lucida Sans Unicode"/>
              </a:rPr>
              <a:t> </a:t>
            </a:r>
            <a:r>
              <a:rPr sz="1200" spc="-65" dirty="0">
                <a:latin typeface="Lucida Sans Unicode"/>
                <a:cs typeface="Lucida Sans Unicode"/>
              </a:rPr>
              <a:t>las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10" dirty="0">
                <a:latin typeface="Lucida Sans Unicode"/>
                <a:cs typeface="Lucida Sans Unicode"/>
              </a:rPr>
              <a:t>áreas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de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artes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escénicas </a:t>
            </a:r>
            <a:r>
              <a:rPr sz="1200" dirty="0">
                <a:latin typeface="Lucida Sans Unicode"/>
                <a:cs typeface="Lucida Sans Unicode"/>
              </a:rPr>
              <a:t>y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artes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visuales</a:t>
            </a:r>
            <a:r>
              <a:rPr sz="1200" spc="-35" dirty="0">
                <a:latin typeface="Lucida Sans Unicode"/>
                <a:cs typeface="Lucida Sans Unicode"/>
              </a:rPr>
              <a:t> </a:t>
            </a:r>
            <a:r>
              <a:rPr sz="1200" spc="35" dirty="0">
                <a:latin typeface="Lucida Sans Unicode"/>
                <a:cs typeface="Lucida Sans Unicode"/>
              </a:rPr>
              <a:t>deberán 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desarrollar</a:t>
            </a:r>
            <a:r>
              <a:rPr sz="1200" spc="-2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un</a:t>
            </a:r>
            <a:r>
              <a:rPr sz="1200" spc="-10" dirty="0">
                <a:latin typeface="Lucida Sans Unicode"/>
                <a:cs typeface="Lucida Sans Unicode"/>
              </a:rPr>
              <a:t> </a:t>
            </a:r>
            <a:r>
              <a:rPr sz="1200" spc="5" dirty="0">
                <a:latin typeface="Lucida Sans Unicode"/>
                <a:cs typeface="Lucida Sans Unicode"/>
              </a:rPr>
              <a:t>programa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45" dirty="0">
                <a:latin typeface="Lucida Sans Unicode"/>
                <a:cs typeface="Lucida Sans Unicode"/>
              </a:rPr>
              <a:t>académico </a:t>
            </a:r>
            <a:r>
              <a:rPr sz="1200" spc="5" dirty="0">
                <a:latin typeface="Lucida Sans Unicode"/>
                <a:cs typeface="Lucida Sans Unicode"/>
              </a:rPr>
              <a:t>integrado</a:t>
            </a:r>
            <a:r>
              <a:rPr sz="1200" spc="10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en </a:t>
            </a:r>
            <a:r>
              <a:rPr sz="1200" spc="-30" dirty="0">
                <a:latin typeface="Lucida Sans Unicode"/>
                <a:cs typeface="Lucida Sans Unicode"/>
              </a:rPr>
              <a:t>el</a:t>
            </a:r>
            <a:r>
              <a:rPr sz="1200" spc="-25" dirty="0">
                <a:latin typeface="Lucida Sans Unicode"/>
                <a:cs typeface="Lucida Sans Unicode"/>
              </a:rPr>
              <a:t> </a:t>
            </a:r>
            <a:r>
              <a:rPr sz="1200" spc="20" dirty="0">
                <a:latin typeface="Lucida Sans Unicode"/>
                <a:cs typeface="Lucida Sans Unicode"/>
              </a:rPr>
              <a:t>Área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Danza-Artes </a:t>
            </a:r>
            <a:r>
              <a:rPr sz="1200" spc="-3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Visuales, </a:t>
            </a:r>
            <a:r>
              <a:rPr sz="1200" spc="-20" dirty="0">
                <a:latin typeface="Lucida Sans Unicode"/>
                <a:cs typeface="Lucida Sans Unicode"/>
              </a:rPr>
              <a:t>al </a:t>
            </a:r>
            <a:r>
              <a:rPr sz="1200" spc="25" dirty="0">
                <a:latin typeface="Lucida Sans Unicode"/>
                <a:cs typeface="Lucida Sans Unicode"/>
              </a:rPr>
              <a:t>cual </a:t>
            </a:r>
            <a:r>
              <a:rPr sz="1200" b="1" spc="-45" dirty="0">
                <a:latin typeface="Arial"/>
                <a:cs typeface="Arial"/>
              </a:rPr>
              <a:t>se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irán </a:t>
            </a:r>
            <a:r>
              <a:rPr sz="1200" b="1" spc="10" dirty="0">
                <a:latin typeface="Arial"/>
                <a:cs typeface="Arial"/>
              </a:rPr>
              <a:t>sumando </a:t>
            </a:r>
            <a:r>
              <a:rPr sz="1200" b="1" spc="5" dirty="0">
                <a:latin typeface="Arial"/>
                <a:cs typeface="Arial"/>
              </a:rPr>
              <a:t>(2016 </a:t>
            </a:r>
            <a:r>
              <a:rPr sz="1200" b="1" spc="-70" dirty="0">
                <a:latin typeface="Arial"/>
                <a:cs typeface="Arial"/>
              </a:rPr>
              <a:t>–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2017)</a:t>
            </a:r>
            <a:r>
              <a:rPr sz="1200" b="1" spc="345" dirty="0">
                <a:latin typeface="Arial"/>
                <a:cs typeface="Arial"/>
              </a:rPr>
              <a:t> </a:t>
            </a:r>
            <a:r>
              <a:rPr sz="1200" spc="-70" dirty="0">
                <a:latin typeface="Lucida Sans Unicode"/>
                <a:cs typeface="Lucida Sans Unicode"/>
              </a:rPr>
              <a:t>los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aportes </a:t>
            </a:r>
            <a:r>
              <a:rPr sz="1200" spc="45" dirty="0">
                <a:latin typeface="Lucida Sans Unicode"/>
                <a:cs typeface="Lucida Sans Unicode"/>
              </a:rPr>
              <a:t>de </a:t>
            </a:r>
            <a:r>
              <a:rPr sz="1200" spc="-35" dirty="0">
                <a:latin typeface="Lucida Sans Unicode"/>
                <a:cs typeface="Lucida Sans Unicode"/>
              </a:rPr>
              <a:t>las </a:t>
            </a:r>
            <a:r>
              <a:rPr sz="1200" spc="10" dirty="0">
                <a:latin typeface="Lucida Sans Unicode"/>
                <a:cs typeface="Lucida Sans Unicode"/>
              </a:rPr>
              <a:t>áreas 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restantes </a:t>
            </a:r>
            <a:r>
              <a:rPr sz="1200" spc="30" dirty="0">
                <a:latin typeface="Lucida Sans Unicode"/>
                <a:cs typeface="Lucida Sans Unicode"/>
              </a:rPr>
              <a:t>para </a:t>
            </a:r>
            <a:r>
              <a:rPr sz="1200" spc="-5" dirty="0">
                <a:latin typeface="Lucida Sans Unicode"/>
                <a:cs typeface="Lucida Sans Unicode"/>
              </a:rPr>
              <a:t>finalmente conformar </a:t>
            </a:r>
            <a:r>
              <a:rPr sz="1200" spc="-30" dirty="0">
                <a:latin typeface="Lucida Sans Unicode"/>
                <a:cs typeface="Lucida Sans Unicode"/>
              </a:rPr>
              <a:t>el </a:t>
            </a:r>
            <a:r>
              <a:rPr sz="1200" spc="5" dirty="0">
                <a:latin typeface="Lucida Sans Unicode"/>
                <a:cs typeface="Lucida Sans Unicode"/>
              </a:rPr>
              <a:t>Proyecto </a:t>
            </a:r>
            <a:r>
              <a:rPr sz="1200" spc="15" dirty="0">
                <a:latin typeface="Lucida Sans Unicode"/>
                <a:cs typeface="Lucida Sans Unicode"/>
              </a:rPr>
              <a:t>Educativo </a:t>
            </a:r>
            <a:r>
              <a:rPr sz="1200" spc="-35" dirty="0">
                <a:latin typeface="Lucida Sans Unicode"/>
                <a:cs typeface="Lucida Sans Unicode"/>
              </a:rPr>
              <a:t>Institucional </a:t>
            </a:r>
            <a:r>
              <a:rPr sz="1200" spc="10" dirty="0">
                <a:latin typeface="Lucida Sans Unicode"/>
                <a:cs typeface="Lucida Sans Unicode"/>
              </a:rPr>
              <a:t>del </a:t>
            </a:r>
            <a:r>
              <a:rPr sz="1200" spc="15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Centro</a:t>
            </a:r>
            <a:r>
              <a:rPr sz="1200" spc="4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Cultural.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40335" y="5371592"/>
            <a:ext cx="3065780" cy="173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000" b="1" i="1" spc="-15" dirty="0">
                <a:latin typeface="Arial"/>
                <a:cs typeface="Arial"/>
              </a:rPr>
              <a:t>Carlos</a:t>
            </a:r>
            <a:r>
              <a:rPr sz="1000" b="1" i="1" spc="-2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Poblete</a:t>
            </a:r>
            <a:r>
              <a:rPr sz="1000" b="1" i="1" spc="50" dirty="0">
                <a:latin typeface="Arial"/>
                <a:cs typeface="Arial"/>
              </a:rPr>
              <a:t> </a:t>
            </a:r>
            <a:r>
              <a:rPr sz="1000" b="1" i="1" spc="-30" dirty="0">
                <a:latin typeface="Arial"/>
                <a:cs typeface="Arial"/>
              </a:rPr>
              <a:t>Cruz</a:t>
            </a:r>
            <a:endParaRPr sz="1000">
              <a:latin typeface="Arial"/>
              <a:cs typeface="Arial"/>
            </a:endParaRPr>
          </a:p>
          <a:p>
            <a:pPr marR="64135" algn="r">
              <a:lnSpc>
                <a:spcPct val="100000"/>
              </a:lnSpc>
              <a:spcBef>
                <a:spcPts val="25"/>
              </a:spcBef>
            </a:pPr>
            <a:r>
              <a:rPr sz="1000" i="1" spc="40" dirty="0">
                <a:latin typeface="Arial"/>
                <a:cs typeface="Arial"/>
              </a:rPr>
              <a:t>Coordinador</a:t>
            </a:r>
            <a:r>
              <a:rPr sz="1000" i="1" spc="5" dirty="0">
                <a:latin typeface="Arial"/>
                <a:cs typeface="Arial"/>
              </a:rPr>
              <a:t> </a:t>
            </a:r>
            <a:r>
              <a:rPr sz="1000" i="1" spc="20" dirty="0">
                <a:latin typeface="Arial"/>
                <a:cs typeface="Arial"/>
              </a:rPr>
              <a:t>Área</a:t>
            </a:r>
            <a:r>
              <a:rPr sz="1000" i="1" spc="15" dirty="0">
                <a:latin typeface="Arial"/>
                <a:cs typeface="Arial"/>
              </a:rPr>
              <a:t> </a:t>
            </a:r>
            <a:r>
              <a:rPr sz="1000" i="1" spc="20" dirty="0">
                <a:latin typeface="Arial"/>
                <a:cs typeface="Arial"/>
              </a:rPr>
              <a:t>Cultura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R="10795" algn="r">
              <a:lnSpc>
                <a:spcPct val="100000"/>
              </a:lnSpc>
            </a:pPr>
            <a:r>
              <a:rPr sz="1000" b="1" i="1" dirty="0">
                <a:latin typeface="Arial"/>
                <a:cs typeface="Arial"/>
              </a:rPr>
              <a:t>Ramón</a:t>
            </a:r>
            <a:r>
              <a:rPr sz="1000" b="1" i="1" spc="-20" dirty="0">
                <a:latin typeface="Arial"/>
                <a:cs typeface="Arial"/>
              </a:rPr>
              <a:t> </a:t>
            </a:r>
            <a:r>
              <a:rPr sz="1000" b="1" i="1" spc="5" dirty="0">
                <a:latin typeface="Arial"/>
                <a:cs typeface="Arial"/>
              </a:rPr>
              <a:t>Yáñez</a:t>
            </a:r>
            <a:r>
              <a:rPr sz="1000" b="1" i="1" spc="2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Morales</a:t>
            </a:r>
            <a:endParaRPr sz="1000">
              <a:latin typeface="Arial"/>
              <a:cs typeface="Arial"/>
            </a:endParaRPr>
          </a:p>
          <a:p>
            <a:pPr marR="60325" algn="r">
              <a:lnSpc>
                <a:spcPct val="100000"/>
              </a:lnSpc>
              <a:spcBef>
                <a:spcPts val="25"/>
              </a:spcBef>
            </a:pPr>
            <a:r>
              <a:rPr sz="1000" i="1" spc="40" dirty="0">
                <a:latin typeface="Arial"/>
                <a:cs typeface="Arial"/>
              </a:rPr>
              <a:t>Coordinador</a:t>
            </a:r>
            <a:r>
              <a:rPr sz="1000" i="1" spc="25" dirty="0">
                <a:latin typeface="Arial"/>
                <a:cs typeface="Arial"/>
              </a:rPr>
              <a:t> Casa</a:t>
            </a:r>
            <a:r>
              <a:rPr sz="1000" i="1" spc="100" dirty="0">
                <a:latin typeface="Arial"/>
                <a:cs typeface="Arial"/>
              </a:rPr>
              <a:t> </a:t>
            </a:r>
            <a:r>
              <a:rPr sz="1000" i="1" spc="55" dirty="0">
                <a:latin typeface="Arial"/>
                <a:cs typeface="Arial"/>
              </a:rPr>
              <a:t>de</a:t>
            </a:r>
            <a:r>
              <a:rPr sz="1000" i="1" spc="-15" dirty="0">
                <a:latin typeface="Arial"/>
                <a:cs typeface="Arial"/>
              </a:rPr>
              <a:t> </a:t>
            </a:r>
            <a:r>
              <a:rPr sz="1000" i="1" spc="20" dirty="0">
                <a:latin typeface="Arial"/>
                <a:cs typeface="Arial"/>
              </a:rPr>
              <a:t>la </a:t>
            </a:r>
            <a:r>
              <a:rPr sz="1000" i="1" spc="25" dirty="0">
                <a:latin typeface="Arial"/>
                <a:cs typeface="Arial"/>
              </a:rPr>
              <a:t>Cultura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781050">
              <a:lnSpc>
                <a:spcPct val="100000"/>
              </a:lnSpc>
            </a:pPr>
            <a:r>
              <a:rPr sz="1000" b="1" i="1" spc="10" dirty="0">
                <a:latin typeface="Arial"/>
                <a:cs typeface="Arial"/>
              </a:rPr>
              <a:t>María</a:t>
            </a:r>
            <a:r>
              <a:rPr sz="1000" b="1" i="1" spc="80" dirty="0">
                <a:latin typeface="Arial"/>
                <a:cs typeface="Arial"/>
              </a:rPr>
              <a:t> </a:t>
            </a:r>
            <a:r>
              <a:rPr sz="1000" b="1" i="1" spc="30" dirty="0">
                <a:latin typeface="Arial"/>
                <a:cs typeface="Arial"/>
              </a:rPr>
              <a:t>de</a:t>
            </a:r>
            <a:r>
              <a:rPr sz="1000" b="1" i="1" spc="45" dirty="0">
                <a:latin typeface="Arial"/>
                <a:cs typeface="Arial"/>
              </a:rPr>
              <a:t> </a:t>
            </a:r>
            <a:r>
              <a:rPr sz="1000" b="1" i="1" spc="-45" dirty="0">
                <a:latin typeface="Arial"/>
                <a:cs typeface="Arial"/>
              </a:rPr>
              <a:t>los</a:t>
            </a:r>
            <a:r>
              <a:rPr sz="1000" b="1" i="1" spc="-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Ángeles </a:t>
            </a:r>
            <a:r>
              <a:rPr sz="1000" b="1" i="1" spc="5" dirty="0">
                <a:latin typeface="Arial"/>
                <a:cs typeface="Arial"/>
              </a:rPr>
              <a:t>Álvarez</a:t>
            </a:r>
            <a:r>
              <a:rPr sz="1000" b="1" i="1" spc="30" dirty="0">
                <a:latin typeface="Arial"/>
                <a:cs typeface="Arial"/>
              </a:rPr>
              <a:t> </a:t>
            </a:r>
            <a:r>
              <a:rPr sz="1000" b="1" i="1" spc="-20" dirty="0">
                <a:latin typeface="Arial"/>
                <a:cs typeface="Arial"/>
              </a:rPr>
              <a:t>Castillo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00" i="1" spc="25" dirty="0">
                <a:latin typeface="Arial"/>
                <a:cs typeface="Arial"/>
              </a:rPr>
              <a:t>Licenciada</a:t>
            </a:r>
            <a:r>
              <a:rPr sz="1000" i="1" spc="95" dirty="0">
                <a:latin typeface="Arial"/>
                <a:cs typeface="Arial"/>
              </a:rPr>
              <a:t> </a:t>
            </a:r>
            <a:r>
              <a:rPr sz="1000" i="1" spc="35" dirty="0">
                <a:latin typeface="Arial"/>
                <a:cs typeface="Arial"/>
              </a:rPr>
              <a:t>en</a:t>
            </a:r>
            <a:r>
              <a:rPr sz="1000" i="1" spc="55" dirty="0">
                <a:latin typeface="Arial"/>
                <a:cs typeface="Arial"/>
              </a:rPr>
              <a:t> </a:t>
            </a:r>
            <a:r>
              <a:rPr sz="1000" i="1" spc="-10" dirty="0">
                <a:latin typeface="Arial"/>
                <a:cs typeface="Arial"/>
              </a:rPr>
              <a:t>Artes</a:t>
            </a:r>
            <a:r>
              <a:rPr sz="1000" i="1" spc="15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Visuales</a:t>
            </a:r>
            <a:r>
              <a:rPr sz="1000" i="1" spc="-5" dirty="0">
                <a:latin typeface="Arial"/>
                <a:cs typeface="Arial"/>
              </a:rPr>
              <a:t> </a:t>
            </a:r>
            <a:r>
              <a:rPr sz="1000" i="1" spc="-60" dirty="0">
                <a:latin typeface="Arial"/>
                <a:cs typeface="Arial"/>
              </a:rPr>
              <a:t>–</a:t>
            </a:r>
            <a:r>
              <a:rPr sz="1000" i="1" spc="-5" dirty="0">
                <a:latin typeface="Arial"/>
                <a:cs typeface="Arial"/>
              </a:rPr>
              <a:t> </a:t>
            </a:r>
            <a:r>
              <a:rPr sz="1000" i="1" spc="-35" dirty="0">
                <a:latin typeface="Arial"/>
                <a:cs typeface="Arial"/>
              </a:rPr>
              <a:t>U.</a:t>
            </a:r>
            <a:r>
              <a:rPr sz="1000" i="1" spc="55" dirty="0">
                <a:latin typeface="Arial"/>
                <a:cs typeface="Arial"/>
              </a:rPr>
              <a:t> de</a:t>
            </a:r>
            <a:r>
              <a:rPr sz="1000" i="1" spc="35" dirty="0">
                <a:latin typeface="Arial"/>
                <a:cs typeface="Arial"/>
              </a:rPr>
              <a:t> </a:t>
            </a:r>
            <a:r>
              <a:rPr sz="1000" i="1" spc="5" dirty="0">
                <a:latin typeface="Arial"/>
                <a:cs typeface="Arial"/>
              </a:rPr>
              <a:t>Playa</a:t>
            </a:r>
            <a:r>
              <a:rPr sz="1000" i="1" spc="90" dirty="0">
                <a:latin typeface="Arial"/>
                <a:cs typeface="Arial"/>
              </a:rPr>
              <a:t> </a:t>
            </a:r>
            <a:r>
              <a:rPr sz="1000" i="1" spc="60" dirty="0">
                <a:latin typeface="Arial"/>
                <a:cs typeface="Arial"/>
              </a:rPr>
              <a:t>Ancha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Arial"/>
              <a:cs typeface="Arial"/>
            </a:endParaRPr>
          </a:p>
          <a:p>
            <a:pPr marL="1583055">
              <a:lnSpc>
                <a:spcPct val="100000"/>
              </a:lnSpc>
            </a:pPr>
            <a:r>
              <a:rPr sz="1000" b="1" i="1" spc="-10" dirty="0">
                <a:latin typeface="Arial"/>
                <a:cs typeface="Arial"/>
              </a:rPr>
              <a:t>Brenda</a:t>
            </a:r>
            <a:r>
              <a:rPr sz="1000" b="1" i="1" spc="35" dirty="0">
                <a:latin typeface="Arial"/>
                <a:cs typeface="Arial"/>
              </a:rPr>
              <a:t> </a:t>
            </a:r>
            <a:r>
              <a:rPr sz="1000" b="1" i="1" spc="-40" dirty="0">
                <a:latin typeface="Arial"/>
                <a:cs typeface="Arial"/>
              </a:rPr>
              <a:t>Rosales</a:t>
            </a:r>
            <a:r>
              <a:rPr sz="1000" b="1" i="1" spc="-15" dirty="0">
                <a:latin typeface="Arial"/>
                <a:cs typeface="Arial"/>
              </a:rPr>
              <a:t> </a:t>
            </a:r>
            <a:r>
              <a:rPr sz="1000" b="1" i="1" spc="-20" dirty="0">
                <a:latin typeface="Arial"/>
                <a:cs typeface="Arial"/>
              </a:rPr>
              <a:t>Bórquez</a:t>
            </a:r>
            <a:endParaRPr sz="1000">
              <a:latin typeface="Arial"/>
              <a:cs typeface="Arial"/>
            </a:endParaRPr>
          </a:p>
          <a:p>
            <a:pPr marL="501650">
              <a:lnSpc>
                <a:spcPct val="100000"/>
              </a:lnSpc>
              <a:spcBef>
                <a:spcPts val="25"/>
              </a:spcBef>
            </a:pPr>
            <a:r>
              <a:rPr sz="1000" i="1" spc="25" dirty="0">
                <a:latin typeface="Arial"/>
                <a:cs typeface="Arial"/>
              </a:rPr>
              <a:t>Licenciada</a:t>
            </a:r>
            <a:r>
              <a:rPr sz="1000" i="1" spc="30" dirty="0">
                <a:latin typeface="Arial"/>
                <a:cs typeface="Arial"/>
              </a:rPr>
              <a:t> </a:t>
            </a:r>
            <a:r>
              <a:rPr sz="1000" i="1" spc="35" dirty="0">
                <a:latin typeface="Arial"/>
                <a:cs typeface="Arial"/>
              </a:rPr>
              <a:t>en</a:t>
            </a:r>
            <a:r>
              <a:rPr sz="1000" i="1" spc="55" dirty="0">
                <a:latin typeface="Arial"/>
                <a:cs typeface="Arial"/>
              </a:rPr>
              <a:t> </a:t>
            </a:r>
            <a:r>
              <a:rPr sz="1000" i="1" spc="-10" dirty="0">
                <a:latin typeface="Arial"/>
                <a:cs typeface="Arial"/>
              </a:rPr>
              <a:t>Artes </a:t>
            </a:r>
            <a:r>
              <a:rPr sz="1000" i="1" dirty="0">
                <a:latin typeface="Arial"/>
                <a:cs typeface="Arial"/>
              </a:rPr>
              <a:t>Escénicas</a:t>
            </a:r>
            <a:r>
              <a:rPr sz="1000" i="1" spc="-10" dirty="0">
                <a:latin typeface="Arial"/>
                <a:cs typeface="Arial"/>
              </a:rPr>
              <a:t> </a:t>
            </a:r>
            <a:r>
              <a:rPr sz="1000" i="1" spc="-60" dirty="0">
                <a:latin typeface="Arial"/>
                <a:cs typeface="Arial"/>
              </a:rPr>
              <a:t>–</a:t>
            </a:r>
            <a:r>
              <a:rPr sz="1000" i="1" spc="-5" dirty="0">
                <a:latin typeface="Arial"/>
                <a:cs typeface="Arial"/>
              </a:rPr>
              <a:t> </a:t>
            </a:r>
            <a:r>
              <a:rPr sz="1000" i="1" spc="-35" dirty="0">
                <a:latin typeface="Arial"/>
                <a:cs typeface="Arial"/>
              </a:rPr>
              <a:t>U.</a:t>
            </a:r>
            <a:r>
              <a:rPr sz="1000" i="1" spc="40" dirty="0">
                <a:latin typeface="Arial"/>
                <a:cs typeface="Arial"/>
              </a:rPr>
              <a:t> </a:t>
            </a:r>
            <a:r>
              <a:rPr sz="1000" i="1" spc="15" dirty="0">
                <a:latin typeface="Arial"/>
                <a:cs typeface="Arial"/>
              </a:rPr>
              <a:t>Mayor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49531" y="8580372"/>
            <a:ext cx="20345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latin typeface="Lucida Sans Unicode"/>
                <a:cs typeface="Lucida Sans Unicode"/>
              </a:rPr>
              <a:t>Quillota,</a:t>
            </a:r>
            <a:r>
              <a:rPr sz="1200" spc="-4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diciembre</a:t>
            </a:r>
            <a:r>
              <a:rPr sz="1200" spc="25" dirty="0">
                <a:latin typeface="Lucida Sans Unicode"/>
                <a:cs typeface="Lucida Sans Unicode"/>
              </a:rPr>
              <a:t> </a:t>
            </a:r>
            <a:r>
              <a:rPr sz="1200" spc="40" dirty="0">
                <a:latin typeface="Lucida Sans Unicode"/>
                <a:cs typeface="Lucida Sans Unicode"/>
              </a:rPr>
              <a:t>de</a:t>
            </a:r>
            <a:r>
              <a:rPr sz="1200" spc="-5" dirty="0">
                <a:latin typeface="Lucida Sans Unicode"/>
                <a:cs typeface="Lucida Sans Unicode"/>
              </a:rPr>
              <a:t> </a:t>
            </a:r>
            <a:r>
              <a:rPr sz="1200" spc="-95" dirty="0">
                <a:latin typeface="Lucida Sans Unicode"/>
                <a:cs typeface="Lucida Sans Unicode"/>
              </a:rPr>
              <a:t>2013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17750">
              <a:lnSpc>
                <a:spcPct val="100000"/>
              </a:lnSpc>
              <a:spcBef>
                <a:spcPts val="95"/>
              </a:spcBef>
            </a:pPr>
            <a:r>
              <a:rPr spc="-190" dirty="0"/>
              <a:t>CULTURA</a:t>
            </a:r>
            <a:r>
              <a:rPr spc="-100" dirty="0"/>
              <a:t> </a:t>
            </a:r>
            <a:r>
              <a:rPr spc="-15" dirty="0"/>
              <a:t>EN</a:t>
            </a:r>
            <a:r>
              <a:rPr spc="5" dirty="0"/>
              <a:t> </a:t>
            </a:r>
            <a:r>
              <a:rPr spc="-160" dirty="0"/>
              <a:t>QUILLOTA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13311" y="4368800"/>
            <a:ext cx="565531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09114" marR="5080" indent="-1797050">
              <a:lnSpc>
                <a:spcPct val="100000"/>
              </a:lnSpc>
              <a:spcBef>
                <a:spcPts val="95"/>
              </a:spcBef>
            </a:pPr>
            <a:r>
              <a:rPr sz="3200" spc="50" dirty="0">
                <a:latin typeface="Lucida Sans Unicode"/>
                <a:cs typeface="Lucida Sans Unicode"/>
              </a:rPr>
              <a:t>CONCEPTOS</a:t>
            </a:r>
            <a:r>
              <a:rPr sz="3200" spc="-125" dirty="0">
                <a:latin typeface="Lucida Sans Unicode"/>
                <a:cs typeface="Lucida Sans Unicode"/>
              </a:rPr>
              <a:t> </a:t>
            </a:r>
            <a:r>
              <a:rPr sz="3200" spc="-105" dirty="0">
                <a:latin typeface="Lucida Sans Unicode"/>
                <a:cs typeface="Lucida Sans Unicode"/>
              </a:rPr>
              <a:t>Y</a:t>
            </a:r>
            <a:r>
              <a:rPr sz="3200" spc="-55" dirty="0">
                <a:latin typeface="Lucida Sans Unicode"/>
                <a:cs typeface="Lucida Sans Unicode"/>
              </a:rPr>
              <a:t> </a:t>
            </a:r>
            <a:r>
              <a:rPr sz="3200" spc="-30" dirty="0">
                <a:latin typeface="Lucida Sans Unicode"/>
                <a:cs typeface="Lucida Sans Unicode"/>
              </a:rPr>
              <a:t>VISIÓN</a:t>
            </a:r>
            <a:r>
              <a:rPr sz="3200" spc="-120" dirty="0">
                <a:latin typeface="Lucida Sans Unicode"/>
                <a:cs typeface="Lucida Sans Unicode"/>
              </a:rPr>
              <a:t> </a:t>
            </a:r>
            <a:r>
              <a:rPr sz="3200" spc="-45" dirty="0">
                <a:latin typeface="Lucida Sans Unicode"/>
                <a:cs typeface="Lucida Sans Unicode"/>
              </a:rPr>
              <a:t>DESDE </a:t>
            </a:r>
            <a:r>
              <a:rPr sz="3200" spc="-994" dirty="0">
                <a:latin typeface="Lucida Sans Unicode"/>
                <a:cs typeface="Lucida Sans Unicode"/>
              </a:rPr>
              <a:t> </a:t>
            </a:r>
            <a:r>
              <a:rPr sz="3200" spc="-45" dirty="0">
                <a:latin typeface="Lucida Sans Unicode"/>
                <a:cs typeface="Lucida Sans Unicode"/>
              </a:rPr>
              <a:t>LO</a:t>
            </a:r>
            <a:r>
              <a:rPr sz="3200" spc="25" dirty="0">
                <a:latin typeface="Lucida Sans Unicode"/>
                <a:cs typeface="Lucida Sans Unicode"/>
              </a:rPr>
              <a:t> </a:t>
            </a:r>
            <a:r>
              <a:rPr sz="3200" spc="70" dirty="0">
                <a:latin typeface="Lucida Sans Unicode"/>
                <a:cs typeface="Lucida Sans Unicode"/>
              </a:rPr>
              <a:t>LOCAL</a:t>
            </a:r>
            <a:endParaRPr sz="3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35314" y="726757"/>
            <a:ext cx="5788025" cy="3534410"/>
            <a:chOff x="2135314" y="726757"/>
            <a:chExt cx="5788025" cy="3534410"/>
          </a:xfrm>
        </p:grpSpPr>
        <p:sp>
          <p:nvSpPr>
            <p:cNvPr id="3" name="object 3"/>
            <p:cNvSpPr/>
            <p:nvPr/>
          </p:nvSpPr>
          <p:spPr>
            <a:xfrm>
              <a:off x="5029200" y="3068574"/>
              <a:ext cx="2879725" cy="1178560"/>
            </a:xfrm>
            <a:custGeom>
              <a:avLst/>
              <a:gdLst/>
              <a:ahLst/>
              <a:cxnLst/>
              <a:rect l="l" t="t" r="r" b="b"/>
              <a:pathLst>
                <a:path w="2879725" h="1178560">
                  <a:moveTo>
                    <a:pt x="2879598" y="1178052"/>
                  </a:moveTo>
                  <a:lnTo>
                    <a:pt x="2879598" y="1063752"/>
                  </a:lnTo>
                  <a:lnTo>
                    <a:pt x="0" y="1063752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029200" y="3068574"/>
              <a:ext cx="3175" cy="1178560"/>
            </a:xfrm>
            <a:custGeom>
              <a:avLst/>
              <a:gdLst/>
              <a:ahLst/>
              <a:cxnLst/>
              <a:rect l="l" t="t" r="r" b="b"/>
              <a:pathLst>
                <a:path w="3175" h="1178560">
                  <a:moveTo>
                    <a:pt x="0" y="1178052"/>
                  </a:moveTo>
                  <a:lnTo>
                    <a:pt x="3047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49601" y="3068574"/>
              <a:ext cx="2879725" cy="1178560"/>
            </a:xfrm>
            <a:custGeom>
              <a:avLst/>
              <a:gdLst/>
              <a:ahLst/>
              <a:cxnLst/>
              <a:rect l="l" t="t" r="r" b="b"/>
              <a:pathLst>
                <a:path w="2879725" h="1178560">
                  <a:moveTo>
                    <a:pt x="0" y="1178052"/>
                  </a:moveTo>
                  <a:lnTo>
                    <a:pt x="0" y="1063752"/>
                  </a:lnTo>
                  <a:lnTo>
                    <a:pt x="2879598" y="1063751"/>
                  </a:lnTo>
                  <a:lnTo>
                    <a:pt x="2879598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93997" y="731519"/>
              <a:ext cx="2470785" cy="2337435"/>
            </a:xfrm>
            <a:custGeom>
              <a:avLst/>
              <a:gdLst/>
              <a:ahLst/>
              <a:cxnLst/>
              <a:rect l="l" t="t" r="r" b="b"/>
              <a:pathLst>
                <a:path w="2470785" h="2337435">
                  <a:moveTo>
                    <a:pt x="2470404" y="1947672"/>
                  </a:moveTo>
                  <a:lnTo>
                    <a:pt x="2470404" y="389381"/>
                  </a:lnTo>
                  <a:lnTo>
                    <a:pt x="2467367" y="340571"/>
                  </a:lnTo>
                  <a:lnTo>
                    <a:pt x="2458501" y="293560"/>
                  </a:lnTo>
                  <a:lnTo>
                    <a:pt x="2444173" y="248716"/>
                  </a:lnTo>
                  <a:lnTo>
                    <a:pt x="2424749" y="206404"/>
                  </a:lnTo>
                  <a:lnTo>
                    <a:pt x="2400594" y="166992"/>
                  </a:lnTo>
                  <a:lnTo>
                    <a:pt x="2372075" y="130844"/>
                  </a:lnTo>
                  <a:lnTo>
                    <a:pt x="2339559" y="98328"/>
                  </a:lnTo>
                  <a:lnTo>
                    <a:pt x="2303411" y="69809"/>
                  </a:lnTo>
                  <a:lnTo>
                    <a:pt x="2263999" y="45654"/>
                  </a:lnTo>
                  <a:lnTo>
                    <a:pt x="2221687" y="26230"/>
                  </a:lnTo>
                  <a:lnTo>
                    <a:pt x="2176843" y="11902"/>
                  </a:lnTo>
                  <a:lnTo>
                    <a:pt x="2129832" y="3036"/>
                  </a:lnTo>
                  <a:lnTo>
                    <a:pt x="2081021" y="0"/>
                  </a:lnTo>
                  <a:lnTo>
                    <a:pt x="389381" y="0"/>
                  </a:lnTo>
                  <a:lnTo>
                    <a:pt x="340571" y="3036"/>
                  </a:lnTo>
                  <a:lnTo>
                    <a:pt x="293560" y="11902"/>
                  </a:lnTo>
                  <a:lnTo>
                    <a:pt x="248716" y="26230"/>
                  </a:lnTo>
                  <a:lnTo>
                    <a:pt x="206404" y="45654"/>
                  </a:lnTo>
                  <a:lnTo>
                    <a:pt x="166992" y="69809"/>
                  </a:lnTo>
                  <a:lnTo>
                    <a:pt x="130844" y="98328"/>
                  </a:lnTo>
                  <a:lnTo>
                    <a:pt x="98328" y="130844"/>
                  </a:lnTo>
                  <a:lnTo>
                    <a:pt x="69809" y="166992"/>
                  </a:lnTo>
                  <a:lnTo>
                    <a:pt x="45654" y="206404"/>
                  </a:lnTo>
                  <a:lnTo>
                    <a:pt x="26230" y="248716"/>
                  </a:lnTo>
                  <a:lnTo>
                    <a:pt x="11902" y="293560"/>
                  </a:lnTo>
                  <a:lnTo>
                    <a:pt x="3036" y="340571"/>
                  </a:lnTo>
                  <a:lnTo>
                    <a:pt x="0" y="389382"/>
                  </a:lnTo>
                  <a:lnTo>
                    <a:pt x="0" y="1947672"/>
                  </a:lnTo>
                  <a:lnTo>
                    <a:pt x="3036" y="1996482"/>
                  </a:lnTo>
                  <a:lnTo>
                    <a:pt x="11902" y="2043493"/>
                  </a:lnTo>
                  <a:lnTo>
                    <a:pt x="26230" y="2088337"/>
                  </a:lnTo>
                  <a:lnTo>
                    <a:pt x="45654" y="2130649"/>
                  </a:lnTo>
                  <a:lnTo>
                    <a:pt x="69809" y="2170061"/>
                  </a:lnTo>
                  <a:lnTo>
                    <a:pt x="98328" y="2206209"/>
                  </a:lnTo>
                  <a:lnTo>
                    <a:pt x="130844" y="2238725"/>
                  </a:lnTo>
                  <a:lnTo>
                    <a:pt x="166992" y="2267244"/>
                  </a:lnTo>
                  <a:lnTo>
                    <a:pt x="206404" y="2291399"/>
                  </a:lnTo>
                  <a:lnTo>
                    <a:pt x="248716" y="2310823"/>
                  </a:lnTo>
                  <a:lnTo>
                    <a:pt x="293560" y="2325151"/>
                  </a:lnTo>
                  <a:lnTo>
                    <a:pt x="340571" y="2334017"/>
                  </a:lnTo>
                  <a:lnTo>
                    <a:pt x="389381" y="2337054"/>
                  </a:lnTo>
                  <a:lnTo>
                    <a:pt x="2081021" y="2337054"/>
                  </a:lnTo>
                  <a:lnTo>
                    <a:pt x="2129832" y="2334017"/>
                  </a:lnTo>
                  <a:lnTo>
                    <a:pt x="2176843" y="2325151"/>
                  </a:lnTo>
                  <a:lnTo>
                    <a:pt x="2221687" y="2310823"/>
                  </a:lnTo>
                  <a:lnTo>
                    <a:pt x="2263999" y="2291399"/>
                  </a:lnTo>
                  <a:lnTo>
                    <a:pt x="2303411" y="2267244"/>
                  </a:lnTo>
                  <a:lnTo>
                    <a:pt x="2339559" y="2238725"/>
                  </a:lnTo>
                  <a:lnTo>
                    <a:pt x="2372075" y="2206209"/>
                  </a:lnTo>
                  <a:lnTo>
                    <a:pt x="2400594" y="2170061"/>
                  </a:lnTo>
                  <a:lnTo>
                    <a:pt x="2424749" y="2130649"/>
                  </a:lnTo>
                  <a:lnTo>
                    <a:pt x="2444173" y="2088337"/>
                  </a:lnTo>
                  <a:lnTo>
                    <a:pt x="2458501" y="2043493"/>
                  </a:lnTo>
                  <a:lnTo>
                    <a:pt x="2467367" y="1996482"/>
                  </a:lnTo>
                  <a:lnTo>
                    <a:pt x="2470404" y="1947672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93997" y="731519"/>
              <a:ext cx="2470785" cy="2337435"/>
            </a:xfrm>
            <a:custGeom>
              <a:avLst/>
              <a:gdLst/>
              <a:ahLst/>
              <a:cxnLst/>
              <a:rect l="l" t="t" r="r" b="b"/>
              <a:pathLst>
                <a:path w="2470785" h="2337435">
                  <a:moveTo>
                    <a:pt x="389381" y="0"/>
                  </a:moveTo>
                  <a:lnTo>
                    <a:pt x="340571" y="3036"/>
                  </a:lnTo>
                  <a:lnTo>
                    <a:pt x="293560" y="11902"/>
                  </a:lnTo>
                  <a:lnTo>
                    <a:pt x="248716" y="26230"/>
                  </a:lnTo>
                  <a:lnTo>
                    <a:pt x="206404" y="45654"/>
                  </a:lnTo>
                  <a:lnTo>
                    <a:pt x="166992" y="69809"/>
                  </a:lnTo>
                  <a:lnTo>
                    <a:pt x="130844" y="98328"/>
                  </a:lnTo>
                  <a:lnTo>
                    <a:pt x="98328" y="130844"/>
                  </a:lnTo>
                  <a:lnTo>
                    <a:pt x="69809" y="166992"/>
                  </a:lnTo>
                  <a:lnTo>
                    <a:pt x="45654" y="206404"/>
                  </a:lnTo>
                  <a:lnTo>
                    <a:pt x="26230" y="248716"/>
                  </a:lnTo>
                  <a:lnTo>
                    <a:pt x="11902" y="293560"/>
                  </a:lnTo>
                  <a:lnTo>
                    <a:pt x="3036" y="340571"/>
                  </a:lnTo>
                  <a:lnTo>
                    <a:pt x="0" y="389382"/>
                  </a:lnTo>
                  <a:lnTo>
                    <a:pt x="0" y="1947672"/>
                  </a:lnTo>
                  <a:lnTo>
                    <a:pt x="3036" y="1996482"/>
                  </a:lnTo>
                  <a:lnTo>
                    <a:pt x="11902" y="2043493"/>
                  </a:lnTo>
                  <a:lnTo>
                    <a:pt x="26230" y="2088337"/>
                  </a:lnTo>
                  <a:lnTo>
                    <a:pt x="45654" y="2130649"/>
                  </a:lnTo>
                  <a:lnTo>
                    <a:pt x="69809" y="2170061"/>
                  </a:lnTo>
                  <a:lnTo>
                    <a:pt x="98328" y="2206209"/>
                  </a:lnTo>
                  <a:lnTo>
                    <a:pt x="130844" y="2238725"/>
                  </a:lnTo>
                  <a:lnTo>
                    <a:pt x="166992" y="2267244"/>
                  </a:lnTo>
                  <a:lnTo>
                    <a:pt x="206404" y="2291399"/>
                  </a:lnTo>
                  <a:lnTo>
                    <a:pt x="248716" y="2310823"/>
                  </a:lnTo>
                  <a:lnTo>
                    <a:pt x="293560" y="2325151"/>
                  </a:lnTo>
                  <a:lnTo>
                    <a:pt x="340571" y="2334017"/>
                  </a:lnTo>
                  <a:lnTo>
                    <a:pt x="389381" y="2337054"/>
                  </a:lnTo>
                  <a:lnTo>
                    <a:pt x="2081021" y="2337054"/>
                  </a:lnTo>
                  <a:lnTo>
                    <a:pt x="2129832" y="2334017"/>
                  </a:lnTo>
                  <a:lnTo>
                    <a:pt x="2176843" y="2325151"/>
                  </a:lnTo>
                  <a:lnTo>
                    <a:pt x="2221687" y="2310823"/>
                  </a:lnTo>
                  <a:lnTo>
                    <a:pt x="2263999" y="2291399"/>
                  </a:lnTo>
                  <a:lnTo>
                    <a:pt x="2303411" y="2267244"/>
                  </a:lnTo>
                  <a:lnTo>
                    <a:pt x="2339559" y="2238725"/>
                  </a:lnTo>
                  <a:lnTo>
                    <a:pt x="2372075" y="2206209"/>
                  </a:lnTo>
                  <a:lnTo>
                    <a:pt x="2400594" y="2170061"/>
                  </a:lnTo>
                  <a:lnTo>
                    <a:pt x="2424749" y="2130649"/>
                  </a:lnTo>
                  <a:lnTo>
                    <a:pt x="2444173" y="2088337"/>
                  </a:lnTo>
                  <a:lnTo>
                    <a:pt x="2458501" y="2043493"/>
                  </a:lnTo>
                  <a:lnTo>
                    <a:pt x="2467367" y="1996482"/>
                  </a:lnTo>
                  <a:lnTo>
                    <a:pt x="2470404" y="1947672"/>
                  </a:lnTo>
                  <a:lnTo>
                    <a:pt x="2470404" y="389381"/>
                  </a:lnTo>
                  <a:lnTo>
                    <a:pt x="2467367" y="340571"/>
                  </a:lnTo>
                  <a:lnTo>
                    <a:pt x="2458501" y="293560"/>
                  </a:lnTo>
                  <a:lnTo>
                    <a:pt x="2444173" y="248716"/>
                  </a:lnTo>
                  <a:lnTo>
                    <a:pt x="2424749" y="206404"/>
                  </a:lnTo>
                  <a:lnTo>
                    <a:pt x="2400594" y="166992"/>
                  </a:lnTo>
                  <a:lnTo>
                    <a:pt x="2372075" y="130844"/>
                  </a:lnTo>
                  <a:lnTo>
                    <a:pt x="2339559" y="98328"/>
                  </a:lnTo>
                  <a:lnTo>
                    <a:pt x="2303411" y="69809"/>
                  </a:lnTo>
                  <a:lnTo>
                    <a:pt x="2263999" y="45654"/>
                  </a:lnTo>
                  <a:lnTo>
                    <a:pt x="2221687" y="26230"/>
                  </a:lnTo>
                  <a:lnTo>
                    <a:pt x="2176843" y="11902"/>
                  </a:lnTo>
                  <a:lnTo>
                    <a:pt x="2129832" y="3036"/>
                  </a:lnTo>
                  <a:lnTo>
                    <a:pt x="2081021" y="0"/>
                  </a:lnTo>
                  <a:lnTo>
                    <a:pt x="389381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166422" y="1638554"/>
            <a:ext cx="17335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90" dirty="0">
                <a:latin typeface="Arial"/>
                <a:cs typeface="Arial"/>
              </a:rPr>
              <a:t>C</a:t>
            </a:r>
            <a:r>
              <a:rPr sz="3200" b="1" spc="-355" dirty="0">
                <a:latin typeface="Arial"/>
                <a:cs typeface="Arial"/>
              </a:rPr>
              <a:t>ULTURA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09637" y="4241863"/>
            <a:ext cx="2478405" cy="2346960"/>
            <a:chOff x="909637" y="4241863"/>
            <a:chExt cx="2478405" cy="2346960"/>
          </a:xfrm>
        </p:grpSpPr>
        <p:sp>
          <p:nvSpPr>
            <p:cNvPr id="10" name="object 10"/>
            <p:cNvSpPr/>
            <p:nvPr/>
          </p:nvSpPr>
          <p:spPr>
            <a:xfrm>
              <a:off x="914400" y="4246626"/>
              <a:ext cx="2468880" cy="2337435"/>
            </a:xfrm>
            <a:custGeom>
              <a:avLst/>
              <a:gdLst/>
              <a:ahLst/>
              <a:cxnLst/>
              <a:rect l="l" t="t" r="r" b="b"/>
              <a:pathLst>
                <a:path w="2468879" h="2337434">
                  <a:moveTo>
                    <a:pt x="2468880" y="1946910"/>
                  </a:moveTo>
                  <a:lnTo>
                    <a:pt x="2468880" y="389381"/>
                  </a:lnTo>
                  <a:lnTo>
                    <a:pt x="2465843" y="340571"/>
                  </a:lnTo>
                  <a:lnTo>
                    <a:pt x="2456975" y="293560"/>
                  </a:lnTo>
                  <a:lnTo>
                    <a:pt x="2442640" y="248716"/>
                  </a:lnTo>
                  <a:lnTo>
                    <a:pt x="2423203" y="206404"/>
                  </a:lnTo>
                  <a:lnTo>
                    <a:pt x="2399027" y="166992"/>
                  </a:lnTo>
                  <a:lnTo>
                    <a:pt x="2370476" y="130844"/>
                  </a:lnTo>
                  <a:lnTo>
                    <a:pt x="2337916" y="98328"/>
                  </a:lnTo>
                  <a:lnTo>
                    <a:pt x="2301710" y="69809"/>
                  </a:lnTo>
                  <a:lnTo>
                    <a:pt x="2262222" y="45654"/>
                  </a:lnTo>
                  <a:lnTo>
                    <a:pt x="2219816" y="26230"/>
                  </a:lnTo>
                  <a:lnTo>
                    <a:pt x="2174857" y="11902"/>
                  </a:lnTo>
                  <a:lnTo>
                    <a:pt x="2127709" y="3036"/>
                  </a:lnTo>
                  <a:lnTo>
                    <a:pt x="2078736" y="0"/>
                  </a:lnTo>
                  <a:lnTo>
                    <a:pt x="389381" y="0"/>
                  </a:lnTo>
                  <a:lnTo>
                    <a:pt x="340571" y="3036"/>
                  </a:lnTo>
                  <a:lnTo>
                    <a:pt x="293560" y="11902"/>
                  </a:lnTo>
                  <a:lnTo>
                    <a:pt x="248716" y="26230"/>
                  </a:lnTo>
                  <a:lnTo>
                    <a:pt x="206404" y="45654"/>
                  </a:lnTo>
                  <a:lnTo>
                    <a:pt x="166992" y="69809"/>
                  </a:lnTo>
                  <a:lnTo>
                    <a:pt x="130844" y="98328"/>
                  </a:lnTo>
                  <a:lnTo>
                    <a:pt x="98328" y="130844"/>
                  </a:lnTo>
                  <a:lnTo>
                    <a:pt x="69809" y="166992"/>
                  </a:lnTo>
                  <a:lnTo>
                    <a:pt x="45654" y="206404"/>
                  </a:lnTo>
                  <a:lnTo>
                    <a:pt x="26230" y="248716"/>
                  </a:lnTo>
                  <a:lnTo>
                    <a:pt x="11902" y="293560"/>
                  </a:lnTo>
                  <a:lnTo>
                    <a:pt x="3036" y="340571"/>
                  </a:lnTo>
                  <a:lnTo>
                    <a:pt x="0" y="389382"/>
                  </a:lnTo>
                  <a:lnTo>
                    <a:pt x="0" y="1946910"/>
                  </a:lnTo>
                  <a:lnTo>
                    <a:pt x="3036" y="1995883"/>
                  </a:lnTo>
                  <a:lnTo>
                    <a:pt x="11902" y="2043031"/>
                  </a:lnTo>
                  <a:lnTo>
                    <a:pt x="26230" y="2087990"/>
                  </a:lnTo>
                  <a:lnTo>
                    <a:pt x="45654" y="2130396"/>
                  </a:lnTo>
                  <a:lnTo>
                    <a:pt x="69809" y="2169884"/>
                  </a:lnTo>
                  <a:lnTo>
                    <a:pt x="98328" y="2206090"/>
                  </a:lnTo>
                  <a:lnTo>
                    <a:pt x="130844" y="2238650"/>
                  </a:lnTo>
                  <a:lnTo>
                    <a:pt x="166992" y="2267201"/>
                  </a:lnTo>
                  <a:lnTo>
                    <a:pt x="206404" y="2291377"/>
                  </a:lnTo>
                  <a:lnTo>
                    <a:pt x="248716" y="2310814"/>
                  </a:lnTo>
                  <a:lnTo>
                    <a:pt x="293560" y="2325149"/>
                  </a:lnTo>
                  <a:lnTo>
                    <a:pt x="340571" y="2334017"/>
                  </a:lnTo>
                  <a:lnTo>
                    <a:pt x="389382" y="2337054"/>
                  </a:lnTo>
                  <a:lnTo>
                    <a:pt x="2078736" y="2337054"/>
                  </a:lnTo>
                  <a:lnTo>
                    <a:pt x="2127709" y="2334017"/>
                  </a:lnTo>
                  <a:lnTo>
                    <a:pt x="2174857" y="2325149"/>
                  </a:lnTo>
                  <a:lnTo>
                    <a:pt x="2219816" y="2310814"/>
                  </a:lnTo>
                  <a:lnTo>
                    <a:pt x="2262222" y="2291377"/>
                  </a:lnTo>
                  <a:lnTo>
                    <a:pt x="2301710" y="2267201"/>
                  </a:lnTo>
                  <a:lnTo>
                    <a:pt x="2337916" y="2238650"/>
                  </a:lnTo>
                  <a:lnTo>
                    <a:pt x="2370476" y="2206090"/>
                  </a:lnTo>
                  <a:lnTo>
                    <a:pt x="2399027" y="2169884"/>
                  </a:lnTo>
                  <a:lnTo>
                    <a:pt x="2423203" y="2130396"/>
                  </a:lnTo>
                  <a:lnTo>
                    <a:pt x="2442640" y="2087990"/>
                  </a:lnTo>
                  <a:lnTo>
                    <a:pt x="2456975" y="2043031"/>
                  </a:lnTo>
                  <a:lnTo>
                    <a:pt x="2465843" y="1995883"/>
                  </a:lnTo>
                  <a:lnTo>
                    <a:pt x="2468880" y="194691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14400" y="4246626"/>
              <a:ext cx="2468880" cy="2337435"/>
            </a:xfrm>
            <a:custGeom>
              <a:avLst/>
              <a:gdLst/>
              <a:ahLst/>
              <a:cxnLst/>
              <a:rect l="l" t="t" r="r" b="b"/>
              <a:pathLst>
                <a:path w="2468879" h="2337434">
                  <a:moveTo>
                    <a:pt x="389381" y="0"/>
                  </a:moveTo>
                  <a:lnTo>
                    <a:pt x="340571" y="3036"/>
                  </a:lnTo>
                  <a:lnTo>
                    <a:pt x="293560" y="11902"/>
                  </a:lnTo>
                  <a:lnTo>
                    <a:pt x="248716" y="26230"/>
                  </a:lnTo>
                  <a:lnTo>
                    <a:pt x="206404" y="45654"/>
                  </a:lnTo>
                  <a:lnTo>
                    <a:pt x="166992" y="69809"/>
                  </a:lnTo>
                  <a:lnTo>
                    <a:pt x="130844" y="98328"/>
                  </a:lnTo>
                  <a:lnTo>
                    <a:pt x="98328" y="130844"/>
                  </a:lnTo>
                  <a:lnTo>
                    <a:pt x="69809" y="166992"/>
                  </a:lnTo>
                  <a:lnTo>
                    <a:pt x="45654" y="206404"/>
                  </a:lnTo>
                  <a:lnTo>
                    <a:pt x="26230" y="248716"/>
                  </a:lnTo>
                  <a:lnTo>
                    <a:pt x="11902" y="293560"/>
                  </a:lnTo>
                  <a:lnTo>
                    <a:pt x="3036" y="340571"/>
                  </a:lnTo>
                  <a:lnTo>
                    <a:pt x="0" y="389382"/>
                  </a:lnTo>
                  <a:lnTo>
                    <a:pt x="0" y="1946910"/>
                  </a:lnTo>
                  <a:lnTo>
                    <a:pt x="3036" y="1995883"/>
                  </a:lnTo>
                  <a:lnTo>
                    <a:pt x="11902" y="2043031"/>
                  </a:lnTo>
                  <a:lnTo>
                    <a:pt x="26230" y="2087990"/>
                  </a:lnTo>
                  <a:lnTo>
                    <a:pt x="45654" y="2130396"/>
                  </a:lnTo>
                  <a:lnTo>
                    <a:pt x="69809" y="2169884"/>
                  </a:lnTo>
                  <a:lnTo>
                    <a:pt x="98328" y="2206090"/>
                  </a:lnTo>
                  <a:lnTo>
                    <a:pt x="130844" y="2238650"/>
                  </a:lnTo>
                  <a:lnTo>
                    <a:pt x="166992" y="2267201"/>
                  </a:lnTo>
                  <a:lnTo>
                    <a:pt x="206404" y="2291377"/>
                  </a:lnTo>
                  <a:lnTo>
                    <a:pt x="248716" y="2310814"/>
                  </a:lnTo>
                  <a:lnTo>
                    <a:pt x="293560" y="2325149"/>
                  </a:lnTo>
                  <a:lnTo>
                    <a:pt x="340571" y="2334017"/>
                  </a:lnTo>
                  <a:lnTo>
                    <a:pt x="389382" y="2337054"/>
                  </a:lnTo>
                  <a:lnTo>
                    <a:pt x="2078736" y="2337054"/>
                  </a:lnTo>
                  <a:lnTo>
                    <a:pt x="2127709" y="2334017"/>
                  </a:lnTo>
                  <a:lnTo>
                    <a:pt x="2174857" y="2325149"/>
                  </a:lnTo>
                  <a:lnTo>
                    <a:pt x="2219816" y="2310814"/>
                  </a:lnTo>
                  <a:lnTo>
                    <a:pt x="2262222" y="2291377"/>
                  </a:lnTo>
                  <a:lnTo>
                    <a:pt x="2301710" y="2267201"/>
                  </a:lnTo>
                  <a:lnTo>
                    <a:pt x="2337916" y="2238650"/>
                  </a:lnTo>
                  <a:lnTo>
                    <a:pt x="2370476" y="2206090"/>
                  </a:lnTo>
                  <a:lnTo>
                    <a:pt x="2399027" y="2169884"/>
                  </a:lnTo>
                  <a:lnTo>
                    <a:pt x="2423203" y="2130396"/>
                  </a:lnTo>
                  <a:lnTo>
                    <a:pt x="2442640" y="2087990"/>
                  </a:lnTo>
                  <a:lnTo>
                    <a:pt x="2456975" y="2043031"/>
                  </a:lnTo>
                  <a:lnTo>
                    <a:pt x="2465843" y="1995883"/>
                  </a:lnTo>
                  <a:lnTo>
                    <a:pt x="2468880" y="1946910"/>
                  </a:lnTo>
                  <a:lnTo>
                    <a:pt x="2468880" y="389381"/>
                  </a:lnTo>
                  <a:lnTo>
                    <a:pt x="2465843" y="340571"/>
                  </a:lnTo>
                  <a:lnTo>
                    <a:pt x="2456975" y="293560"/>
                  </a:lnTo>
                  <a:lnTo>
                    <a:pt x="2442640" y="248716"/>
                  </a:lnTo>
                  <a:lnTo>
                    <a:pt x="2423203" y="206404"/>
                  </a:lnTo>
                  <a:lnTo>
                    <a:pt x="2399027" y="166992"/>
                  </a:lnTo>
                  <a:lnTo>
                    <a:pt x="2370476" y="130844"/>
                  </a:lnTo>
                  <a:lnTo>
                    <a:pt x="2337916" y="98328"/>
                  </a:lnTo>
                  <a:lnTo>
                    <a:pt x="2301710" y="69809"/>
                  </a:lnTo>
                  <a:lnTo>
                    <a:pt x="2262222" y="45654"/>
                  </a:lnTo>
                  <a:lnTo>
                    <a:pt x="2219816" y="26230"/>
                  </a:lnTo>
                  <a:lnTo>
                    <a:pt x="2174857" y="11902"/>
                  </a:lnTo>
                  <a:lnTo>
                    <a:pt x="2127709" y="3036"/>
                  </a:lnTo>
                  <a:lnTo>
                    <a:pt x="2078736" y="0"/>
                  </a:lnTo>
                  <a:lnTo>
                    <a:pt x="389381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358900" y="5215382"/>
            <a:ext cx="1564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75" dirty="0">
                <a:latin typeface="Arial"/>
                <a:cs typeface="Arial"/>
              </a:rPr>
              <a:t>ENFOQUES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89235" y="4241863"/>
            <a:ext cx="2480310" cy="2346960"/>
            <a:chOff x="3789235" y="4241863"/>
            <a:chExt cx="2480310" cy="2346960"/>
          </a:xfrm>
        </p:grpSpPr>
        <p:sp>
          <p:nvSpPr>
            <p:cNvPr id="14" name="object 14"/>
            <p:cNvSpPr/>
            <p:nvPr/>
          </p:nvSpPr>
          <p:spPr>
            <a:xfrm>
              <a:off x="3793997" y="4246626"/>
              <a:ext cx="2470785" cy="2337435"/>
            </a:xfrm>
            <a:custGeom>
              <a:avLst/>
              <a:gdLst/>
              <a:ahLst/>
              <a:cxnLst/>
              <a:rect l="l" t="t" r="r" b="b"/>
              <a:pathLst>
                <a:path w="2470785" h="2337434">
                  <a:moveTo>
                    <a:pt x="2470404" y="1946910"/>
                  </a:moveTo>
                  <a:lnTo>
                    <a:pt x="2470404" y="389381"/>
                  </a:lnTo>
                  <a:lnTo>
                    <a:pt x="2467367" y="340571"/>
                  </a:lnTo>
                  <a:lnTo>
                    <a:pt x="2458501" y="293560"/>
                  </a:lnTo>
                  <a:lnTo>
                    <a:pt x="2444173" y="248716"/>
                  </a:lnTo>
                  <a:lnTo>
                    <a:pt x="2424749" y="206404"/>
                  </a:lnTo>
                  <a:lnTo>
                    <a:pt x="2400594" y="166992"/>
                  </a:lnTo>
                  <a:lnTo>
                    <a:pt x="2372075" y="130844"/>
                  </a:lnTo>
                  <a:lnTo>
                    <a:pt x="2339559" y="98328"/>
                  </a:lnTo>
                  <a:lnTo>
                    <a:pt x="2303411" y="69809"/>
                  </a:lnTo>
                  <a:lnTo>
                    <a:pt x="2263999" y="45654"/>
                  </a:lnTo>
                  <a:lnTo>
                    <a:pt x="2221687" y="26230"/>
                  </a:lnTo>
                  <a:lnTo>
                    <a:pt x="2176843" y="11902"/>
                  </a:lnTo>
                  <a:lnTo>
                    <a:pt x="2129832" y="3036"/>
                  </a:lnTo>
                  <a:lnTo>
                    <a:pt x="2081021" y="0"/>
                  </a:lnTo>
                  <a:lnTo>
                    <a:pt x="389381" y="0"/>
                  </a:lnTo>
                  <a:lnTo>
                    <a:pt x="340571" y="3036"/>
                  </a:lnTo>
                  <a:lnTo>
                    <a:pt x="293560" y="11902"/>
                  </a:lnTo>
                  <a:lnTo>
                    <a:pt x="248716" y="26230"/>
                  </a:lnTo>
                  <a:lnTo>
                    <a:pt x="206404" y="45654"/>
                  </a:lnTo>
                  <a:lnTo>
                    <a:pt x="166992" y="69809"/>
                  </a:lnTo>
                  <a:lnTo>
                    <a:pt x="130844" y="98328"/>
                  </a:lnTo>
                  <a:lnTo>
                    <a:pt x="98328" y="130844"/>
                  </a:lnTo>
                  <a:lnTo>
                    <a:pt x="69809" y="166992"/>
                  </a:lnTo>
                  <a:lnTo>
                    <a:pt x="45654" y="206404"/>
                  </a:lnTo>
                  <a:lnTo>
                    <a:pt x="26230" y="248716"/>
                  </a:lnTo>
                  <a:lnTo>
                    <a:pt x="11902" y="293560"/>
                  </a:lnTo>
                  <a:lnTo>
                    <a:pt x="3036" y="340571"/>
                  </a:lnTo>
                  <a:lnTo>
                    <a:pt x="0" y="389382"/>
                  </a:lnTo>
                  <a:lnTo>
                    <a:pt x="0" y="1946910"/>
                  </a:lnTo>
                  <a:lnTo>
                    <a:pt x="3036" y="1995883"/>
                  </a:lnTo>
                  <a:lnTo>
                    <a:pt x="11902" y="2043031"/>
                  </a:lnTo>
                  <a:lnTo>
                    <a:pt x="26230" y="2087990"/>
                  </a:lnTo>
                  <a:lnTo>
                    <a:pt x="45654" y="2130396"/>
                  </a:lnTo>
                  <a:lnTo>
                    <a:pt x="69809" y="2169884"/>
                  </a:lnTo>
                  <a:lnTo>
                    <a:pt x="98328" y="2206090"/>
                  </a:lnTo>
                  <a:lnTo>
                    <a:pt x="130844" y="2238650"/>
                  </a:lnTo>
                  <a:lnTo>
                    <a:pt x="166992" y="2267201"/>
                  </a:lnTo>
                  <a:lnTo>
                    <a:pt x="206404" y="2291377"/>
                  </a:lnTo>
                  <a:lnTo>
                    <a:pt x="248716" y="2310814"/>
                  </a:lnTo>
                  <a:lnTo>
                    <a:pt x="293560" y="2325149"/>
                  </a:lnTo>
                  <a:lnTo>
                    <a:pt x="340571" y="2334017"/>
                  </a:lnTo>
                  <a:lnTo>
                    <a:pt x="389381" y="2337054"/>
                  </a:lnTo>
                  <a:lnTo>
                    <a:pt x="2081021" y="2337054"/>
                  </a:lnTo>
                  <a:lnTo>
                    <a:pt x="2129832" y="2334017"/>
                  </a:lnTo>
                  <a:lnTo>
                    <a:pt x="2176843" y="2325149"/>
                  </a:lnTo>
                  <a:lnTo>
                    <a:pt x="2221687" y="2310814"/>
                  </a:lnTo>
                  <a:lnTo>
                    <a:pt x="2263999" y="2291377"/>
                  </a:lnTo>
                  <a:lnTo>
                    <a:pt x="2303411" y="2267201"/>
                  </a:lnTo>
                  <a:lnTo>
                    <a:pt x="2339559" y="2238650"/>
                  </a:lnTo>
                  <a:lnTo>
                    <a:pt x="2372075" y="2206090"/>
                  </a:lnTo>
                  <a:lnTo>
                    <a:pt x="2400594" y="2169884"/>
                  </a:lnTo>
                  <a:lnTo>
                    <a:pt x="2424749" y="2130396"/>
                  </a:lnTo>
                  <a:lnTo>
                    <a:pt x="2444173" y="2087990"/>
                  </a:lnTo>
                  <a:lnTo>
                    <a:pt x="2458501" y="2043031"/>
                  </a:lnTo>
                  <a:lnTo>
                    <a:pt x="2467367" y="1995883"/>
                  </a:lnTo>
                  <a:lnTo>
                    <a:pt x="2470404" y="1946910"/>
                  </a:lnTo>
                  <a:close/>
                </a:path>
              </a:pathLst>
            </a:custGeom>
            <a:solidFill>
              <a:srgbClr val="66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93997" y="4246626"/>
              <a:ext cx="2470785" cy="2337435"/>
            </a:xfrm>
            <a:custGeom>
              <a:avLst/>
              <a:gdLst/>
              <a:ahLst/>
              <a:cxnLst/>
              <a:rect l="l" t="t" r="r" b="b"/>
              <a:pathLst>
                <a:path w="2470785" h="2337434">
                  <a:moveTo>
                    <a:pt x="389381" y="0"/>
                  </a:moveTo>
                  <a:lnTo>
                    <a:pt x="340571" y="3036"/>
                  </a:lnTo>
                  <a:lnTo>
                    <a:pt x="293560" y="11902"/>
                  </a:lnTo>
                  <a:lnTo>
                    <a:pt x="248716" y="26230"/>
                  </a:lnTo>
                  <a:lnTo>
                    <a:pt x="206404" y="45654"/>
                  </a:lnTo>
                  <a:lnTo>
                    <a:pt x="166992" y="69809"/>
                  </a:lnTo>
                  <a:lnTo>
                    <a:pt x="130844" y="98328"/>
                  </a:lnTo>
                  <a:lnTo>
                    <a:pt x="98328" y="130844"/>
                  </a:lnTo>
                  <a:lnTo>
                    <a:pt x="69809" y="166992"/>
                  </a:lnTo>
                  <a:lnTo>
                    <a:pt x="45654" y="206404"/>
                  </a:lnTo>
                  <a:lnTo>
                    <a:pt x="26230" y="248716"/>
                  </a:lnTo>
                  <a:lnTo>
                    <a:pt x="11902" y="293560"/>
                  </a:lnTo>
                  <a:lnTo>
                    <a:pt x="3036" y="340571"/>
                  </a:lnTo>
                  <a:lnTo>
                    <a:pt x="0" y="389382"/>
                  </a:lnTo>
                  <a:lnTo>
                    <a:pt x="0" y="1946910"/>
                  </a:lnTo>
                  <a:lnTo>
                    <a:pt x="3036" y="1995883"/>
                  </a:lnTo>
                  <a:lnTo>
                    <a:pt x="11902" y="2043031"/>
                  </a:lnTo>
                  <a:lnTo>
                    <a:pt x="26230" y="2087990"/>
                  </a:lnTo>
                  <a:lnTo>
                    <a:pt x="45654" y="2130396"/>
                  </a:lnTo>
                  <a:lnTo>
                    <a:pt x="69809" y="2169884"/>
                  </a:lnTo>
                  <a:lnTo>
                    <a:pt x="98328" y="2206090"/>
                  </a:lnTo>
                  <a:lnTo>
                    <a:pt x="130844" y="2238650"/>
                  </a:lnTo>
                  <a:lnTo>
                    <a:pt x="166992" y="2267201"/>
                  </a:lnTo>
                  <a:lnTo>
                    <a:pt x="206404" y="2291377"/>
                  </a:lnTo>
                  <a:lnTo>
                    <a:pt x="248716" y="2310814"/>
                  </a:lnTo>
                  <a:lnTo>
                    <a:pt x="293560" y="2325149"/>
                  </a:lnTo>
                  <a:lnTo>
                    <a:pt x="340571" y="2334017"/>
                  </a:lnTo>
                  <a:lnTo>
                    <a:pt x="389381" y="2337054"/>
                  </a:lnTo>
                  <a:lnTo>
                    <a:pt x="2081021" y="2337054"/>
                  </a:lnTo>
                  <a:lnTo>
                    <a:pt x="2129832" y="2334017"/>
                  </a:lnTo>
                  <a:lnTo>
                    <a:pt x="2176843" y="2325149"/>
                  </a:lnTo>
                  <a:lnTo>
                    <a:pt x="2221687" y="2310814"/>
                  </a:lnTo>
                  <a:lnTo>
                    <a:pt x="2263999" y="2291377"/>
                  </a:lnTo>
                  <a:lnTo>
                    <a:pt x="2303411" y="2267201"/>
                  </a:lnTo>
                  <a:lnTo>
                    <a:pt x="2339559" y="2238650"/>
                  </a:lnTo>
                  <a:lnTo>
                    <a:pt x="2372075" y="2206090"/>
                  </a:lnTo>
                  <a:lnTo>
                    <a:pt x="2400594" y="2169884"/>
                  </a:lnTo>
                  <a:lnTo>
                    <a:pt x="2424749" y="2130396"/>
                  </a:lnTo>
                  <a:lnTo>
                    <a:pt x="2444173" y="2087990"/>
                  </a:lnTo>
                  <a:lnTo>
                    <a:pt x="2458501" y="2043031"/>
                  </a:lnTo>
                  <a:lnTo>
                    <a:pt x="2467367" y="1995883"/>
                  </a:lnTo>
                  <a:lnTo>
                    <a:pt x="2470404" y="1946910"/>
                  </a:lnTo>
                  <a:lnTo>
                    <a:pt x="2470404" y="389381"/>
                  </a:lnTo>
                  <a:lnTo>
                    <a:pt x="2467367" y="340571"/>
                  </a:lnTo>
                  <a:lnTo>
                    <a:pt x="2458501" y="293560"/>
                  </a:lnTo>
                  <a:lnTo>
                    <a:pt x="2444173" y="248716"/>
                  </a:lnTo>
                  <a:lnTo>
                    <a:pt x="2424749" y="206404"/>
                  </a:lnTo>
                  <a:lnTo>
                    <a:pt x="2400594" y="166992"/>
                  </a:lnTo>
                  <a:lnTo>
                    <a:pt x="2372075" y="130844"/>
                  </a:lnTo>
                  <a:lnTo>
                    <a:pt x="2339559" y="98328"/>
                  </a:lnTo>
                  <a:lnTo>
                    <a:pt x="2303411" y="69809"/>
                  </a:lnTo>
                  <a:lnTo>
                    <a:pt x="2263999" y="45654"/>
                  </a:lnTo>
                  <a:lnTo>
                    <a:pt x="2221687" y="26230"/>
                  </a:lnTo>
                  <a:lnTo>
                    <a:pt x="2176843" y="11902"/>
                  </a:lnTo>
                  <a:lnTo>
                    <a:pt x="2129832" y="3036"/>
                  </a:lnTo>
                  <a:lnTo>
                    <a:pt x="2081021" y="0"/>
                  </a:lnTo>
                  <a:lnTo>
                    <a:pt x="389381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992371" y="5215382"/>
            <a:ext cx="2048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14" dirty="0">
                <a:latin typeface="Arial"/>
                <a:cs typeface="Arial"/>
              </a:rPr>
              <a:t>FUND</a:t>
            </a:r>
            <a:r>
              <a:rPr sz="2400" b="1" spc="-40" dirty="0">
                <a:latin typeface="Arial"/>
                <a:cs typeface="Arial"/>
              </a:rPr>
              <a:t>A</a:t>
            </a:r>
            <a:r>
              <a:rPr sz="2400" b="1" spc="80" dirty="0">
                <a:latin typeface="Arial"/>
                <a:cs typeface="Arial"/>
              </a:rPr>
              <a:t>M</a:t>
            </a:r>
            <a:r>
              <a:rPr sz="2400" b="1" spc="-285" dirty="0">
                <a:latin typeface="Arial"/>
                <a:cs typeface="Arial"/>
              </a:rPr>
              <a:t>EN</a:t>
            </a:r>
            <a:r>
              <a:rPr sz="2400" b="1" spc="-180" dirty="0">
                <a:latin typeface="Arial"/>
                <a:cs typeface="Arial"/>
              </a:rPr>
              <a:t>T</a:t>
            </a:r>
            <a:r>
              <a:rPr sz="2400" b="1" dirty="0">
                <a:latin typeface="Arial"/>
                <a:cs typeface="Arial"/>
              </a:rPr>
              <a:t>O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670357" y="4241863"/>
            <a:ext cx="2478405" cy="2346960"/>
            <a:chOff x="6670357" y="4241863"/>
            <a:chExt cx="2478405" cy="2346960"/>
          </a:xfrm>
        </p:grpSpPr>
        <p:sp>
          <p:nvSpPr>
            <p:cNvPr id="18" name="object 18"/>
            <p:cNvSpPr/>
            <p:nvPr/>
          </p:nvSpPr>
          <p:spPr>
            <a:xfrm>
              <a:off x="6675119" y="4246626"/>
              <a:ext cx="2468880" cy="2337435"/>
            </a:xfrm>
            <a:custGeom>
              <a:avLst/>
              <a:gdLst/>
              <a:ahLst/>
              <a:cxnLst/>
              <a:rect l="l" t="t" r="r" b="b"/>
              <a:pathLst>
                <a:path w="2468879" h="2337434">
                  <a:moveTo>
                    <a:pt x="2468879" y="1946910"/>
                  </a:moveTo>
                  <a:lnTo>
                    <a:pt x="2468879" y="389381"/>
                  </a:lnTo>
                  <a:lnTo>
                    <a:pt x="2465843" y="340571"/>
                  </a:lnTo>
                  <a:lnTo>
                    <a:pt x="2456977" y="293560"/>
                  </a:lnTo>
                  <a:lnTo>
                    <a:pt x="2442649" y="248716"/>
                  </a:lnTo>
                  <a:lnTo>
                    <a:pt x="2423225" y="206404"/>
                  </a:lnTo>
                  <a:lnTo>
                    <a:pt x="2399070" y="166992"/>
                  </a:lnTo>
                  <a:lnTo>
                    <a:pt x="2370551" y="130844"/>
                  </a:lnTo>
                  <a:lnTo>
                    <a:pt x="2338035" y="98328"/>
                  </a:lnTo>
                  <a:lnTo>
                    <a:pt x="2301887" y="69809"/>
                  </a:lnTo>
                  <a:lnTo>
                    <a:pt x="2262475" y="45654"/>
                  </a:lnTo>
                  <a:lnTo>
                    <a:pt x="2220163" y="26230"/>
                  </a:lnTo>
                  <a:lnTo>
                    <a:pt x="2175319" y="11902"/>
                  </a:lnTo>
                  <a:lnTo>
                    <a:pt x="2128308" y="3036"/>
                  </a:lnTo>
                  <a:lnTo>
                    <a:pt x="2079497" y="0"/>
                  </a:lnTo>
                  <a:lnTo>
                    <a:pt x="389381" y="0"/>
                  </a:lnTo>
                  <a:lnTo>
                    <a:pt x="340571" y="3036"/>
                  </a:lnTo>
                  <a:lnTo>
                    <a:pt x="293560" y="11902"/>
                  </a:lnTo>
                  <a:lnTo>
                    <a:pt x="248716" y="26230"/>
                  </a:lnTo>
                  <a:lnTo>
                    <a:pt x="206404" y="45654"/>
                  </a:lnTo>
                  <a:lnTo>
                    <a:pt x="166992" y="69809"/>
                  </a:lnTo>
                  <a:lnTo>
                    <a:pt x="130844" y="98328"/>
                  </a:lnTo>
                  <a:lnTo>
                    <a:pt x="98328" y="130844"/>
                  </a:lnTo>
                  <a:lnTo>
                    <a:pt x="69809" y="166992"/>
                  </a:lnTo>
                  <a:lnTo>
                    <a:pt x="45654" y="206404"/>
                  </a:lnTo>
                  <a:lnTo>
                    <a:pt x="26230" y="248716"/>
                  </a:lnTo>
                  <a:lnTo>
                    <a:pt x="11902" y="293560"/>
                  </a:lnTo>
                  <a:lnTo>
                    <a:pt x="3036" y="340571"/>
                  </a:lnTo>
                  <a:lnTo>
                    <a:pt x="0" y="389382"/>
                  </a:lnTo>
                  <a:lnTo>
                    <a:pt x="0" y="1946910"/>
                  </a:lnTo>
                  <a:lnTo>
                    <a:pt x="3036" y="1995883"/>
                  </a:lnTo>
                  <a:lnTo>
                    <a:pt x="11902" y="2043031"/>
                  </a:lnTo>
                  <a:lnTo>
                    <a:pt x="26230" y="2087990"/>
                  </a:lnTo>
                  <a:lnTo>
                    <a:pt x="45654" y="2130396"/>
                  </a:lnTo>
                  <a:lnTo>
                    <a:pt x="69809" y="2169884"/>
                  </a:lnTo>
                  <a:lnTo>
                    <a:pt x="98328" y="2206090"/>
                  </a:lnTo>
                  <a:lnTo>
                    <a:pt x="130844" y="2238650"/>
                  </a:lnTo>
                  <a:lnTo>
                    <a:pt x="166992" y="2267201"/>
                  </a:lnTo>
                  <a:lnTo>
                    <a:pt x="206404" y="2291377"/>
                  </a:lnTo>
                  <a:lnTo>
                    <a:pt x="248716" y="2310814"/>
                  </a:lnTo>
                  <a:lnTo>
                    <a:pt x="293560" y="2325149"/>
                  </a:lnTo>
                  <a:lnTo>
                    <a:pt x="340571" y="2334017"/>
                  </a:lnTo>
                  <a:lnTo>
                    <a:pt x="389381" y="2337054"/>
                  </a:lnTo>
                  <a:lnTo>
                    <a:pt x="2079497" y="2337054"/>
                  </a:lnTo>
                  <a:lnTo>
                    <a:pt x="2128308" y="2334017"/>
                  </a:lnTo>
                  <a:lnTo>
                    <a:pt x="2175319" y="2325149"/>
                  </a:lnTo>
                  <a:lnTo>
                    <a:pt x="2220163" y="2310814"/>
                  </a:lnTo>
                  <a:lnTo>
                    <a:pt x="2262475" y="2291377"/>
                  </a:lnTo>
                  <a:lnTo>
                    <a:pt x="2301887" y="2267201"/>
                  </a:lnTo>
                  <a:lnTo>
                    <a:pt x="2338035" y="2238650"/>
                  </a:lnTo>
                  <a:lnTo>
                    <a:pt x="2370551" y="2206090"/>
                  </a:lnTo>
                  <a:lnTo>
                    <a:pt x="2399070" y="2169884"/>
                  </a:lnTo>
                  <a:lnTo>
                    <a:pt x="2423225" y="2130396"/>
                  </a:lnTo>
                  <a:lnTo>
                    <a:pt x="2442649" y="2087990"/>
                  </a:lnTo>
                  <a:lnTo>
                    <a:pt x="2456977" y="2043031"/>
                  </a:lnTo>
                  <a:lnTo>
                    <a:pt x="2465843" y="1995883"/>
                  </a:lnTo>
                  <a:lnTo>
                    <a:pt x="2468879" y="194691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675119" y="4246626"/>
              <a:ext cx="2468880" cy="2337435"/>
            </a:xfrm>
            <a:custGeom>
              <a:avLst/>
              <a:gdLst/>
              <a:ahLst/>
              <a:cxnLst/>
              <a:rect l="l" t="t" r="r" b="b"/>
              <a:pathLst>
                <a:path w="2468879" h="2337434">
                  <a:moveTo>
                    <a:pt x="389381" y="0"/>
                  </a:moveTo>
                  <a:lnTo>
                    <a:pt x="340571" y="3036"/>
                  </a:lnTo>
                  <a:lnTo>
                    <a:pt x="293560" y="11902"/>
                  </a:lnTo>
                  <a:lnTo>
                    <a:pt x="248716" y="26230"/>
                  </a:lnTo>
                  <a:lnTo>
                    <a:pt x="206404" y="45654"/>
                  </a:lnTo>
                  <a:lnTo>
                    <a:pt x="166992" y="69809"/>
                  </a:lnTo>
                  <a:lnTo>
                    <a:pt x="130844" y="98328"/>
                  </a:lnTo>
                  <a:lnTo>
                    <a:pt x="98328" y="130844"/>
                  </a:lnTo>
                  <a:lnTo>
                    <a:pt x="69809" y="166992"/>
                  </a:lnTo>
                  <a:lnTo>
                    <a:pt x="45654" y="206404"/>
                  </a:lnTo>
                  <a:lnTo>
                    <a:pt x="26230" y="248716"/>
                  </a:lnTo>
                  <a:lnTo>
                    <a:pt x="11902" y="293560"/>
                  </a:lnTo>
                  <a:lnTo>
                    <a:pt x="3036" y="340571"/>
                  </a:lnTo>
                  <a:lnTo>
                    <a:pt x="0" y="389382"/>
                  </a:lnTo>
                  <a:lnTo>
                    <a:pt x="0" y="1946910"/>
                  </a:lnTo>
                  <a:lnTo>
                    <a:pt x="3036" y="1995883"/>
                  </a:lnTo>
                  <a:lnTo>
                    <a:pt x="11902" y="2043031"/>
                  </a:lnTo>
                  <a:lnTo>
                    <a:pt x="26230" y="2087990"/>
                  </a:lnTo>
                  <a:lnTo>
                    <a:pt x="45654" y="2130396"/>
                  </a:lnTo>
                  <a:lnTo>
                    <a:pt x="69809" y="2169884"/>
                  </a:lnTo>
                  <a:lnTo>
                    <a:pt x="98328" y="2206090"/>
                  </a:lnTo>
                  <a:lnTo>
                    <a:pt x="130844" y="2238650"/>
                  </a:lnTo>
                  <a:lnTo>
                    <a:pt x="166992" y="2267201"/>
                  </a:lnTo>
                  <a:lnTo>
                    <a:pt x="206404" y="2291377"/>
                  </a:lnTo>
                  <a:lnTo>
                    <a:pt x="248716" y="2310814"/>
                  </a:lnTo>
                  <a:lnTo>
                    <a:pt x="293560" y="2325149"/>
                  </a:lnTo>
                  <a:lnTo>
                    <a:pt x="340571" y="2334017"/>
                  </a:lnTo>
                  <a:lnTo>
                    <a:pt x="389381" y="2337054"/>
                  </a:lnTo>
                  <a:lnTo>
                    <a:pt x="2079497" y="2337054"/>
                  </a:lnTo>
                  <a:lnTo>
                    <a:pt x="2128308" y="2334017"/>
                  </a:lnTo>
                  <a:lnTo>
                    <a:pt x="2175319" y="2325149"/>
                  </a:lnTo>
                  <a:lnTo>
                    <a:pt x="2220163" y="2310814"/>
                  </a:lnTo>
                  <a:lnTo>
                    <a:pt x="2262475" y="2291377"/>
                  </a:lnTo>
                  <a:lnTo>
                    <a:pt x="2301887" y="2267201"/>
                  </a:lnTo>
                  <a:lnTo>
                    <a:pt x="2338035" y="2238650"/>
                  </a:lnTo>
                  <a:lnTo>
                    <a:pt x="2370551" y="2206090"/>
                  </a:lnTo>
                  <a:lnTo>
                    <a:pt x="2399070" y="2169884"/>
                  </a:lnTo>
                  <a:lnTo>
                    <a:pt x="2423225" y="2130396"/>
                  </a:lnTo>
                  <a:lnTo>
                    <a:pt x="2442649" y="2087990"/>
                  </a:lnTo>
                  <a:lnTo>
                    <a:pt x="2456977" y="2043031"/>
                  </a:lnTo>
                  <a:lnTo>
                    <a:pt x="2465843" y="1995883"/>
                  </a:lnTo>
                  <a:lnTo>
                    <a:pt x="2468879" y="1946910"/>
                  </a:lnTo>
                  <a:lnTo>
                    <a:pt x="2468879" y="389381"/>
                  </a:lnTo>
                  <a:lnTo>
                    <a:pt x="2465843" y="340571"/>
                  </a:lnTo>
                  <a:lnTo>
                    <a:pt x="2456977" y="293560"/>
                  </a:lnTo>
                  <a:lnTo>
                    <a:pt x="2442649" y="248716"/>
                  </a:lnTo>
                  <a:lnTo>
                    <a:pt x="2423225" y="206404"/>
                  </a:lnTo>
                  <a:lnTo>
                    <a:pt x="2399070" y="166992"/>
                  </a:lnTo>
                  <a:lnTo>
                    <a:pt x="2370551" y="130844"/>
                  </a:lnTo>
                  <a:lnTo>
                    <a:pt x="2338035" y="98328"/>
                  </a:lnTo>
                  <a:lnTo>
                    <a:pt x="2301887" y="69809"/>
                  </a:lnTo>
                  <a:lnTo>
                    <a:pt x="2262475" y="45654"/>
                  </a:lnTo>
                  <a:lnTo>
                    <a:pt x="2220163" y="26230"/>
                  </a:lnTo>
                  <a:lnTo>
                    <a:pt x="2175319" y="11902"/>
                  </a:lnTo>
                  <a:lnTo>
                    <a:pt x="2128308" y="3036"/>
                  </a:lnTo>
                  <a:lnTo>
                    <a:pt x="2079497" y="0"/>
                  </a:lnTo>
                  <a:lnTo>
                    <a:pt x="389381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7175245" y="5032502"/>
            <a:ext cx="1459230" cy="756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695" marR="5080" indent="-87630">
              <a:lnSpc>
                <a:spcPct val="100000"/>
              </a:lnSpc>
              <a:spcBef>
                <a:spcPts val="100"/>
              </a:spcBef>
            </a:pPr>
            <a:r>
              <a:rPr sz="2400" b="1" spc="-190" dirty="0">
                <a:latin typeface="Arial"/>
                <a:cs typeface="Arial"/>
              </a:rPr>
              <a:t>LÍNEAS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145" dirty="0">
                <a:latin typeface="Arial"/>
                <a:cs typeface="Arial"/>
              </a:rPr>
              <a:t>DE  </a:t>
            </a:r>
            <a:r>
              <a:rPr sz="2400" b="1" spc="60" dirty="0">
                <a:latin typeface="Arial"/>
                <a:cs typeface="Arial"/>
              </a:rPr>
              <a:t>ACCIÓN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943355"/>
            <a:ext cx="8229600" cy="1143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3902" y="1153922"/>
            <a:ext cx="305435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25" dirty="0"/>
              <a:t>ENFOQUES: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993902" y="2914904"/>
            <a:ext cx="4669790" cy="1681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har char="•"/>
              <a:tabLst>
                <a:tab pos="356235" algn="l"/>
              </a:tabLst>
            </a:pPr>
            <a:r>
              <a:rPr sz="3200" spc="40" dirty="0">
                <a:latin typeface="Lucida Sans Unicode"/>
                <a:cs typeface="Lucida Sans Unicode"/>
              </a:rPr>
              <a:t>SOCIOLÓGICO</a:t>
            </a:r>
            <a:endParaRPr sz="3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Lucida Sans Unicode"/>
              <a:buChar char="•"/>
            </a:pPr>
            <a:endParaRPr sz="3450">
              <a:latin typeface="Lucida Sans Unicode"/>
              <a:cs typeface="Lucida Sans Unicode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Char char="•"/>
              <a:tabLst>
                <a:tab pos="356235" algn="l"/>
              </a:tabLst>
            </a:pPr>
            <a:r>
              <a:rPr sz="3200" spc="65" dirty="0">
                <a:latin typeface="Lucida Sans Unicode"/>
                <a:cs typeface="Lucida Sans Unicode"/>
              </a:rPr>
              <a:t>BIOANTROPOLÓGICO</a:t>
            </a:r>
            <a:endParaRPr sz="3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731519"/>
            <a:ext cx="8229600" cy="1143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3902" y="942848"/>
            <a:ext cx="593852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190" dirty="0"/>
              <a:t>B</a:t>
            </a:r>
            <a:r>
              <a:rPr sz="4400" spc="110" dirty="0"/>
              <a:t>I</a:t>
            </a:r>
            <a:r>
              <a:rPr sz="4400" spc="310" dirty="0"/>
              <a:t>O</a:t>
            </a:r>
            <a:r>
              <a:rPr sz="4400" spc="105" dirty="0"/>
              <a:t>A</a:t>
            </a:r>
            <a:r>
              <a:rPr sz="4400" spc="-345" dirty="0"/>
              <a:t>NT</a:t>
            </a:r>
            <a:r>
              <a:rPr sz="4400" spc="-120" dirty="0"/>
              <a:t>R</a:t>
            </a:r>
            <a:r>
              <a:rPr sz="4400" spc="285" dirty="0"/>
              <a:t>OP</a:t>
            </a:r>
            <a:r>
              <a:rPr sz="4400" spc="200" dirty="0"/>
              <a:t>O</a:t>
            </a:r>
            <a:r>
              <a:rPr sz="4400" spc="-110" dirty="0"/>
              <a:t>L</a:t>
            </a:r>
            <a:r>
              <a:rPr sz="4400" spc="525" dirty="0"/>
              <a:t>Ó</a:t>
            </a:r>
            <a:r>
              <a:rPr sz="4400" spc="325" dirty="0"/>
              <a:t>G</a:t>
            </a:r>
            <a:r>
              <a:rPr sz="4400" spc="-10" dirty="0"/>
              <a:t>I</a:t>
            </a:r>
            <a:r>
              <a:rPr sz="4400" spc="465" dirty="0"/>
              <a:t>C</a:t>
            </a:r>
            <a:r>
              <a:rPr sz="4400" spc="-5" dirty="0"/>
              <a:t>O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993902" y="2266442"/>
            <a:ext cx="7285990" cy="36722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</a:tabLst>
            </a:pPr>
            <a:r>
              <a:rPr sz="2800" spc="-25" dirty="0">
                <a:latin typeface="Lucida Sans Unicode"/>
                <a:cs typeface="Lucida Sans Unicode"/>
              </a:rPr>
              <a:t>E</a:t>
            </a:r>
            <a:r>
              <a:rPr sz="2800" spc="-200" dirty="0">
                <a:latin typeface="Lucida Sans Unicode"/>
                <a:cs typeface="Lucida Sans Unicode"/>
              </a:rPr>
              <a:t>L</a:t>
            </a:r>
            <a:r>
              <a:rPr sz="2800" spc="-45" dirty="0">
                <a:latin typeface="Lucida Sans Unicode"/>
                <a:cs typeface="Lucida Sans Unicode"/>
              </a:rPr>
              <a:t> </a:t>
            </a:r>
            <a:r>
              <a:rPr sz="2800" spc="65" dirty="0">
                <a:latin typeface="Lucida Sans Unicode"/>
                <a:cs typeface="Lucida Sans Unicode"/>
              </a:rPr>
              <a:t>AM</a:t>
            </a:r>
            <a:r>
              <a:rPr sz="2800" spc="-140" dirty="0">
                <a:latin typeface="Lucida Sans Unicode"/>
                <a:cs typeface="Lucida Sans Unicode"/>
              </a:rPr>
              <a:t>BIENT</a:t>
            </a:r>
            <a:r>
              <a:rPr sz="2800" spc="-130" dirty="0">
                <a:latin typeface="Lucida Sans Unicode"/>
                <a:cs typeface="Lucida Sans Unicode"/>
              </a:rPr>
              <a:t>E</a:t>
            </a:r>
            <a:r>
              <a:rPr sz="2800" spc="-114" dirty="0">
                <a:latin typeface="Lucida Sans Unicode"/>
                <a:cs typeface="Lucida Sans Unicode"/>
              </a:rPr>
              <a:t> </a:t>
            </a:r>
            <a:r>
              <a:rPr sz="2800" spc="-90" dirty="0">
                <a:latin typeface="Lucida Sans Unicode"/>
                <a:cs typeface="Lucida Sans Unicode"/>
              </a:rPr>
              <a:t>Y</a:t>
            </a:r>
            <a:r>
              <a:rPr sz="2800" spc="-114" dirty="0">
                <a:latin typeface="Lucida Sans Unicode"/>
                <a:cs typeface="Lucida Sans Unicode"/>
              </a:rPr>
              <a:t> E</a:t>
            </a:r>
            <a:r>
              <a:rPr sz="2800" spc="-110" dirty="0">
                <a:latin typeface="Lucida Sans Unicode"/>
                <a:cs typeface="Lucida Sans Unicode"/>
              </a:rPr>
              <a:t>L</a:t>
            </a:r>
            <a:r>
              <a:rPr sz="2800" spc="-114" dirty="0">
                <a:latin typeface="Lucida Sans Unicode"/>
                <a:cs typeface="Lucida Sans Unicode"/>
              </a:rPr>
              <a:t> </a:t>
            </a:r>
            <a:r>
              <a:rPr sz="2800" spc="-20" dirty="0">
                <a:latin typeface="Lucida Sans Unicode"/>
                <a:cs typeface="Lucida Sans Unicode"/>
              </a:rPr>
              <a:t>H</a:t>
            </a:r>
            <a:r>
              <a:rPr sz="2800" spc="204" dirty="0">
                <a:latin typeface="Lucida Sans Unicode"/>
                <a:cs typeface="Lucida Sans Unicode"/>
              </a:rPr>
              <a:t>O</a:t>
            </a:r>
            <a:r>
              <a:rPr sz="2800" spc="80" dirty="0">
                <a:latin typeface="Lucida Sans Unicode"/>
                <a:cs typeface="Lucida Sans Unicode"/>
              </a:rPr>
              <a:t>M</a:t>
            </a:r>
            <a:r>
              <a:rPr sz="2800" spc="-35" dirty="0">
                <a:latin typeface="Lucida Sans Unicode"/>
                <a:cs typeface="Lucida Sans Unicode"/>
              </a:rPr>
              <a:t>BRE</a:t>
            </a:r>
            <a:endParaRPr sz="2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Lucida Sans Unicode"/>
              <a:buChar char="•"/>
            </a:pPr>
            <a:endParaRPr sz="3050">
              <a:latin typeface="Lucida Sans Unicode"/>
              <a:cs typeface="Lucida Sans Unicode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2800" spc="50" dirty="0">
                <a:latin typeface="Lucida Sans Unicode"/>
                <a:cs typeface="Lucida Sans Unicode"/>
              </a:rPr>
              <a:t>EVOLUCIÓN</a:t>
            </a:r>
            <a:r>
              <a:rPr sz="2800" spc="-125" dirty="0">
                <a:latin typeface="Lucida Sans Unicode"/>
                <a:cs typeface="Lucida Sans Unicode"/>
              </a:rPr>
              <a:t> </a:t>
            </a:r>
            <a:r>
              <a:rPr sz="2800" spc="-80" dirty="0">
                <a:latin typeface="Lucida Sans Unicode"/>
                <a:cs typeface="Lucida Sans Unicode"/>
              </a:rPr>
              <a:t>DEL</a:t>
            </a:r>
            <a:r>
              <a:rPr sz="2800" spc="80" dirty="0">
                <a:latin typeface="Lucida Sans Unicode"/>
                <a:cs typeface="Lucida Sans Unicode"/>
              </a:rPr>
              <a:t> </a:t>
            </a:r>
            <a:r>
              <a:rPr sz="2800" spc="35" dirty="0">
                <a:latin typeface="Lucida Sans Unicode"/>
                <a:cs typeface="Lucida Sans Unicode"/>
              </a:rPr>
              <a:t>GENERO</a:t>
            </a:r>
            <a:r>
              <a:rPr sz="2800" dirty="0">
                <a:latin typeface="Lucida Sans Unicode"/>
                <a:cs typeface="Lucida Sans Unicode"/>
              </a:rPr>
              <a:t> </a:t>
            </a:r>
            <a:r>
              <a:rPr sz="2800" spc="20" dirty="0">
                <a:latin typeface="Lucida Sans Unicode"/>
                <a:cs typeface="Lucida Sans Unicode"/>
              </a:rPr>
              <a:t>HUMANO</a:t>
            </a:r>
            <a:endParaRPr sz="2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Lucida Sans Unicode"/>
              <a:buChar char="•"/>
            </a:pPr>
            <a:endParaRPr sz="3350">
              <a:latin typeface="Lucida Sans Unicode"/>
              <a:cs typeface="Lucida Sans Unicode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2800" spc="-20" dirty="0">
                <a:latin typeface="Lucida Sans Unicode"/>
                <a:cs typeface="Lucida Sans Unicode"/>
              </a:rPr>
              <a:t>DESARROLLO</a:t>
            </a:r>
            <a:r>
              <a:rPr sz="2800" spc="-5" dirty="0">
                <a:latin typeface="Lucida Sans Unicode"/>
                <a:cs typeface="Lucida Sans Unicode"/>
              </a:rPr>
              <a:t> </a:t>
            </a:r>
            <a:r>
              <a:rPr sz="2800" spc="-20" dirty="0">
                <a:latin typeface="Lucida Sans Unicode"/>
                <a:cs typeface="Lucida Sans Unicode"/>
              </a:rPr>
              <a:t>DE</a:t>
            </a:r>
            <a:r>
              <a:rPr sz="2800" spc="-130" dirty="0">
                <a:latin typeface="Lucida Sans Unicode"/>
                <a:cs typeface="Lucida Sans Unicode"/>
              </a:rPr>
              <a:t> </a:t>
            </a:r>
            <a:r>
              <a:rPr sz="2800" spc="-75" dirty="0">
                <a:latin typeface="Lucida Sans Unicode"/>
                <a:cs typeface="Lucida Sans Unicode"/>
              </a:rPr>
              <a:t>HERRAMIENTAS</a:t>
            </a:r>
            <a:endParaRPr sz="2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5"/>
              </a:spcBef>
              <a:buFont typeface="Lucida Sans Unicode"/>
              <a:buChar char="•"/>
            </a:pPr>
            <a:endParaRPr sz="3450">
              <a:latin typeface="Lucida Sans Unicode"/>
              <a:cs typeface="Lucida Sans Unicode"/>
            </a:endParaRPr>
          </a:p>
          <a:p>
            <a:pPr marL="371475" indent="-359410">
              <a:lnSpc>
                <a:spcPct val="100000"/>
              </a:lnSpc>
              <a:buChar char="•"/>
              <a:tabLst>
                <a:tab pos="372110" algn="l"/>
                <a:tab pos="2050414" algn="l"/>
              </a:tabLst>
            </a:pPr>
            <a:r>
              <a:rPr sz="2800" dirty="0">
                <a:latin typeface="Lucida Sans Unicode"/>
                <a:cs typeface="Lucida Sans Unicode"/>
              </a:rPr>
              <a:t>OBJETOS	</a:t>
            </a:r>
            <a:r>
              <a:rPr sz="2800" spc="-90" dirty="0">
                <a:latin typeface="Lucida Sans Unicode"/>
                <a:cs typeface="Lucida Sans Unicode"/>
              </a:rPr>
              <a:t>Y</a:t>
            </a:r>
            <a:r>
              <a:rPr sz="2800" spc="-50" dirty="0">
                <a:latin typeface="Lucida Sans Unicode"/>
                <a:cs typeface="Lucida Sans Unicode"/>
              </a:rPr>
              <a:t> </a:t>
            </a:r>
            <a:r>
              <a:rPr sz="2800" spc="55" dirty="0">
                <a:latin typeface="Lucida Sans Unicode"/>
                <a:cs typeface="Lucida Sans Unicode"/>
              </a:rPr>
              <a:t>MECANISMOS</a:t>
            </a:r>
            <a:r>
              <a:rPr sz="2800" spc="-130" dirty="0">
                <a:latin typeface="Lucida Sans Unicode"/>
                <a:cs typeface="Lucida Sans Unicode"/>
              </a:rPr>
              <a:t> </a:t>
            </a:r>
            <a:r>
              <a:rPr sz="2800" spc="-15" dirty="0">
                <a:latin typeface="Lucida Sans Unicode"/>
                <a:cs typeface="Lucida Sans Unicode"/>
              </a:rPr>
              <a:t>DE</a:t>
            </a:r>
            <a:r>
              <a:rPr sz="2800" spc="-130" dirty="0">
                <a:latin typeface="Lucida Sans Unicode"/>
                <a:cs typeface="Lucida Sans Unicode"/>
              </a:rPr>
              <a:t> </a:t>
            </a:r>
            <a:r>
              <a:rPr sz="2800" spc="-10" dirty="0">
                <a:latin typeface="Lucida Sans Unicode"/>
                <a:cs typeface="Lucida Sans Unicode"/>
              </a:rPr>
              <a:t>EXPRESIÓN</a:t>
            </a:r>
            <a:endParaRPr sz="2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731519"/>
            <a:ext cx="8229600" cy="1143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3902" y="942848"/>
            <a:ext cx="412877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25" dirty="0"/>
              <a:t>S</a:t>
            </a:r>
            <a:r>
              <a:rPr sz="4400" spc="465" dirty="0"/>
              <a:t>O</a:t>
            </a:r>
            <a:r>
              <a:rPr sz="4400" spc="260" dirty="0"/>
              <a:t>C</a:t>
            </a:r>
            <a:r>
              <a:rPr sz="4400" spc="-70" dirty="0"/>
              <a:t>I</a:t>
            </a:r>
            <a:r>
              <a:rPr sz="4400" spc="200" dirty="0"/>
              <a:t>O</a:t>
            </a:r>
            <a:r>
              <a:rPr sz="4400" spc="-110" dirty="0"/>
              <a:t>L</a:t>
            </a:r>
            <a:r>
              <a:rPr sz="4400" spc="525" dirty="0"/>
              <a:t>Ó</a:t>
            </a:r>
            <a:r>
              <a:rPr sz="4400" spc="325" dirty="0"/>
              <a:t>G</a:t>
            </a:r>
            <a:r>
              <a:rPr sz="4400" spc="-10" dirty="0"/>
              <a:t>I</a:t>
            </a:r>
            <a:r>
              <a:rPr sz="4400" spc="465" dirty="0"/>
              <a:t>C</a:t>
            </a:r>
            <a:r>
              <a:rPr sz="4400" spc="-5" dirty="0"/>
              <a:t>O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993902" y="2084324"/>
            <a:ext cx="7353934" cy="3956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</a:tabLst>
            </a:pPr>
            <a:r>
              <a:rPr sz="2800" spc="95" dirty="0">
                <a:latin typeface="Lucida Sans Unicode"/>
                <a:cs typeface="Lucida Sans Unicode"/>
              </a:rPr>
              <a:t>RASGO</a:t>
            </a:r>
            <a:r>
              <a:rPr sz="2800" spc="10" dirty="0">
                <a:latin typeface="Lucida Sans Unicode"/>
                <a:cs typeface="Lucida Sans Unicode"/>
              </a:rPr>
              <a:t> </a:t>
            </a:r>
            <a:r>
              <a:rPr sz="2800" spc="-65" dirty="0">
                <a:latin typeface="Lucida Sans Unicode"/>
                <a:cs typeface="Lucida Sans Unicode"/>
              </a:rPr>
              <a:t>FUNDAMENTAL</a:t>
            </a:r>
            <a:r>
              <a:rPr sz="2800" spc="90" dirty="0">
                <a:latin typeface="Lucida Sans Unicode"/>
                <a:cs typeface="Lucida Sans Unicode"/>
              </a:rPr>
              <a:t> </a:t>
            </a:r>
            <a:r>
              <a:rPr sz="2800" spc="65" dirty="0">
                <a:latin typeface="Lucida Sans Unicode"/>
                <a:cs typeface="Lucida Sans Unicode"/>
              </a:rPr>
              <a:t>GREGARIO</a:t>
            </a:r>
            <a:r>
              <a:rPr sz="2800" spc="10" dirty="0">
                <a:latin typeface="Lucida Sans Unicode"/>
                <a:cs typeface="Lucida Sans Unicode"/>
              </a:rPr>
              <a:t> </a:t>
            </a:r>
            <a:r>
              <a:rPr sz="2800" spc="-15" dirty="0">
                <a:latin typeface="Lucida Sans Unicode"/>
                <a:cs typeface="Lucida Sans Unicode"/>
              </a:rPr>
              <a:t>DE</a:t>
            </a:r>
            <a:r>
              <a:rPr sz="2800" spc="-114" dirty="0">
                <a:latin typeface="Lucida Sans Unicode"/>
                <a:cs typeface="Lucida Sans Unicode"/>
              </a:rPr>
              <a:t> </a:t>
            </a:r>
            <a:r>
              <a:rPr sz="2800" spc="-65" dirty="0">
                <a:latin typeface="Lucida Sans Unicode"/>
                <a:cs typeface="Lucida Sans Unicode"/>
              </a:rPr>
              <a:t>LA </a:t>
            </a:r>
            <a:r>
              <a:rPr sz="2800" spc="-869" dirty="0">
                <a:latin typeface="Lucida Sans Unicode"/>
                <a:cs typeface="Lucida Sans Unicode"/>
              </a:rPr>
              <a:t> </a:t>
            </a:r>
            <a:r>
              <a:rPr sz="2800" spc="15" dirty="0">
                <a:latin typeface="Lucida Sans Unicode"/>
                <a:cs typeface="Lucida Sans Unicode"/>
              </a:rPr>
              <a:t>ESPECIE</a:t>
            </a:r>
            <a:r>
              <a:rPr sz="2800" spc="-120" dirty="0">
                <a:latin typeface="Lucida Sans Unicode"/>
                <a:cs typeface="Lucida Sans Unicode"/>
              </a:rPr>
              <a:t> </a:t>
            </a:r>
            <a:r>
              <a:rPr sz="2800" spc="-5" dirty="0">
                <a:latin typeface="Lucida Sans Unicode"/>
                <a:cs typeface="Lucida Sans Unicode"/>
              </a:rPr>
              <a:t>HOMÍNIDA</a:t>
            </a:r>
            <a:endParaRPr sz="2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Lucida Sans Unicode"/>
              <a:buChar char="•"/>
            </a:pPr>
            <a:endParaRPr sz="3050">
              <a:latin typeface="Lucida Sans Unicode"/>
              <a:cs typeface="Lucida Sans Unicode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2800" spc="75" dirty="0">
                <a:latin typeface="Lucida Sans Unicode"/>
                <a:cs typeface="Lucida Sans Unicode"/>
              </a:rPr>
              <a:t>FORMACIÓN</a:t>
            </a:r>
            <a:r>
              <a:rPr sz="2800" spc="-120" dirty="0">
                <a:latin typeface="Lucida Sans Unicode"/>
                <a:cs typeface="Lucida Sans Unicode"/>
              </a:rPr>
              <a:t> </a:t>
            </a:r>
            <a:r>
              <a:rPr sz="2800" spc="-15" dirty="0">
                <a:latin typeface="Lucida Sans Unicode"/>
                <a:cs typeface="Lucida Sans Unicode"/>
              </a:rPr>
              <a:t>DE</a:t>
            </a:r>
            <a:r>
              <a:rPr sz="2800" spc="-125" dirty="0">
                <a:latin typeface="Lucida Sans Unicode"/>
                <a:cs typeface="Lucida Sans Unicode"/>
              </a:rPr>
              <a:t> </a:t>
            </a:r>
            <a:r>
              <a:rPr sz="2800" spc="-65" dirty="0">
                <a:latin typeface="Lucida Sans Unicode"/>
                <a:cs typeface="Lucida Sans Unicode"/>
              </a:rPr>
              <a:t>LA</a:t>
            </a:r>
            <a:r>
              <a:rPr sz="2800" spc="-45" dirty="0">
                <a:latin typeface="Lucida Sans Unicode"/>
                <a:cs typeface="Lucida Sans Unicode"/>
              </a:rPr>
              <a:t> </a:t>
            </a:r>
            <a:r>
              <a:rPr sz="2800" spc="50" dirty="0">
                <a:latin typeface="Lucida Sans Unicode"/>
                <a:cs typeface="Lucida Sans Unicode"/>
              </a:rPr>
              <a:t>SOCIEDAD</a:t>
            </a:r>
            <a:endParaRPr sz="2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Lucida Sans Unicode"/>
              <a:buChar char="•"/>
            </a:pPr>
            <a:endParaRPr sz="3050">
              <a:latin typeface="Lucida Sans Unicode"/>
              <a:cs typeface="Lucida Sans Unicode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2800" spc="50" dirty="0">
                <a:latin typeface="Lucida Sans Unicode"/>
                <a:cs typeface="Lucida Sans Unicode"/>
              </a:rPr>
              <a:t>SOCIEDAD</a:t>
            </a:r>
            <a:r>
              <a:rPr sz="2800" spc="-125" dirty="0">
                <a:latin typeface="Lucida Sans Unicode"/>
                <a:cs typeface="Lucida Sans Unicode"/>
              </a:rPr>
              <a:t> </a:t>
            </a:r>
            <a:r>
              <a:rPr sz="2800" spc="-90" dirty="0">
                <a:latin typeface="Lucida Sans Unicode"/>
                <a:cs typeface="Lucida Sans Unicode"/>
              </a:rPr>
              <a:t>Y</a:t>
            </a:r>
            <a:r>
              <a:rPr sz="2800" spc="-125" dirty="0">
                <a:latin typeface="Lucida Sans Unicode"/>
                <a:cs typeface="Lucida Sans Unicode"/>
              </a:rPr>
              <a:t> </a:t>
            </a:r>
            <a:r>
              <a:rPr sz="2800" spc="90" dirty="0">
                <a:latin typeface="Lucida Sans Unicode"/>
                <a:cs typeface="Lucida Sans Unicode"/>
              </a:rPr>
              <a:t>NACIÓN</a:t>
            </a:r>
            <a:endParaRPr sz="2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Lucida Sans Unicode"/>
              <a:buChar char="•"/>
            </a:pPr>
            <a:endParaRPr sz="3050">
              <a:latin typeface="Lucida Sans Unicode"/>
              <a:cs typeface="Lucida Sans Unicode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har char="•"/>
              <a:tabLst>
                <a:tab pos="355600" algn="l"/>
              </a:tabLst>
            </a:pPr>
            <a:r>
              <a:rPr sz="2800" spc="15" dirty="0">
                <a:latin typeface="Lucida Sans Unicode"/>
                <a:cs typeface="Lucida Sans Unicode"/>
              </a:rPr>
              <a:t>S</a:t>
            </a:r>
            <a:r>
              <a:rPr sz="2800" spc="295" dirty="0">
                <a:latin typeface="Lucida Sans Unicode"/>
                <a:cs typeface="Lucida Sans Unicode"/>
              </a:rPr>
              <a:t>O</a:t>
            </a:r>
            <a:r>
              <a:rPr sz="2800" spc="170" dirty="0">
                <a:latin typeface="Lucida Sans Unicode"/>
                <a:cs typeface="Lucida Sans Unicode"/>
              </a:rPr>
              <a:t>C</a:t>
            </a:r>
            <a:r>
              <a:rPr sz="2800" spc="-55" dirty="0">
                <a:latin typeface="Lucida Sans Unicode"/>
                <a:cs typeface="Lucida Sans Unicode"/>
              </a:rPr>
              <a:t>IE</a:t>
            </a:r>
            <a:r>
              <a:rPr sz="2800" spc="-30" dirty="0">
                <a:latin typeface="Lucida Sans Unicode"/>
                <a:cs typeface="Lucida Sans Unicode"/>
              </a:rPr>
              <a:t>D</a:t>
            </a:r>
            <a:r>
              <a:rPr sz="2800" spc="70" dirty="0">
                <a:latin typeface="Lucida Sans Unicode"/>
                <a:cs typeface="Lucida Sans Unicode"/>
              </a:rPr>
              <a:t>A</a:t>
            </a:r>
            <a:r>
              <a:rPr sz="2800" spc="-15" dirty="0">
                <a:latin typeface="Lucida Sans Unicode"/>
                <a:cs typeface="Lucida Sans Unicode"/>
              </a:rPr>
              <a:t>D</a:t>
            </a:r>
            <a:r>
              <a:rPr sz="2800" spc="-110" dirty="0">
                <a:latin typeface="Lucida Sans Unicode"/>
                <a:cs typeface="Lucida Sans Unicode"/>
              </a:rPr>
              <a:t> </a:t>
            </a:r>
            <a:r>
              <a:rPr sz="2800" spc="-90" dirty="0">
                <a:latin typeface="Lucida Sans Unicode"/>
                <a:cs typeface="Lucida Sans Unicode"/>
              </a:rPr>
              <a:t>Y</a:t>
            </a:r>
            <a:r>
              <a:rPr sz="2800" spc="-110" dirty="0">
                <a:latin typeface="Lucida Sans Unicode"/>
                <a:cs typeface="Lucida Sans Unicode"/>
              </a:rPr>
              <a:t> </a:t>
            </a:r>
            <a:r>
              <a:rPr sz="2800" spc="-225" dirty="0">
                <a:latin typeface="Lucida Sans Unicode"/>
                <a:cs typeface="Lucida Sans Unicode"/>
              </a:rPr>
              <a:t>ES</a:t>
            </a:r>
            <a:r>
              <a:rPr sz="2800" spc="-195" dirty="0">
                <a:latin typeface="Lucida Sans Unicode"/>
                <a:cs typeface="Lucida Sans Unicode"/>
              </a:rPr>
              <a:t>T</a:t>
            </a:r>
            <a:r>
              <a:rPr sz="2800" spc="70" dirty="0">
                <a:latin typeface="Lucida Sans Unicode"/>
                <a:cs typeface="Lucida Sans Unicode"/>
              </a:rPr>
              <a:t>A</a:t>
            </a:r>
            <a:r>
              <a:rPr sz="2800" spc="114" dirty="0">
                <a:latin typeface="Lucida Sans Unicode"/>
                <a:cs typeface="Lucida Sans Unicode"/>
              </a:rPr>
              <a:t>D</a:t>
            </a:r>
            <a:r>
              <a:rPr sz="2800" dirty="0">
                <a:latin typeface="Lucida Sans Unicode"/>
                <a:cs typeface="Lucida Sans Unicode"/>
              </a:rPr>
              <a:t>O</a:t>
            </a:r>
            <a:endParaRPr sz="2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1915" y="9468864"/>
            <a:ext cx="8953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Times New Roman"/>
                <a:cs typeface="Times New Roman"/>
              </a:rPr>
              <a:t>9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4193" y="223401"/>
            <a:ext cx="6413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95"/>
              </a:lnSpc>
            </a:pPr>
            <a:r>
              <a:rPr sz="1000" dirty="0">
                <a:latin typeface="Times New Roman"/>
                <a:cs typeface="Times New Roman"/>
              </a:rPr>
              <a:t>9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66" y="140207"/>
            <a:ext cx="995680" cy="9631680"/>
          </a:xfrm>
          <a:custGeom>
            <a:avLst/>
            <a:gdLst/>
            <a:ahLst/>
            <a:cxnLst/>
            <a:rect l="l" t="t" r="r" b="b"/>
            <a:pathLst>
              <a:path w="995680" h="9631680">
                <a:moveTo>
                  <a:pt x="995172" y="0"/>
                </a:moveTo>
                <a:lnTo>
                  <a:pt x="0" y="0"/>
                </a:lnTo>
                <a:lnTo>
                  <a:pt x="0" y="9631680"/>
                </a:lnTo>
                <a:lnTo>
                  <a:pt x="995172" y="9631680"/>
                </a:lnTo>
                <a:lnTo>
                  <a:pt x="995172" y="0"/>
                </a:lnTo>
                <a:close/>
              </a:path>
            </a:pathLst>
          </a:custGeom>
          <a:solidFill>
            <a:srgbClr val="CC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43811" y="140207"/>
            <a:ext cx="5771515" cy="9631680"/>
            <a:chOff x="1543811" y="140207"/>
            <a:chExt cx="5771515" cy="9631680"/>
          </a:xfrm>
        </p:grpSpPr>
        <p:sp>
          <p:nvSpPr>
            <p:cNvPr id="6" name="object 6"/>
            <p:cNvSpPr/>
            <p:nvPr/>
          </p:nvSpPr>
          <p:spPr>
            <a:xfrm>
              <a:off x="1543812" y="418337"/>
              <a:ext cx="5771515" cy="9353550"/>
            </a:xfrm>
            <a:custGeom>
              <a:avLst/>
              <a:gdLst/>
              <a:ahLst/>
              <a:cxnLst/>
              <a:rect l="l" t="t" r="r" b="b"/>
              <a:pathLst>
                <a:path w="5771515" h="9353550">
                  <a:moveTo>
                    <a:pt x="5771388" y="0"/>
                  </a:moveTo>
                  <a:lnTo>
                    <a:pt x="5746242" y="0"/>
                  </a:lnTo>
                  <a:lnTo>
                    <a:pt x="5746242" y="9302496"/>
                  </a:lnTo>
                  <a:lnTo>
                    <a:pt x="25146" y="9302496"/>
                  </a:lnTo>
                  <a:lnTo>
                    <a:pt x="25146" y="0"/>
                  </a:lnTo>
                  <a:lnTo>
                    <a:pt x="0" y="0"/>
                  </a:lnTo>
                  <a:lnTo>
                    <a:pt x="0" y="9302496"/>
                  </a:lnTo>
                  <a:lnTo>
                    <a:pt x="0" y="9353550"/>
                  </a:lnTo>
                  <a:lnTo>
                    <a:pt x="25146" y="9353550"/>
                  </a:lnTo>
                  <a:lnTo>
                    <a:pt x="5746242" y="9353550"/>
                  </a:lnTo>
                  <a:lnTo>
                    <a:pt x="5771388" y="9353550"/>
                  </a:lnTo>
                  <a:lnTo>
                    <a:pt x="5771388" y="9302496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330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3811" y="140207"/>
              <a:ext cx="5771515" cy="278130"/>
            </a:xfrm>
            <a:custGeom>
              <a:avLst/>
              <a:gdLst/>
              <a:ahLst/>
              <a:cxnLst/>
              <a:rect l="l" t="t" r="r" b="b"/>
              <a:pathLst>
                <a:path w="5771515" h="278130">
                  <a:moveTo>
                    <a:pt x="5771388" y="0"/>
                  </a:moveTo>
                  <a:lnTo>
                    <a:pt x="0" y="0"/>
                  </a:lnTo>
                  <a:lnTo>
                    <a:pt x="0" y="278129"/>
                  </a:lnTo>
                  <a:lnTo>
                    <a:pt x="5771388" y="278129"/>
                  </a:lnTo>
                  <a:lnTo>
                    <a:pt x="5771388" y="0"/>
                  </a:lnTo>
                  <a:close/>
                </a:path>
              </a:pathLst>
            </a:custGeom>
            <a:solidFill>
              <a:srgbClr val="99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631" y="1267205"/>
              <a:ext cx="5581650" cy="0"/>
            </a:xfrm>
            <a:custGeom>
              <a:avLst/>
              <a:gdLst/>
              <a:ahLst/>
              <a:cxnLst/>
              <a:rect l="l" t="t" r="r" b="b"/>
              <a:pathLst>
                <a:path w="5581650">
                  <a:moveTo>
                    <a:pt x="0" y="0"/>
                  </a:moveTo>
                  <a:lnTo>
                    <a:pt x="5581650" y="0"/>
                  </a:lnTo>
                </a:path>
              </a:pathLst>
            </a:custGeom>
            <a:ln w="25400">
              <a:solidFill>
                <a:srgbClr val="33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5727" y="518921"/>
              <a:ext cx="591164" cy="71551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96034" y="2204555"/>
            <a:ext cx="532130" cy="48907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029"/>
              </a:lnSpc>
            </a:pP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Plan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de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Gestión</a:t>
            </a:r>
            <a:r>
              <a:rPr sz="3600" b="1" dirty="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CC"/>
                </a:solidFill>
                <a:latin typeface="Times New Roman"/>
                <a:cs typeface="Times New Roman"/>
              </a:rPr>
              <a:t>Cultural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23720" y="776731"/>
            <a:ext cx="4577080" cy="1174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2425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9A00"/>
                </a:solidFill>
                <a:latin typeface="Trebuchet MS"/>
                <a:cs typeface="Trebuchet MS"/>
              </a:rPr>
              <a:t>Cent</a:t>
            </a:r>
            <a:r>
              <a:rPr sz="1600" spc="-60" dirty="0">
                <a:solidFill>
                  <a:srgbClr val="FF9A00"/>
                </a:solidFill>
                <a:latin typeface="Trebuchet MS"/>
                <a:cs typeface="Trebuchet MS"/>
              </a:rPr>
              <a:t>r</a:t>
            </a:r>
            <a:r>
              <a:rPr sz="1600" spc="25" dirty="0">
                <a:solidFill>
                  <a:srgbClr val="FF9A00"/>
                </a:solidFill>
                <a:latin typeface="Trebuchet MS"/>
                <a:cs typeface="Trebuchet MS"/>
              </a:rPr>
              <a:t>o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9A00"/>
                </a:solidFill>
                <a:latin typeface="Trebuchet MS"/>
                <a:cs typeface="Trebuchet MS"/>
              </a:rPr>
              <a:t>Cultura</a:t>
            </a:r>
            <a:r>
              <a:rPr sz="1600" spc="-40" dirty="0">
                <a:solidFill>
                  <a:srgbClr val="FF9A00"/>
                </a:solidFill>
                <a:latin typeface="Trebuchet MS"/>
                <a:cs typeface="Trebuchet MS"/>
              </a:rPr>
              <a:t>l</a:t>
            </a:r>
            <a:r>
              <a:rPr sz="1600" spc="-210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9A00"/>
                </a:solidFill>
                <a:latin typeface="Trebuchet MS"/>
                <a:cs typeface="Trebuchet MS"/>
              </a:rPr>
              <a:t>“Estaci</a:t>
            </a:r>
            <a:r>
              <a:rPr sz="1600" spc="-110" dirty="0">
                <a:solidFill>
                  <a:srgbClr val="FF9A00"/>
                </a:solidFill>
                <a:latin typeface="Trebuchet MS"/>
                <a:cs typeface="Trebuchet MS"/>
              </a:rPr>
              <a:t>ó</a:t>
            </a:r>
            <a:r>
              <a:rPr sz="1600" spc="-75" dirty="0">
                <a:solidFill>
                  <a:srgbClr val="FF9A00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9A00"/>
                </a:solidFill>
                <a:latin typeface="Trebuchet MS"/>
                <a:cs typeface="Trebuchet MS"/>
              </a:rPr>
              <a:t> </a:t>
            </a:r>
            <a:r>
              <a:rPr sz="1600" spc="-70" dirty="0">
                <a:solidFill>
                  <a:srgbClr val="FF9A00"/>
                </a:solidFill>
                <a:latin typeface="Trebuchet MS"/>
                <a:cs typeface="Trebuchet MS"/>
              </a:rPr>
              <a:t>Quillota”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 marL="12700" marR="2148840">
              <a:lnSpc>
                <a:spcPct val="102099"/>
              </a:lnSpc>
              <a:spcBef>
                <a:spcPts val="1605"/>
              </a:spcBef>
            </a:pPr>
            <a:r>
              <a:rPr sz="1400" b="1" spc="20" dirty="0">
                <a:solidFill>
                  <a:srgbClr val="FF9A00"/>
                </a:solidFill>
                <a:latin typeface="Arial"/>
                <a:cs typeface="Arial"/>
              </a:rPr>
              <a:t>Antecedentes</a:t>
            </a:r>
            <a:r>
              <a:rPr sz="1400" b="1" spc="2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40" dirty="0">
                <a:solidFill>
                  <a:srgbClr val="FF9A00"/>
                </a:solidFill>
                <a:latin typeface="Arial"/>
                <a:cs typeface="Arial"/>
              </a:rPr>
              <a:t>de</a:t>
            </a:r>
            <a:r>
              <a:rPr sz="1400" b="1" spc="10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9A00"/>
                </a:solidFill>
                <a:latin typeface="Arial"/>
                <a:cs typeface="Arial"/>
              </a:rPr>
              <a:t>Gestión </a:t>
            </a:r>
            <a:r>
              <a:rPr sz="1400" b="1" spc="-10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9A00"/>
                </a:solidFill>
                <a:latin typeface="Arial"/>
                <a:cs typeface="Arial"/>
              </a:rPr>
              <a:t>Sala</a:t>
            </a:r>
            <a:r>
              <a:rPr sz="1400" b="1" spc="5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9A00"/>
                </a:solidFill>
                <a:latin typeface="Arial"/>
                <a:cs typeface="Arial"/>
              </a:rPr>
              <a:t>Teatro</a:t>
            </a:r>
            <a:r>
              <a:rPr sz="1400" b="1" spc="10" dirty="0">
                <a:solidFill>
                  <a:srgbClr val="FF9A00"/>
                </a:solidFill>
                <a:latin typeface="Arial"/>
                <a:cs typeface="Arial"/>
              </a:rPr>
              <a:t> “Diego</a:t>
            </a:r>
            <a:r>
              <a:rPr sz="1400" b="1" spc="5" dirty="0">
                <a:solidFill>
                  <a:srgbClr val="FF9A00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FF9A00"/>
                </a:solidFill>
                <a:latin typeface="Arial"/>
                <a:cs typeface="Arial"/>
              </a:rPr>
              <a:t>Portales”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813560" y="1348739"/>
            <a:ext cx="5385435" cy="5775960"/>
            <a:chOff x="1813560" y="1348739"/>
            <a:chExt cx="5385435" cy="577596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3560" y="2133599"/>
              <a:ext cx="5204460" cy="49911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979919" y="7098030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0" y="0"/>
                  </a:moveTo>
                  <a:lnTo>
                    <a:pt x="7620" y="0"/>
                  </a:lnTo>
                </a:path>
              </a:pathLst>
            </a:custGeom>
            <a:ln w="7619">
              <a:solidFill>
                <a:srgbClr val="FCFC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5722" y="1348739"/>
              <a:ext cx="1802866" cy="86867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823720" y="7465568"/>
            <a:ext cx="5241290" cy="18770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6985" algn="just">
              <a:lnSpc>
                <a:spcPct val="102099"/>
              </a:lnSpc>
              <a:spcBef>
                <a:spcPts val="85"/>
              </a:spcBef>
            </a:pPr>
            <a:r>
              <a:rPr sz="700" b="1" dirty="0">
                <a:latin typeface="Arial"/>
                <a:cs typeface="Arial"/>
              </a:rPr>
              <a:t>A pesar </a:t>
            </a:r>
            <a:r>
              <a:rPr sz="700" b="1" spc="20" dirty="0">
                <a:latin typeface="Arial"/>
                <a:cs typeface="Arial"/>
              </a:rPr>
              <a:t>de </a:t>
            </a:r>
            <a:r>
              <a:rPr sz="700" b="1" spc="-30" dirty="0">
                <a:latin typeface="Arial"/>
                <a:cs typeface="Arial"/>
              </a:rPr>
              <a:t>tres </a:t>
            </a:r>
            <a:r>
              <a:rPr sz="700" b="1" spc="-20" dirty="0">
                <a:latin typeface="Arial"/>
                <a:cs typeface="Arial"/>
              </a:rPr>
              <a:t>meses </a:t>
            </a:r>
            <a:r>
              <a:rPr sz="700" b="1" spc="20" dirty="0">
                <a:latin typeface="Arial"/>
                <a:cs typeface="Arial"/>
              </a:rPr>
              <a:t>de </a:t>
            </a:r>
            <a:r>
              <a:rPr sz="700" b="1" spc="-5" dirty="0">
                <a:latin typeface="Arial"/>
                <a:cs typeface="Arial"/>
              </a:rPr>
              <a:t>ina </a:t>
            </a:r>
            <a:r>
              <a:rPr sz="700" b="1" spc="5" dirty="0">
                <a:latin typeface="Arial"/>
                <a:cs typeface="Arial"/>
              </a:rPr>
              <a:t>ctividad, </a:t>
            </a:r>
            <a:r>
              <a:rPr sz="700" b="1" spc="20" dirty="0">
                <a:latin typeface="Arial"/>
                <a:cs typeface="Arial"/>
              </a:rPr>
              <a:t>cuando </a:t>
            </a:r>
            <a:r>
              <a:rPr sz="700" b="1" spc="-10" dirty="0">
                <a:latin typeface="Arial"/>
                <a:cs typeface="Arial"/>
              </a:rPr>
              <a:t>fue utilizado </a:t>
            </a:r>
            <a:r>
              <a:rPr sz="700" b="1" spc="15" dirty="0">
                <a:latin typeface="Arial"/>
                <a:cs typeface="Arial"/>
              </a:rPr>
              <a:t>como </a:t>
            </a:r>
            <a:r>
              <a:rPr sz="700" b="1" spc="-10" dirty="0">
                <a:latin typeface="Arial"/>
                <a:cs typeface="Arial"/>
              </a:rPr>
              <a:t>centro </a:t>
            </a:r>
            <a:r>
              <a:rPr sz="700" b="1" spc="20" dirty="0">
                <a:latin typeface="Arial"/>
                <a:cs typeface="Arial"/>
              </a:rPr>
              <a:t>de acopio de ayuda </a:t>
            </a:r>
            <a:r>
              <a:rPr sz="700" b="1" spc="15" dirty="0">
                <a:latin typeface="Arial"/>
                <a:cs typeface="Arial"/>
              </a:rPr>
              <a:t>para </a:t>
            </a:r>
            <a:r>
              <a:rPr sz="700" b="1" spc="-35" dirty="0">
                <a:latin typeface="Arial"/>
                <a:cs typeface="Arial"/>
              </a:rPr>
              <a:t>los </a:t>
            </a:r>
            <a:r>
              <a:rPr sz="700" b="1" dirty="0">
                <a:latin typeface="Arial"/>
                <a:cs typeface="Arial"/>
              </a:rPr>
              <a:t>damnific ados </a:t>
            </a:r>
            <a:r>
              <a:rPr sz="700" b="1" spc="15" dirty="0">
                <a:latin typeface="Arial"/>
                <a:cs typeface="Arial"/>
              </a:rPr>
              <a:t>del 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terremoto,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el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20" dirty="0">
                <a:latin typeface="Arial"/>
                <a:cs typeface="Arial"/>
              </a:rPr>
              <a:t>Teatro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spc="5" dirty="0">
                <a:latin typeface="Arial"/>
                <a:cs typeface="Arial"/>
              </a:rPr>
              <a:t>Municipal </a:t>
            </a:r>
            <a:r>
              <a:rPr sz="700" b="1" spc="-5" dirty="0">
                <a:latin typeface="Arial"/>
                <a:cs typeface="Arial"/>
              </a:rPr>
              <a:t>“Diego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spc="-20" dirty="0">
                <a:latin typeface="Arial"/>
                <a:cs typeface="Arial"/>
              </a:rPr>
              <a:t>Portales”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recibió</a:t>
            </a:r>
            <a:r>
              <a:rPr sz="700" b="1" spc="3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du</a:t>
            </a:r>
            <a:r>
              <a:rPr sz="700" b="1" spc="-9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rante</a:t>
            </a:r>
            <a:r>
              <a:rPr sz="700" b="1" spc="6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el</a:t>
            </a:r>
            <a:r>
              <a:rPr sz="700" b="1" spc="35" dirty="0">
                <a:latin typeface="Arial"/>
                <a:cs typeface="Arial"/>
              </a:rPr>
              <a:t> </a:t>
            </a:r>
            <a:r>
              <a:rPr sz="700" b="1" spc="10" dirty="0">
                <a:latin typeface="Arial"/>
                <a:cs typeface="Arial"/>
              </a:rPr>
              <a:t>año </a:t>
            </a:r>
            <a:r>
              <a:rPr sz="700" b="1" dirty="0">
                <a:latin typeface="Arial"/>
                <a:cs typeface="Arial"/>
              </a:rPr>
              <a:t>2010</a:t>
            </a:r>
            <a:r>
              <a:rPr sz="700" b="1" spc="4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a</a:t>
            </a:r>
            <a:r>
              <a:rPr sz="700" b="1" spc="5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más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spc="20" dirty="0">
                <a:latin typeface="Arial"/>
                <a:cs typeface="Arial"/>
              </a:rPr>
              <a:t>de</a:t>
            </a:r>
            <a:r>
              <a:rPr sz="700" b="1" spc="35" dirty="0">
                <a:latin typeface="Arial"/>
                <a:cs typeface="Arial"/>
              </a:rPr>
              <a:t> </a:t>
            </a:r>
            <a:r>
              <a:rPr sz="700" b="1" spc="-15" dirty="0">
                <a:latin typeface="Arial"/>
                <a:cs typeface="Arial"/>
              </a:rPr>
              <a:t>treinta</a:t>
            </a:r>
            <a:r>
              <a:rPr sz="700" b="1" spc="60" dirty="0">
                <a:latin typeface="Arial"/>
                <a:cs typeface="Arial"/>
              </a:rPr>
              <a:t> </a:t>
            </a:r>
            <a:r>
              <a:rPr sz="700" b="1" spc="-20" dirty="0">
                <a:latin typeface="Arial"/>
                <a:cs typeface="Arial"/>
              </a:rPr>
              <a:t>dos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spc="-15" dirty="0">
                <a:latin typeface="Arial"/>
                <a:cs typeface="Arial"/>
              </a:rPr>
              <a:t>mil</a:t>
            </a:r>
            <a:r>
              <a:rPr sz="700" b="1" spc="35" dirty="0">
                <a:latin typeface="Arial"/>
                <a:cs typeface="Arial"/>
              </a:rPr>
              <a:t> </a:t>
            </a:r>
            <a:r>
              <a:rPr sz="700" b="1" spc="-25" dirty="0">
                <a:latin typeface="Arial"/>
                <a:cs typeface="Arial"/>
              </a:rPr>
              <a:t>asistentes.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00">
              <a:latin typeface="Arial"/>
              <a:cs typeface="Arial"/>
            </a:endParaRPr>
          </a:p>
          <a:p>
            <a:pPr marL="12700" marR="6350" algn="just">
              <a:lnSpc>
                <a:spcPct val="102099"/>
              </a:lnSpc>
            </a:pPr>
            <a:r>
              <a:rPr sz="700" b="1" spc="-70" dirty="0">
                <a:latin typeface="Arial"/>
                <a:cs typeface="Arial"/>
              </a:rPr>
              <a:t>El</a:t>
            </a:r>
            <a:r>
              <a:rPr sz="700" b="1" spc="50" dirty="0">
                <a:latin typeface="Arial"/>
                <a:cs typeface="Arial"/>
              </a:rPr>
              <a:t> </a:t>
            </a:r>
            <a:r>
              <a:rPr sz="700" b="1" spc="5" dirty="0">
                <a:latin typeface="Arial"/>
                <a:cs typeface="Arial"/>
              </a:rPr>
              <a:t>tradicional </a:t>
            </a:r>
            <a:r>
              <a:rPr sz="700" b="1" spc="-5" dirty="0">
                <a:latin typeface="Arial"/>
                <a:cs typeface="Arial"/>
              </a:rPr>
              <a:t>recinto, </a:t>
            </a:r>
            <a:r>
              <a:rPr sz="700" b="1" spc="10" dirty="0">
                <a:latin typeface="Arial"/>
                <a:cs typeface="Arial"/>
              </a:rPr>
              <a:t>que </a:t>
            </a:r>
            <a:r>
              <a:rPr sz="700" b="1" spc="-30" dirty="0">
                <a:latin typeface="Arial"/>
                <a:cs typeface="Arial"/>
              </a:rPr>
              <a:t>es </a:t>
            </a:r>
            <a:r>
              <a:rPr sz="700" b="1" spc="5" dirty="0">
                <a:latin typeface="Arial"/>
                <a:cs typeface="Arial"/>
              </a:rPr>
              <a:t>una </a:t>
            </a:r>
            <a:r>
              <a:rPr sz="700" b="1" spc="20" dirty="0">
                <a:latin typeface="Arial"/>
                <a:cs typeface="Arial"/>
              </a:rPr>
              <a:t>de </a:t>
            </a:r>
            <a:r>
              <a:rPr sz="700" b="1" spc="-15" dirty="0">
                <a:latin typeface="Arial"/>
                <a:cs typeface="Arial"/>
              </a:rPr>
              <a:t>las </a:t>
            </a:r>
            <a:r>
              <a:rPr sz="700" b="1" spc="15" dirty="0">
                <a:latin typeface="Arial"/>
                <a:cs typeface="Arial"/>
              </a:rPr>
              <a:t>pocas </a:t>
            </a:r>
            <a:r>
              <a:rPr sz="700" b="1" spc="-10" dirty="0">
                <a:latin typeface="Arial"/>
                <a:cs typeface="Arial"/>
              </a:rPr>
              <a:t>salas </a:t>
            </a:r>
            <a:r>
              <a:rPr sz="700" b="1" spc="20" dirty="0">
                <a:latin typeface="Arial"/>
                <a:cs typeface="Arial"/>
              </a:rPr>
              <a:t>de </a:t>
            </a:r>
            <a:r>
              <a:rPr sz="700" b="1" spc="-60" dirty="0">
                <a:latin typeface="Arial"/>
                <a:cs typeface="Arial"/>
              </a:rPr>
              <a:t>sus</a:t>
            </a:r>
            <a:r>
              <a:rPr sz="700" b="1" spc="7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característic </a:t>
            </a:r>
            <a:r>
              <a:rPr sz="700" b="1" spc="-25" dirty="0">
                <a:latin typeface="Arial"/>
                <a:cs typeface="Arial"/>
              </a:rPr>
              <a:t>as </a:t>
            </a:r>
            <a:r>
              <a:rPr sz="700" b="1" spc="10" dirty="0">
                <a:latin typeface="Arial"/>
                <a:cs typeface="Arial"/>
              </a:rPr>
              <a:t>que </a:t>
            </a:r>
            <a:r>
              <a:rPr sz="700" b="1" spc="-5" dirty="0">
                <a:latin typeface="Arial"/>
                <a:cs typeface="Arial"/>
              </a:rPr>
              <a:t>sobrevive</a:t>
            </a:r>
            <a:r>
              <a:rPr sz="700" b="1" spc="185" dirty="0">
                <a:latin typeface="Arial"/>
                <a:cs typeface="Arial"/>
              </a:rPr>
              <a:t> </a:t>
            </a:r>
            <a:r>
              <a:rPr sz="700" b="1" spc="5" dirty="0">
                <a:latin typeface="Arial"/>
                <a:cs typeface="Arial"/>
              </a:rPr>
              <a:t>en la </a:t>
            </a:r>
            <a:r>
              <a:rPr sz="700" b="1" dirty="0">
                <a:latin typeface="Arial"/>
                <a:cs typeface="Arial"/>
              </a:rPr>
              <a:t>región </a:t>
            </a:r>
            <a:r>
              <a:rPr sz="700" b="1" spc="-15" dirty="0">
                <a:latin typeface="Arial"/>
                <a:cs typeface="Arial"/>
              </a:rPr>
              <a:t>interior, </a:t>
            </a:r>
            <a:r>
              <a:rPr sz="700" b="1" spc="-10" dirty="0">
                <a:latin typeface="Arial"/>
                <a:cs typeface="Arial"/>
              </a:rPr>
              <a:t>fue</a:t>
            </a:r>
            <a:r>
              <a:rPr sz="700" b="1" spc="17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el 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recinto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spc="10" dirty="0">
                <a:latin typeface="Arial"/>
                <a:cs typeface="Arial"/>
              </a:rPr>
              <a:t>elegido</a:t>
            </a:r>
            <a:r>
              <a:rPr sz="700" b="1" spc="3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para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spc="5" dirty="0">
                <a:latin typeface="Arial"/>
                <a:cs typeface="Arial"/>
              </a:rPr>
              <a:t>la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realiza</a:t>
            </a:r>
            <a:r>
              <a:rPr sz="700" b="1" spc="-13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ción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20" dirty="0">
                <a:latin typeface="Arial"/>
                <a:cs typeface="Arial"/>
              </a:rPr>
              <a:t>de</a:t>
            </a:r>
            <a:r>
              <a:rPr sz="700" b="1" spc="3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169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spc="5" dirty="0">
                <a:latin typeface="Arial"/>
                <a:cs typeface="Arial"/>
              </a:rPr>
              <a:t>actividades.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700">
              <a:latin typeface="Arial"/>
              <a:cs typeface="Arial"/>
            </a:endParaRPr>
          </a:p>
          <a:p>
            <a:pPr marL="14604" marR="19050" indent="-2540" algn="just">
              <a:lnSpc>
                <a:spcPct val="102099"/>
              </a:lnSpc>
            </a:pPr>
            <a:r>
              <a:rPr sz="700" b="1" spc="5" dirty="0">
                <a:latin typeface="Arial"/>
                <a:cs typeface="Arial"/>
              </a:rPr>
              <a:t>De </a:t>
            </a:r>
            <a:r>
              <a:rPr sz="700" b="1" spc="10" dirty="0">
                <a:latin typeface="Arial"/>
                <a:cs typeface="Arial"/>
              </a:rPr>
              <a:t>acuerdo </a:t>
            </a:r>
            <a:r>
              <a:rPr sz="700" b="1" spc="5" dirty="0">
                <a:latin typeface="Arial"/>
                <a:cs typeface="Arial"/>
              </a:rPr>
              <a:t>al </a:t>
            </a:r>
            <a:r>
              <a:rPr sz="700" b="1" spc="-10" dirty="0">
                <a:latin typeface="Arial"/>
                <a:cs typeface="Arial"/>
              </a:rPr>
              <a:t>informe </a:t>
            </a:r>
            <a:r>
              <a:rPr sz="700" b="1" spc="20" dirty="0">
                <a:latin typeface="Arial"/>
                <a:cs typeface="Arial"/>
              </a:rPr>
              <a:t>de </a:t>
            </a:r>
            <a:r>
              <a:rPr sz="700" b="1" spc="5" dirty="0">
                <a:latin typeface="Arial"/>
                <a:cs typeface="Arial"/>
              </a:rPr>
              <a:t>la </a:t>
            </a:r>
            <a:r>
              <a:rPr sz="700" b="1" spc="-15" dirty="0">
                <a:latin typeface="Arial"/>
                <a:cs typeface="Arial"/>
              </a:rPr>
              <a:t>Administra </a:t>
            </a:r>
            <a:r>
              <a:rPr sz="700" b="1" dirty="0">
                <a:latin typeface="Arial"/>
                <a:cs typeface="Arial"/>
              </a:rPr>
              <a:t>ción </a:t>
            </a:r>
            <a:r>
              <a:rPr sz="700" b="1" spc="15" dirty="0">
                <a:latin typeface="Arial"/>
                <a:cs typeface="Arial"/>
              </a:rPr>
              <a:t>del </a:t>
            </a:r>
            <a:r>
              <a:rPr sz="700" b="1" spc="-5" dirty="0">
                <a:latin typeface="Arial"/>
                <a:cs typeface="Arial"/>
              </a:rPr>
              <a:t>recinto, </a:t>
            </a:r>
            <a:r>
              <a:rPr sz="700" b="1" spc="5" dirty="0">
                <a:latin typeface="Arial"/>
                <a:cs typeface="Arial"/>
              </a:rPr>
              <a:t>la </a:t>
            </a:r>
            <a:r>
              <a:rPr sz="700" b="1" spc="-85" dirty="0">
                <a:latin typeface="Arial"/>
                <a:cs typeface="Arial"/>
              </a:rPr>
              <a:t>s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15" dirty="0">
                <a:latin typeface="Arial"/>
                <a:cs typeface="Arial"/>
              </a:rPr>
              <a:t>artes </a:t>
            </a:r>
            <a:r>
              <a:rPr sz="700" b="1" spc="-5" dirty="0">
                <a:latin typeface="Arial"/>
                <a:cs typeface="Arial"/>
              </a:rPr>
              <a:t>escénic </a:t>
            </a:r>
            <a:r>
              <a:rPr sz="700" b="1" spc="-25" dirty="0">
                <a:latin typeface="Arial"/>
                <a:cs typeface="Arial"/>
              </a:rPr>
              <a:t>as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y espectáculos </a:t>
            </a:r>
            <a:r>
              <a:rPr sz="700" b="1" spc="10" dirty="0">
                <a:latin typeface="Arial"/>
                <a:cs typeface="Arial"/>
              </a:rPr>
              <a:t>convocaron </a:t>
            </a:r>
            <a:r>
              <a:rPr sz="700" b="1" spc="5" dirty="0">
                <a:latin typeface="Arial"/>
                <a:cs typeface="Arial"/>
              </a:rPr>
              <a:t>al </a:t>
            </a:r>
            <a:r>
              <a:rPr sz="700" b="1" dirty="0">
                <a:latin typeface="Arial"/>
                <a:cs typeface="Arial"/>
              </a:rPr>
              <a:t>48 </a:t>
            </a:r>
            <a:r>
              <a:rPr sz="700" b="1" spc="-20" dirty="0">
                <a:latin typeface="Arial"/>
                <a:cs typeface="Arial"/>
              </a:rPr>
              <a:t>% </a:t>
            </a:r>
            <a:r>
              <a:rPr sz="700" b="1" spc="20" dirty="0">
                <a:latin typeface="Arial"/>
                <a:cs typeface="Arial"/>
              </a:rPr>
              <a:t>de </a:t>
            </a:r>
            <a:r>
              <a:rPr sz="700" b="1" spc="-35" dirty="0">
                <a:latin typeface="Arial"/>
                <a:cs typeface="Arial"/>
              </a:rPr>
              <a:t>los 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spc="-25" dirty="0">
                <a:latin typeface="Arial"/>
                <a:cs typeface="Arial"/>
              </a:rPr>
              <a:t>asistentes;</a:t>
            </a:r>
            <a:r>
              <a:rPr sz="700" b="1" spc="-2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mientras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spc="10" dirty="0">
                <a:latin typeface="Arial"/>
                <a:cs typeface="Arial"/>
              </a:rPr>
              <a:t>que  </a:t>
            </a:r>
            <a:r>
              <a:rPr sz="700" b="1" dirty="0">
                <a:latin typeface="Arial"/>
                <a:cs typeface="Arial"/>
              </a:rPr>
              <a:t>el 52 </a:t>
            </a:r>
            <a:r>
              <a:rPr sz="700" b="1" spc="-20" dirty="0">
                <a:latin typeface="Arial"/>
                <a:cs typeface="Arial"/>
              </a:rPr>
              <a:t>% </a:t>
            </a:r>
            <a:r>
              <a:rPr sz="700" b="1" spc="-10" dirty="0">
                <a:latin typeface="Arial"/>
                <a:cs typeface="Arial"/>
              </a:rPr>
              <a:t>restante</a:t>
            </a:r>
            <a:r>
              <a:rPr sz="700" b="1" spc="17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corresponden</a:t>
            </a:r>
            <a:r>
              <a:rPr sz="700" b="1" spc="19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a </a:t>
            </a:r>
            <a:r>
              <a:rPr sz="700" b="1" spc="-50" dirty="0">
                <a:latin typeface="Arial"/>
                <a:cs typeface="Arial"/>
              </a:rPr>
              <a:t>us </a:t>
            </a:r>
            <a:r>
              <a:rPr sz="700" b="1" dirty="0">
                <a:latin typeface="Arial"/>
                <a:cs typeface="Arial"/>
              </a:rPr>
              <a:t>o </a:t>
            </a:r>
            <a:r>
              <a:rPr sz="700" b="1" spc="20" dirty="0">
                <a:latin typeface="Arial"/>
                <a:cs typeface="Arial"/>
              </a:rPr>
              <a:t>de </a:t>
            </a:r>
            <a:r>
              <a:rPr sz="700" b="1" spc="-10" dirty="0">
                <a:latin typeface="Arial"/>
                <a:cs typeface="Arial"/>
              </a:rPr>
              <a:t>colegios </a:t>
            </a:r>
            <a:r>
              <a:rPr sz="700" b="1" dirty="0">
                <a:latin typeface="Arial"/>
                <a:cs typeface="Arial"/>
              </a:rPr>
              <a:t>y </a:t>
            </a:r>
            <a:r>
              <a:rPr sz="700" b="1" spc="-20" dirty="0">
                <a:latin typeface="Arial"/>
                <a:cs typeface="Arial"/>
              </a:rPr>
              <a:t>centros</a:t>
            </a:r>
            <a:r>
              <a:rPr sz="700" b="1" spc="15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educativos,</a:t>
            </a:r>
            <a:r>
              <a:rPr sz="700" b="1" spc="185" dirty="0">
                <a:latin typeface="Arial"/>
                <a:cs typeface="Arial"/>
              </a:rPr>
              <a:t> </a:t>
            </a:r>
            <a:r>
              <a:rPr sz="700" b="1" spc="5" dirty="0">
                <a:latin typeface="Arial"/>
                <a:cs typeface="Arial"/>
              </a:rPr>
              <a:t>asambleas </a:t>
            </a:r>
            <a:r>
              <a:rPr sz="700" b="1" dirty="0">
                <a:latin typeface="Arial"/>
                <a:cs typeface="Arial"/>
              </a:rPr>
              <a:t>y </a:t>
            </a:r>
            <a:r>
              <a:rPr sz="700" b="1" spc="-10" dirty="0">
                <a:latin typeface="Arial"/>
                <a:cs typeface="Arial"/>
              </a:rPr>
              <a:t>reuniones 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spc="20" dirty="0">
                <a:latin typeface="Arial"/>
                <a:cs typeface="Arial"/>
              </a:rPr>
              <a:t>de</a:t>
            </a:r>
            <a:r>
              <a:rPr sz="700" b="1" spc="6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comités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b="1" spc="5" dirty="0">
                <a:latin typeface="Arial"/>
                <a:cs typeface="Arial"/>
              </a:rPr>
              <a:t>habitacionales, </a:t>
            </a:r>
            <a:r>
              <a:rPr sz="700" b="1" spc="-20" dirty="0">
                <a:latin typeface="Arial"/>
                <a:cs typeface="Arial"/>
              </a:rPr>
              <a:t>instituciones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sociales,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ensayos,</a:t>
            </a:r>
            <a:r>
              <a:rPr sz="700" b="1" spc="3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clases,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talleres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y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b="1" spc="-15" dirty="0">
                <a:latin typeface="Arial"/>
                <a:cs typeface="Arial"/>
              </a:rPr>
              <a:t>seminarios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entre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spc="-15" dirty="0">
                <a:latin typeface="Arial"/>
                <a:cs typeface="Arial"/>
              </a:rPr>
              <a:t>otras.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00">
              <a:latin typeface="Arial"/>
              <a:cs typeface="Arial"/>
            </a:endParaRPr>
          </a:p>
          <a:p>
            <a:pPr marL="12700" marR="12065" algn="just">
              <a:lnSpc>
                <a:spcPct val="102400"/>
              </a:lnSpc>
            </a:pPr>
            <a:r>
              <a:rPr sz="700" b="1" dirty="0">
                <a:latin typeface="Arial"/>
                <a:cs typeface="Arial"/>
              </a:rPr>
              <a:t>Del </a:t>
            </a:r>
            <a:r>
              <a:rPr sz="700" b="1" spc="-30" dirty="0">
                <a:latin typeface="Arial"/>
                <a:cs typeface="Arial"/>
              </a:rPr>
              <a:t>uso </a:t>
            </a:r>
            <a:r>
              <a:rPr sz="700" b="1" spc="20" dirty="0">
                <a:latin typeface="Arial"/>
                <a:cs typeface="Arial"/>
              </a:rPr>
              <a:t>de </a:t>
            </a:r>
            <a:r>
              <a:rPr sz="700" b="1" spc="5" dirty="0">
                <a:latin typeface="Arial"/>
                <a:cs typeface="Arial"/>
              </a:rPr>
              <a:t>la </a:t>
            </a:r>
            <a:r>
              <a:rPr sz="700" b="1" spc="-5" dirty="0">
                <a:latin typeface="Arial"/>
                <a:cs typeface="Arial"/>
              </a:rPr>
              <a:t>sala </a:t>
            </a:r>
            <a:r>
              <a:rPr sz="700" b="1" dirty="0">
                <a:latin typeface="Arial"/>
                <a:cs typeface="Arial"/>
              </a:rPr>
              <a:t>el </a:t>
            </a:r>
            <a:r>
              <a:rPr sz="700" b="1" spc="-10" dirty="0">
                <a:latin typeface="Arial"/>
                <a:cs typeface="Arial"/>
              </a:rPr>
              <a:t>63% </a:t>
            </a:r>
            <a:r>
              <a:rPr sz="700" b="1" dirty="0">
                <a:latin typeface="Arial"/>
                <a:cs typeface="Arial"/>
              </a:rPr>
              <a:t>corresponde a </a:t>
            </a:r>
            <a:r>
              <a:rPr sz="700" b="1" spc="-10" dirty="0">
                <a:latin typeface="Arial"/>
                <a:cs typeface="Arial"/>
              </a:rPr>
              <a:t>iniciativas </a:t>
            </a:r>
            <a:r>
              <a:rPr sz="700" b="1" dirty="0">
                <a:latin typeface="Arial"/>
                <a:cs typeface="Arial"/>
              </a:rPr>
              <a:t>o </a:t>
            </a:r>
            <a:r>
              <a:rPr sz="700" b="1" spc="5" dirty="0">
                <a:latin typeface="Arial"/>
                <a:cs typeface="Arial"/>
              </a:rPr>
              <a:t>requer </a:t>
            </a:r>
            <a:r>
              <a:rPr sz="700" b="1" spc="-15" dirty="0">
                <a:latin typeface="Arial"/>
                <a:cs typeface="Arial"/>
              </a:rPr>
              <a:t>imientos </a:t>
            </a:r>
            <a:r>
              <a:rPr sz="700" b="1" dirty="0">
                <a:latin typeface="Arial"/>
                <a:cs typeface="Arial"/>
              </a:rPr>
              <a:t>municipales y </a:t>
            </a:r>
            <a:r>
              <a:rPr sz="700" b="1" spc="-15" dirty="0">
                <a:latin typeface="Arial"/>
                <a:cs typeface="Arial"/>
              </a:rPr>
              <a:t>un </a:t>
            </a:r>
            <a:r>
              <a:rPr sz="700" b="1" spc="-10" dirty="0">
                <a:latin typeface="Arial"/>
                <a:cs typeface="Arial"/>
              </a:rPr>
              <a:t>37% </a:t>
            </a:r>
            <a:r>
              <a:rPr sz="700" b="1" dirty="0">
                <a:latin typeface="Arial"/>
                <a:cs typeface="Arial"/>
              </a:rPr>
              <a:t>a </a:t>
            </a:r>
            <a:r>
              <a:rPr sz="700" b="1" spc="-15" dirty="0">
                <a:latin typeface="Arial"/>
                <a:cs typeface="Arial"/>
              </a:rPr>
              <a:t>Clientes </a:t>
            </a:r>
            <a:r>
              <a:rPr sz="700" b="1" spc="-25" dirty="0">
                <a:latin typeface="Arial"/>
                <a:cs typeface="Arial"/>
              </a:rPr>
              <a:t>Externos. </a:t>
            </a:r>
            <a:r>
              <a:rPr sz="700" b="1" dirty="0">
                <a:latin typeface="Arial"/>
                <a:cs typeface="Arial"/>
              </a:rPr>
              <a:t>De </a:t>
            </a:r>
            <a:r>
              <a:rPr sz="700" b="1" spc="5" dirty="0">
                <a:latin typeface="Arial"/>
                <a:cs typeface="Arial"/>
              </a:rPr>
              <a:t>la </a:t>
            </a:r>
            <a:r>
              <a:rPr sz="700" b="1" spc="10" dirty="0">
                <a:latin typeface="Arial"/>
                <a:cs typeface="Arial"/>
              </a:rPr>
              <a:t> totalidad </a:t>
            </a:r>
            <a:r>
              <a:rPr sz="700" b="1" spc="20" dirty="0">
                <a:latin typeface="Arial"/>
                <a:cs typeface="Arial"/>
              </a:rPr>
              <a:t>de </a:t>
            </a:r>
            <a:r>
              <a:rPr sz="700" b="1" spc="-15" dirty="0">
                <a:latin typeface="Arial"/>
                <a:cs typeface="Arial"/>
              </a:rPr>
              <a:t>las </a:t>
            </a:r>
            <a:r>
              <a:rPr sz="700" b="1" spc="10" dirty="0">
                <a:latin typeface="Arial"/>
                <a:cs typeface="Arial"/>
              </a:rPr>
              <a:t>actividades </a:t>
            </a:r>
            <a:r>
              <a:rPr sz="700" b="1" dirty="0">
                <a:latin typeface="Arial"/>
                <a:cs typeface="Arial"/>
              </a:rPr>
              <a:t>municipales realizadas </a:t>
            </a:r>
            <a:r>
              <a:rPr sz="700" b="1" spc="-10" dirty="0">
                <a:latin typeface="Arial"/>
                <a:cs typeface="Arial"/>
              </a:rPr>
              <a:t>un 62% fueron </a:t>
            </a:r>
            <a:r>
              <a:rPr sz="700" b="1" spc="20" dirty="0">
                <a:latin typeface="Arial"/>
                <a:cs typeface="Arial"/>
              </a:rPr>
              <a:t>de </a:t>
            </a:r>
            <a:r>
              <a:rPr sz="700" b="1" spc="15" dirty="0">
                <a:latin typeface="Arial"/>
                <a:cs typeface="Arial"/>
              </a:rPr>
              <a:t>carácter </a:t>
            </a:r>
            <a:r>
              <a:rPr sz="700" b="1" spc="-10" dirty="0">
                <a:latin typeface="Arial"/>
                <a:cs typeface="Arial"/>
              </a:rPr>
              <a:t>artístico-cultural, un17% </a:t>
            </a:r>
            <a:r>
              <a:rPr sz="700" b="1" spc="5" dirty="0">
                <a:latin typeface="Arial"/>
                <a:cs typeface="Arial"/>
              </a:rPr>
              <a:t>organizadas </a:t>
            </a:r>
            <a:r>
              <a:rPr sz="700" b="1" dirty="0">
                <a:latin typeface="Arial"/>
                <a:cs typeface="Arial"/>
              </a:rPr>
              <a:t>o 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10" dirty="0">
                <a:latin typeface="Arial"/>
                <a:cs typeface="Arial"/>
              </a:rPr>
              <a:t>patrocinadas </a:t>
            </a:r>
            <a:r>
              <a:rPr sz="700" b="1" spc="-10" dirty="0">
                <a:latin typeface="Arial"/>
                <a:cs typeface="Arial"/>
              </a:rPr>
              <a:t>por </a:t>
            </a:r>
            <a:r>
              <a:rPr sz="700" b="1" spc="-20" dirty="0">
                <a:latin typeface="Arial"/>
                <a:cs typeface="Arial"/>
              </a:rPr>
              <a:t>DIDECO, </a:t>
            </a:r>
            <a:r>
              <a:rPr sz="700" b="1" spc="-10" dirty="0">
                <a:latin typeface="Arial"/>
                <a:cs typeface="Arial"/>
              </a:rPr>
              <a:t>un 14% </a:t>
            </a:r>
            <a:r>
              <a:rPr sz="700" b="1" spc="10" dirty="0">
                <a:latin typeface="Arial"/>
                <a:cs typeface="Arial"/>
              </a:rPr>
              <a:t>relacionadas </a:t>
            </a:r>
            <a:r>
              <a:rPr sz="700" b="1" spc="-5" dirty="0">
                <a:latin typeface="Arial"/>
                <a:cs typeface="Arial"/>
              </a:rPr>
              <a:t>con </a:t>
            </a:r>
            <a:r>
              <a:rPr sz="700" b="1" dirty="0">
                <a:latin typeface="Arial"/>
                <a:cs typeface="Arial"/>
              </a:rPr>
              <a:t>colegios m </a:t>
            </a:r>
            <a:r>
              <a:rPr sz="700" b="1" spc="-5" dirty="0">
                <a:latin typeface="Arial"/>
                <a:cs typeface="Arial"/>
              </a:rPr>
              <a:t>unicipalizados </a:t>
            </a:r>
            <a:r>
              <a:rPr sz="700" b="1" dirty="0">
                <a:latin typeface="Arial"/>
                <a:cs typeface="Arial"/>
              </a:rPr>
              <a:t>y </a:t>
            </a:r>
            <a:r>
              <a:rPr sz="700" b="1" spc="20" dirty="0">
                <a:latin typeface="Arial"/>
                <a:cs typeface="Arial"/>
              </a:rPr>
              <a:t>de </a:t>
            </a:r>
            <a:r>
              <a:rPr sz="700" b="1" spc="5" dirty="0">
                <a:latin typeface="Arial"/>
                <a:cs typeface="Arial"/>
              </a:rPr>
              <a:t>la </a:t>
            </a:r>
            <a:r>
              <a:rPr sz="700" b="1" spc="-15" dirty="0">
                <a:latin typeface="Arial"/>
                <a:cs typeface="Arial"/>
              </a:rPr>
              <a:t>RedQ </a:t>
            </a:r>
            <a:r>
              <a:rPr sz="700" b="1" dirty="0">
                <a:latin typeface="Arial"/>
                <a:cs typeface="Arial"/>
              </a:rPr>
              <a:t>y </a:t>
            </a:r>
            <a:r>
              <a:rPr sz="700" b="1" spc="-10" dirty="0">
                <a:latin typeface="Arial"/>
                <a:cs typeface="Arial"/>
              </a:rPr>
              <a:t>un 7% </a:t>
            </a:r>
            <a:r>
              <a:rPr sz="700" b="1" dirty="0">
                <a:latin typeface="Arial"/>
                <a:cs typeface="Arial"/>
              </a:rPr>
              <a:t>a </a:t>
            </a:r>
            <a:r>
              <a:rPr sz="700" b="1" spc="-15" dirty="0">
                <a:latin typeface="Arial"/>
                <a:cs typeface="Arial"/>
              </a:rPr>
              <a:t>Administra </a:t>
            </a:r>
            <a:r>
              <a:rPr sz="700" b="1" dirty="0">
                <a:latin typeface="Arial"/>
                <a:cs typeface="Arial"/>
              </a:rPr>
              <a:t>ción y 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15" dirty="0">
                <a:latin typeface="Arial"/>
                <a:cs typeface="Arial"/>
              </a:rPr>
              <a:t>Alcaldía.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700">
              <a:latin typeface="Arial"/>
              <a:cs typeface="Arial"/>
            </a:endParaRPr>
          </a:p>
          <a:p>
            <a:pPr marL="15240" marR="5080" indent="-3175" algn="just">
              <a:lnSpc>
                <a:spcPct val="102099"/>
              </a:lnSpc>
            </a:pPr>
            <a:r>
              <a:rPr sz="700" b="1" spc="5" dirty="0">
                <a:latin typeface="Arial"/>
                <a:cs typeface="Arial"/>
              </a:rPr>
              <a:t>De la categoriza </a:t>
            </a:r>
            <a:r>
              <a:rPr sz="700" b="1" spc="-10" dirty="0">
                <a:latin typeface="Arial"/>
                <a:cs typeface="Arial"/>
              </a:rPr>
              <a:t>ción </a:t>
            </a:r>
            <a:r>
              <a:rPr sz="700" b="1" spc="20" dirty="0">
                <a:latin typeface="Arial"/>
                <a:cs typeface="Arial"/>
              </a:rPr>
              <a:t>de </a:t>
            </a:r>
            <a:r>
              <a:rPr sz="700" b="1" spc="-15" dirty="0">
                <a:latin typeface="Arial"/>
                <a:cs typeface="Arial"/>
              </a:rPr>
              <a:t>las </a:t>
            </a:r>
            <a:r>
              <a:rPr sz="700" b="1" spc="5" dirty="0">
                <a:latin typeface="Arial"/>
                <a:cs typeface="Arial"/>
              </a:rPr>
              <a:t>actividades realizadas en la </a:t>
            </a:r>
            <a:r>
              <a:rPr sz="700" b="1" spc="-5" dirty="0">
                <a:latin typeface="Arial"/>
                <a:cs typeface="Arial"/>
              </a:rPr>
              <a:t>Sala: </a:t>
            </a:r>
            <a:r>
              <a:rPr sz="700" b="1" spc="-10" dirty="0">
                <a:latin typeface="Arial"/>
                <a:cs typeface="Arial"/>
              </a:rPr>
              <a:t>un 37% </a:t>
            </a:r>
            <a:r>
              <a:rPr sz="700" b="1" spc="-5" dirty="0">
                <a:latin typeface="Arial"/>
                <a:cs typeface="Arial"/>
              </a:rPr>
              <a:t>correspondieron </a:t>
            </a:r>
            <a:r>
              <a:rPr sz="700" b="1" dirty="0">
                <a:latin typeface="Arial"/>
                <a:cs typeface="Arial"/>
              </a:rPr>
              <a:t>a </a:t>
            </a:r>
            <a:r>
              <a:rPr sz="700" b="1" spc="10" dirty="0">
                <a:latin typeface="Arial"/>
                <a:cs typeface="Arial"/>
              </a:rPr>
              <a:t>Galas </a:t>
            </a:r>
            <a:r>
              <a:rPr sz="700" b="1" dirty="0">
                <a:latin typeface="Arial"/>
                <a:cs typeface="Arial"/>
              </a:rPr>
              <a:t>o </a:t>
            </a:r>
            <a:r>
              <a:rPr sz="700" b="1" spc="-15" dirty="0">
                <a:latin typeface="Arial"/>
                <a:cs typeface="Arial"/>
              </a:rPr>
              <a:t>Funciones, </a:t>
            </a:r>
            <a:r>
              <a:rPr sz="700" b="1" spc="-10" dirty="0">
                <a:latin typeface="Arial"/>
                <a:cs typeface="Arial"/>
              </a:rPr>
              <a:t>25% </a:t>
            </a:r>
            <a:r>
              <a:rPr sz="700" b="1" spc="-20" dirty="0">
                <a:latin typeface="Arial"/>
                <a:cs typeface="Arial"/>
              </a:rPr>
              <a:t>Taller </a:t>
            </a:r>
            <a:r>
              <a:rPr sz="700" b="1" dirty="0">
                <a:latin typeface="Arial"/>
                <a:cs typeface="Arial"/>
              </a:rPr>
              <a:t>o 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Clases,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un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19%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a</a:t>
            </a:r>
            <a:r>
              <a:rPr sz="700" b="1" spc="3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Actos,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14%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15" dirty="0">
                <a:latin typeface="Arial"/>
                <a:cs typeface="Arial"/>
              </a:rPr>
              <a:t>reuniones;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Audiovisual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3%</a:t>
            </a:r>
            <a:r>
              <a:rPr sz="700" b="1" spc="8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y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un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b="1" spc="-15" dirty="0">
                <a:latin typeface="Arial"/>
                <a:cs typeface="Arial"/>
              </a:rPr>
              <a:t>1%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a</a:t>
            </a:r>
            <a:r>
              <a:rPr sz="700" b="1" spc="5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Charlas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y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15" dirty="0">
                <a:latin typeface="Arial"/>
                <a:cs typeface="Arial"/>
              </a:rPr>
              <a:t>Exposiciones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respectivamente.</a:t>
            </a:r>
            <a:endParaRPr sz="7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23720" y="9427687"/>
            <a:ext cx="308737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65" dirty="0">
                <a:latin typeface="Arial"/>
                <a:cs typeface="Arial"/>
              </a:rPr>
              <a:t>El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ingreso</a:t>
            </a:r>
            <a:r>
              <a:rPr sz="700" b="1" spc="3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por</a:t>
            </a:r>
            <a:r>
              <a:rPr sz="700" b="1" spc="30" dirty="0">
                <a:latin typeface="Arial"/>
                <a:cs typeface="Arial"/>
              </a:rPr>
              <a:t> </a:t>
            </a:r>
            <a:r>
              <a:rPr sz="700" b="1" spc="15" dirty="0">
                <a:latin typeface="Arial"/>
                <a:cs typeface="Arial"/>
              </a:rPr>
              <a:t>concepto</a:t>
            </a:r>
            <a:r>
              <a:rPr sz="700" b="1" spc="30" dirty="0">
                <a:latin typeface="Arial"/>
                <a:cs typeface="Arial"/>
              </a:rPr>
              <a:t> </a:t>
            </a:r>
            <a:r>
              <a:rPr sz="700" b="1" spc="10" dirty="0">
                <a:latin typeface="Arial"/>
                <a:cs typeface="Arial"/>
              </a:rPr>
              <a:t>de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Arriendo</a:t>
            </a:r>
            <a:r>
              <a:rPr sz="700" b="1" spc="55" dirty="0">
                <a:latin typeface="Arial"/>
                <a:cs typeface="Arial"/>
              </a:rPr>
              <a:t> </a:t>
            </a:r>
            <a:r>
              <a:rPr sz="700" b="1" spc="10" dirty="0">
                <a:latin typeface="Arial"/>
                <a:cs typeface="Arial"/>
              </a:rPr>
              <a:t>año </a:t>
            </a:r>
            <a:r>
              <a:rPr sz="700" b="1" spc="-5" dirty="0">
                <a:latin typeface="Arial"/>
                <a:cs typeface="Arial"/>
              </a:rPr>
              <a:t>2010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fue</a:t>
            </a:r>
            <a:r>
              <a:rPr sz="700" b="1" spc="55" dirty="0">
                <a:latin typeface="Arial"/>
                <a:cs typeface="Arial"/>
              </a:rPr>
              <a:t> </a:t>
            </a:r>
            <a:r>
              <a:rPr sz="700" b="1" spc="10" dirty="0">
                <a:latin typeface="Arial"/>
                <a:cs typeface="Arial"/>
              </a:rPr>
              <a:t>de</a:t>
            </a:r>
            <a:r>
              <a:rPr sz="700" b="1" dirty="0">
                <a:latin typeface="Arial"/>
                <a:cs typeface="Arial"/>
              </a:rPr>
              <a:t> $ </a:t>
            </a:r>
            <a:r>
              <a:rPr sz="700" b="1" spc="-5" dirty="0">
                <a:latin typeface="Arial"/>
                <a:cs typeface="Arial"/>
              </a:rPr>
              <a:t>2.240.890</a:t>
            </a:r>
            <a:r>
              <a:rPr sz="700" b="1" spc="30" dirty="0">
                <a:latin typeface="Arial"/>
                <a:cs typeface="Arial"/>
              </a:rPr>
              <a:t> </a:t>
            </a:r>
            <a:r>
              <a:rPr sz="700" b="1" spc="-15" dirty="0">
                <a:latin typeface="Arial"/>
                <a:cs typeface="Arial"/>
              </a:rPr>
              <a:t>pesos.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731519"/>
            <a:ext cx="8229600" cy="1143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3902" y="942848"/>
            <a:ext cx="398907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105" dirty="0"/>
              <a:t>FUN</a:t>
            </a:r>
            <a:r>
              <a:rPr sz="4400" spc="-10" dirty="0"/>
              <a:t>D</a:t>
            </a:r>
            <a:r>
              <a:rPr sz="4400" spc="105" dirty="0"/>
              <a:t>AM</a:t>
            </a:r>
            <a:r>
              <a:rPr sz="4400" spc="-315" dirty="0"/>
              <a:t>EN</a:t>
            </a:r>
            <a:r>
              <a:rPr sz="4400" spc="-110" dirty="0"/>
              <a:t>T</a:t>
            </a:r>
            <a:r>
              <a:rPr sz="4400" spc="195" dirty="0"/>
              <a:t>O</a:t>
            </a:r>
            <a:r>
              <a:rPr sz="4400" spc="-175" dirty="0"/>
              <a:t>: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993902" y="2208530"/>
            <a:ext cx="7696834" cy="3807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 MT"/>
                <a:cs typeface="Arial MT"/>
              </a:rPr>
              <a:t>CULTURA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ENTENDIDA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COMO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REFLEJO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DE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LA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SOCIEDAD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buFont typeface="Arial MT"/>
              <a:buChar char="•"/>
            </a:pPr>
            <a:endParaRPr sz="2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 MT"/>
              <a:buChar char="•"/>
            </a:pPr>
            <a:endParaRPr sz="2350">
              <a:latin typeface="Arial MT"/>
              <a:cs typeface="Arial MT"/>
            </a:endParaRPr>
          </a:p>
          <a:p>
            <a:pPr marL="355600" marR="834390" indent="-343535">
              <a:lnSpc>
                <a:spcPts val="193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 MT"/>
                <a:cs typeface="Arial MT"/>
              </a:rPr>
              <a:t>CON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SENTIDO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DE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PERTENENCIA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ENFOCADO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EN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“LO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NUESTRO”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 MT"/>
              <a:buChar char="•"/>
            </a:pPr>
            <a:endParaRPr sz="2050">
              <a:latin typeface="Arial MT"/>
              <a:cs typeface="Arial MT"/>
            </a:endParaRPr>
          </a:p>
          <a:p>
            <a:pPr marL="354965" indent="-342900">
              <a:lnSpc>
                <a:spcPct val="1000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 MT"/>
                <a:cs typeface="Arial MT"/>
              </a:rPr>
              <a:t>PROBLEMÁTICA DE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LA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IDENTIDAD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 MT"/>
              <a:buChar char="•"/>
            </a:pPr>
            <a:endParaRPr sz="2050">
              <a:latin typeface="Arial MT"/>
              <a:cs typeface="Arial MT"/>
            </a:endParaRPr>
          </a:p>
          <a:p>
            <a:pPr marL="354965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 MT"/>
                <a:cs typeface="Arial MT"/>
              </a:rPr>
              <a:t>REALIDAD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DINÁMICA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-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SENTIDO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REVOLUCIONARIO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 MT"/>
              <a:buChar char="•"/>
            </a:pPr>
            <a:endParaRPr sz="2450">
              <a:latin typeface="Arial MT"/>
              <a:cs typeface="Arial MT"/>
            </a:endParaRPr>
          </a:p>
          <a:p>
            <a:pPr marL="354965" marR="5080" indent="-342900">
              <a:lnSpc>
                <a:spcPts val="1930"/>
              </a:lnSpc>
              <a:buChar char="•"/>
              <a:tabLst>
                <a:tab pos="354965" algn="l"/>
                <a:tab pos="356235" algn="l"/>
              </a:tabLst>
            </a:pPr>
            <a:r>
              <a:rPr sz="2000" spc="-5" dirty="0">
                <a:latin typeface="Arial MT"/>
                <a:cs typeface="Arial MT"/>
              </a:rPr>
              <a:t>SOCIEDAD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EN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LA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REALIDAD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NACIONAL: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IDENTIDAD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POCO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CLARA,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SEGMENTACIÓN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Y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SEGREGACIÓN,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MARGINALIDAD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URBANA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Y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RURAL.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731519"/>
            <a:ext cx="8229600" cy="1143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3902" y="942848"/>
            <a:ext cx="530669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100" dirty="0"/>
              <a:t>LÍNEAS</a:t>
            </a:r>
            <a:r>
              <a:rPr sz="4400" spc="-204" dirty="0"/>
              <a:t> </a:t>
            </a:r>
            <a:r>
              <a:rPr sz="4400" spc="-30" dirty="0"/>
              <a:t>DE</a:t>
            </a:r>
            <a:r>
              <a:rPr sz="4400" spc="-95" dirty="0"/>
              <a:t> </a:t>
            </a:r>
            <a:r>
              <a:rPr sz="4400" spc="120" dirty="0"/>
              <a:t>ACCIÓN: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993902" y="2599902"/>
            <a:ext cx="7015480" cy="3434715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60"/>
              </a:spcBef>
              <a:buChar char="•"/>
              <a:tabLst>
                <a:tab pos="356235" algn="l"/>
              </a:tabLst>
            </a:pPr>
            <a:r>
              <a:rPr sz="3200" spc="-10" dirty="0">
                <a:latin typeface="Lucida Sans Unicode"/>
                <a:cs typeface="Lucida Sans Unicode"/>
              </a:rPr>
              <a:t>NUEVAS</a:t>
            </a:r>
            <a:r>
              <a:rPr sz="3200" spc="-75" dirty="0">
                <a:latin typeface="Lucida Sans Unicode"/>
                <a:cs typeface="Lucida Sans Unicode"/>
              </a:rPr>
              <a:t> </a:t>
            </a:r>
            <a:r>
              <a:rPr sz="3200" spc="-10" dirty="0">
                <a:latin typeface="Lucida Sans Unicode"/>
                <a:cs typeface="Lucida Sans Unicode"/>
              </a:rPr>
              <a:t>AUDIENCIAS</a:t>
            </a:r>
            <a:endParaRPr sz="3200">
              <a:latin typeface="Lucida Sans Unicode"/>
              <a:cs typeface="Lucida Sans Unicode"/>
            </a:endParaRPr>
          </a:p>
          <a:p>
            <a:pPr marL="385445" indent="-373380">
              <a:lnSpc>
                <a:spcPct val="100000"/>
              </a:lnSpc>
              <a:spcBef>
                <a:spcPts val="765"/>
              </a:spcBef>
              <a:buChar char="•"/>
              <a:tabLst>
                <a:tab pos="386080" algn="l"/>
              </a:tabLst>
            </a:pPr>
            <a:r>
              <a:rPr sz="3200" spc="-125" dirty="0">
                <a:latin typeface="Lucida Sans Unicode"/>
                <a:cs typeface="Lucida Sans Unicode"/>
              </a:rPr>
              <a:t>GESTIÓN</a:t>
            </a:r>
            <a:r>
              <a:rPr sz="3200" spc="35" dirty="0">
                <a:latin typeface="Lucida Sans Unicode"/>
                <a:cs typeface="Lucida Sans Unicode"/>
              </a:rPr>
              <a:t> </a:t>
            </a:r>
            <a:r>
              <a:rPr sz="3200" spc="-175" dirty="0">
                <a:latin typeface="Lucida Sans Unicode"/>
                <a:cs typeface="Lucida Sans Unicode"/>
              </a:rPr>
              <a:t>CULTURAL</a:t>
            </a:r>
            <a:endParaRPr sz="3200">
              <a:latin typeface="Lucida Sans Unicode"/>
              <a:cs typeface="Lucida Sans Unicode"/>
            </a:endParaRPr>
          </a:p>
          <a:p>
            <a:pPr marL="355600" marR="1253490" indent="-343535">
              <a:lnSpc>
                <a:spcPct val="100000"/>
              </a:lnSpc>
              <a:spcBef>
                <a:spcPts val="760"/>
              </a:spcBef>
              <a:buChar char="•"/>
              <a:tabLst>
                <a:tab pos="356235" algn="l"/>
              </a:tabLst>
            </a:pPr>
            <a:r>
              <a:rPr sz="3200" spc="85" dirty="0">
                <a:latin typeface="Lucida Sans Unicode"/>
                <a:cs typeface="Lucida Sans Unicode"/>
              </a:rPr>
              <a:t>FORMACIÓN</a:t>
            </a:r>
            <a:r>
              <a:rPr sz="3200" spc="45" dirty="0">
                <a:latin typeface="Lucida Sans Unicode"/>
                <a:cs typeface="Lucida Sans Unicode"/>
              </a:rPr>
              <a:t> </a:t>
            </a:r>
            <a:r>
              <a:rPr sz="3200" spc="-55" dirty="0">
                <a:latin typeface="Lucida Sans Unicode"/>
                <a:cs typeface="Lucida Sans Unicode"/>
              </a:rPr>
              <a:t>CONTINUA</a:t>
            </a:r>
            <a:r>
              <a:rPr sz="3200" spc="-75" dirty="0">
                <a:latin typeface="Lucida Sans Unicode"/>
                <a:cs typeface="Lucida Sans Unicode"/>
              </a:rPr>
              <a:t> </a:t>
            </a:r>
            <a:r>
              <a:rPr sz="3200" spc="-15" dirty="0">
                <a:latin typeface="Lucida Sans Unicode"/>
                <a:cs typeface="Lucida Sans Unicode"/>
              </a:rPr>
              <a:t>EN </a:t>
            </a:r>
            <a:r>
              <a:rPr sz="3200" spc="-994" dirty="0">
                <a:latin typeface="Lucida Sans Unicode"/>
                <a:cs typeface="Lucida Sans Unicode"/>
              </a:rPr>
              <a:t> </a:t>
            </a:r>
            <a:r>
              <a:rPr sz="3200" spc="70" dirty="0">
                <a:latin typeface="Lucida Sans Unicode"/>
                <a:cs typeface="Lucida Sans Unicode"/>
              </a:rPr>
              <a:t>LENGUAJES</a:t>
            </a:r>
            <a:r>
              <a:rPr sz="3200" spc="-55" dirty="0">
                <a:latin typeface="Lucida Sans Unicode"/>
                <a:cs typeface="Lucida Sans Unicode"/>
              </a:rPr>
              <a:t> </a:t>
            </a:r>
            <a:r>
              <a:rPr sz="3200" spc="-135" dirty="0">
                <a:latin typeface="Lucida Sans Unicode"/>
                <a:cs typeface="Lucida Sans Unicode"/>
              </a:rPr>
              <a:t>ARTÍSTICOS</a:t>
            </a:r>
            <a:endParaRPr sz="3200">
              <a:latin typeface="Lucida Sans Unicode"/>
              <a:cs typeface="Lucida Sans Unicode"/>
            </a:endParaRPr>
          </a:p>
          <a:p>
            <a:pPr marL="355600" indent="-343535">
              <a:lnSpc>
                <a:spcPct val="100000"/>
              </a:lnSpc>
              <a:spcBef>
                <a:spcPts val="755"/>
              </a:spcBef>
              <a:buChar char="•"/>
              <a:tabLst>
                <a:tab pos="356235" algn="l"/>
              </a:tabLst>
            </a:pPr>
            <a:r>
              <a:rPr sz="3200" spc="-20" dirty="0">
                <a:latin typeface="Lucida Sans Unicode"/>
                <a:cs typeface="Lucida Sans Unicode"/>
              </a:rPr>
              <a:t>DESARROLLO</a:t>
            </a:r>
            <a:r>
              <a:rPr sz="3200" spc="30" dirty="0">
                <a:latin typeface="Lucida Sans Unicode"/>
                <a:cs typeface="Lucida Sans Unicode"/>
              </a:rPr>
              <a:t> </a:t>
            </a:r>
            <a:r>
              <a:rPr sz="3200" spc="-90" dirty="0">
                <a:latin typeface="Lucida Sans Unicode"/>
                <a:cs typeface="Lucida Sans Unicode"/>
              </a:rPr>
              <a:t>ARTESANÍA</a:t>
            </a:r>
            <a:endParaRPr sz="3200">
              <a:latin typeface="Lucida Sans Unicode"/>
              <a:cs typeface="Lucida Sans Unicode"/>
            </a:endParaRPr>
          </a:p>
          <a:p>
            <a:pPr marL="355600" indent="-343535">
              <a:lnSpc>
                <a:spcPct val="100000"/>
              </a:lnSpc>
              <a:spcBef>
                <a:spcPts val="765"/>
              </a:spcBef>
              <a:buChar char="•"/>
              <a:tabLst>
                <a:tab pos="356235" algn="l"/>
              </a:tabLst>
            </a:pPr>
            <a:r>
              <a:rPr sz="3200" spc="-665" dirty="0">
                <a:latin typeface="Lucida Sans Unicode"/>
                <a:cs typeface="Lucida Sans Unicode"/>
              </a:rPr>
              <a:t>T</a:t>
            </a:r>
            <a:r>
              <a:rPr sz="3200" spc="-135" dirty="0">
                <a:latin typeface="Lucida Sans Unicode"/>
                <a:cs typeface="Lucida Sans Unicode"/>
              </a:rPr>
              <a:t>URI</a:t>
            </a:r>
            <a:r>
              <a:rPr sz="3200" spc="-45" dirty="0">
                <a:latin typeface="Lucida Sans Unicode"/>
                <a:cs typeface="Lucida Sans Unicode"/>
              </a:rPr>
              <a:t>S</a:t>
            </a:r>
            <a:r>
              <a:rPr sz="3200" spc="235" dirty="0">
                <a:latin typeface="Lucida Sans Unicode"/>
                <a:cs typeface="Lucida Sans Unicode"/>
              </a:rPr>
              <a:t>M</a:t>
            </a:r>
            <a:r>
              <a:rPr sz="3200" spc="-5" dirty="0">
                <a:latin typeface="Lucida Sans Unicode"/>
                <a:cs typeface="Lucida Sans Unicode"/>
              </a:rPr>
              <a:t>O</a:t>
            </a:r>
            <a:r>
              <a:rPr sz="3200" spc="20" dirty="0">
                <a:latin typeface="Lucida Sans Unicode"/>
                <a:cs typeface="Lucida Sans Unicode"/>
              </a:rPr>
              <a:t> </a:t>
            </a:r>
            <a:r>
              <a:rPr sz="3200" spc="-20" dirty="0">
                <a:latin typeface="Lucida Sans Unicode"/>
                <a:cs typeface="Lucida Sans Unicode"/>
              </a:rPr>
              <a:t>DE</a:t>
            </a:r>
            <a:r>
              <a:rPr sz="3200" spc="-125" dirty="0">
                <a:latin typeface="Lucida Sans Unicode"/>
                <a:cs typeface="Lucida Sans Unicode"/>
              </a:rPr>
              <a:t> </a:t>
            </a:r>
            <a:r>
              <a:rPr sz="3200" spc="-145" dirty="0">
                <a:latin typeface="Lucida Sans Unicode"/>
                <a:cs typeface="Lucida Sans Unicode"/>
              </a:rPr>
              <a:t>INTERESES</a:t>
            </a:r>
            <a:r>
              <a:rPr sz="3200" spc="-125" dirty="0">
                <a:latin typeface="Lucida Sans Unicode"/>
                <a:cs typeface="Lucida Sans Unicode"/>
              </a:rPr>
              <a:t> </a:t>
            </a:r>
            <a:r>
              <a:rPr sz="3200" spc="-80" dirty="0">
                <a:latin typeface="Lucida Sans Unicode"/>
                <a:cs typeface="Lucida Sans Unicode"/>
              </a:rPr>
              <a:t>E</a:t>
            </a:r>
            <a:r>
              <a:rPr sz="3200" spc="-20" dirty="0">
                <a:latin typeface="Lucida Sans Unicode"/>
                <a:cs typeface="Lucida Sans Unicode"/>
              </a:rPr>
              <a:t>S</a:t>
            </a:r>
            <a:r>
              <a:rPr sz="3200" spc="55" dirty="0">
                <a:latin typeface="Lucida Sans Unicode"/>
                <a:cs typeface="Lucida Sans Unicode"/>
              </a:rPr>
              <a:t>P</a:t>
            </a:r>
            <a:r>
              <a:rPr sz="3200" spc="170" dirty="0">
                <a:latin typeface="Lucida Sans Unicode"/>
                <a:cs typeface="Lucida Sans Unicode"/>
              </a:rPr>
              <a:t>E</a:t>
            </a:r>
            <a:r>
              <a:rPr sz="3200" spc="190" dirty="0">
                <a:latin typeface="Lucida Sans Unicode"/>
                <a:cs typeface="Lucida Sans Unicode"/>
              </a:rPr>
              <a:t>C</a:t>
            </a:r>
            <a:r>
              <a:rPr sz="3200" spc="-120" dirty="0">
                <a:latin typeface="Lucida Sans Unicode"/>
                <a:cs typeface="Lucida Sans Unicode"/>
              </a:rPr>
              <a:t>I</a:t>
            </a:r>
            <a:r>
              <a:rPr sz="3200" spc="75" dirty="0">
                <a:latin typeface="Lucida Sans Unicode"/>
                <a:cs typeface="Lucida Sans Unicode"/>
              </a:rPr>
              <a:t>A</a:t>
            </a:r>
            <a:r>
              <a:rPr sz="3200" spc="-130" dirty="0">
                <a:latin typeface="Lucida Sans Unicode"/>
                <a:cs typeface="Lucida Sans Unicode"/>
              </a:rPr>
              <a:t>LES</a:t>
            </a:r>
            <a:endParaRPr sz="3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717804"/>
            <a:ext cx="8229600" cy="1143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0" dirty="0"/>
              <a:t>ÁMBITOS</a:t>
            </a:r>
            <a:r>
              <a:rPr spc="-185" dirty="0"/>
              <a:t> </a:t>
            </a:r>
            <a:r>
              <a:rPr spc="110" dirty="0"/>
              <a:t>LENGUAJE</a:t>
            </a:r>
            <a:r>
              <a:rPr spc="-95" dirty="0"/>
              <a:t> </a:t>
            </a:r>
            <a:r>
              <a:rPr spc="-165" dirty="0"/>
              <a:t>ARTÍSTICO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430083" y="2206561"/>
            <a:ext cx="4612005" cy="4733925"/>
            <a:chOff x="1430083" y="2206561"/>
            <a:chExt cx="4612005" cy="47339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0083" y="3447859"/>
              <a:ext cx="4612005" cy="34926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43172" y="2984753"/>
              <a:ext cx="1994535" cy="2209800"/>
            </a:xfrm>
            <a:custGeom>
              <a:avLst/>
              <a:gdLst/>
              <a:ahLst/>
              <a:cxnLst/>
              <a:rect l="l" t="t" r="r" b="b"/>
              <a:pathLst>
                <a:path w="1994535" h="2209800">
                  <a:moveTo>
                    <a:pt x="0" y="2209800"/>
                  </a:moveTo>
                  <a:lnTo>
                    <a:pt x="1913382" y="0"/>
                  </a:lnTo>
                  <a:lnTo>
                    <a:pt x="1994154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95372" y="4613147"/>
              <a:ext cx="1159510" cy="1160780"/>
            </a:xfrm>
            <a:custGeom>
              <a:avLst/>
              <a:gdLst/>
              <a:ahLst/>
              <a:cxnLst/>
              <a:rect l="l" t="t" r="r" b="b"/>
              <a:pathLst>
                <a:path w="1159510" h="1160779">
                  <a:moveTo>
                    <a:pt x="1159002" y="580644"/>
                  </a:moveTo>
                  <a:lnTo>
                    <a:pt x="1157083" y="533005"/>
                  </a:lnTo>
                  <a:lnTo>
                    <a:pt x="1151427" y="486431"/>
                  </a:lnTo>
                  <a:lnTo>
                    <a:pt x="1142182" y="441069"/>
                  </a:lnTo>
                  <a:lnTo>
                    <a:pt x="1129497" y="397069"/>
                  </a:lnTo>
                  <a:lnTo>
                    <a:pt x="1113520" y="354580"/>
                  </a:lnTo>
                  <a:lnTo>
                    <a:pt x="1094399" y="313751"/>
                  </a:lnTo>
                  <a:lnTo>
                    <a:pt x="1072284" y="274731"/>
                  </a:lnTo>
                  <a:lnTo>
                    <a:pt x="1047323" y="237670"/>
                  </a:lnTo>
                  <a:lnTo>
                    <a:pt x="1019664" y="202717"/>
                  </a:lnTo>
                  <a:lnTo>
                    <a:pt x="989457" y="170021"/>
                  </a:lnTo>
                  <a:lnTo>
                    <a:pt x="956849" y="139730"/>
                  </a:lnTo>
                  <a:lnTo>
                    <a:pt x="921989" y="111995"/>
                  </a:lnTo>
                  <a:lnTo>
                    <a:pt x="885026" y="86964"/>
                  </a:lnTo>
                  <a:lnTo>
                    <a:pt x="846109" y="64787"/>
                  </a:lnTo>
                  <a:lnTo>
                    <a:pt x="805386" y="45612"/>
                  </a:lnTo>
                  <a:lnTo>
                    <a:pt x="763005" y="29589"/>
                  </a:lnTo>
                  <a:lnTo>
                    <a:pt x="719116" y="16868"/>
                  </a:lnTo>
                  <a:lnTo>
                    <a:pt x="673867" y="7596"/>
                  </a:lnTo>
                  <a:lnTo>
                    <a:pt x="627406" y="1923"/>
                  </a:lnTo>
                  <a:lnTo>
                    <a:pt x="579882" y="0"/>
                  </a:lnTo>
                  <a:lnTo>
                    <a:pt x="532352" y="1923"/>
                  </a:lnTo>
                  <a:lnTo>
                    <a:pt x="485875" y="7596"/>
                  </a:lnTo>
                  <a:lnTo>
                    <a:pt x="440601" y="16868"/>
                  </a:lnTo>
                  <a:lnTo>
                    <a:pt x="396678" y="29589"/>
                  </a:lnTo>
                  <a:lnTo>
                    <a:pt x="354258" y="45612"/>
                  </a:lnTo>
                  <a:lnTo>
                    <a:pt x="313489" y="64787"/>
                  </a:lnTo>
                  <a:lnTo>
                    <a:pt x="274522" y="86964"/>
                  </a:lnTo>
                  <a:lnTo>
                    <a:pt x="237506" y="111995"/>
                  </a:lnTo>
                  <a:lnTo>
                    <a:pt x="202590" y="139730"/>
                  </a:lnTo>
                  <a:lnTo>
                    <a:pt x="169926" y="170021"/>
                  </a:lnTo>
                  <a:lnTo>
                    <a:pt x="139661" y="202717"/>
                  </a:lnTo>
                  <a:lnTo>
                    <a:pt x="111946" y="237670"/>
                  </a:lnTo>
                  <a:lnTo>
                    <a:pt x="86932" y="274731"/>
                  </a:lnTo>
                  <a:lnTo>
                    <a:pt x="64766" y="313751"/>
                  </a:lnTo>
                  <a:lnTo>
                    <a:pt x="45600" y="354580"/>
                  </a:lnTo>
                  <a:lnTo>
                    <a:pt x="29583" y="397069"/>
                  </a:lnTo>
                  <a:lnTo>
                    <a:pt x="16865" y="441069"/>
                  </a:lnTo>
                  <a:lnTo>
                    <a:pt x="7595" y="486431"/>
                  </a:lnTo>
                  <a:lnTo>
                    <a:pt x="1923" y="533005"/>
                  </a:lnTo>
                  <a:lnTo>
                    <a:pt x="0" y="580644"/>
                  </a:lnTo>
                  <a:lnTo>
                    <a:pt x="1923" y="628173"/>
                  </a:lnTo>
                  <a:lnTo>
                    <a:pt x="7595" y="674650"/>
                  </a:lnTo>
                  <a:lnTo>
                    <a:pt x="16865" y="719924"/>
                  </a:lnTo>
                  <a:lnTo>
                    <a:pt x="29583" y="763847"/>
                  </a:lnTo>
                  <a:lnTo>
                    <a:pt x="45600" y="806267"/>
                  </a:lnTo>
                  <a:lnTo>
                    <a:pt x="64766" y="847036"/>
                  </a:lnTo>
                  <a:lnTo>
                    <a:pt x="86932" y="886003"/>
                  </a:lnTo>
                  <a:lnTo>
                    <a:pt x="111946" y="923019"/>
                  </a:lnTo>
                  <a:lnTo>
                    <a:pt x="139661" y="957935"/>
                  </a:lnTo>
                  <a:lnTo>
                    <a:pt x="169926" y="990599"/>
                  </a:lnTo>
                  <a:lnTo>
                    <a:pt x="202590" y="1020864"/>
                  </a:lnTo>
                  <a:lnTo>
                    <a:pt x="237506" y="1048579"/>
                  </a:lnTo>
                  <a:lnTo>
                    <a:pt x="274522" y="1073593"/>
                  </a:lnTo>
                  <a:lnTo>
                    <a:pt x="313489" y="1095759"/>
                  </a:lnTo>
                  <a:lnTo>
                    <a:pt x="354258" y="1114925"/>
                  </a:lnTo>
                  <a:lnTo>
                    <a:pt x="396678" y="1130942"/>
                  </a:lnTo>
                  <a:lnTo>
                    <a:pt x="440601" y="1143660"/>
                  </a:lnTo>
                  <a:lnTo>
                    <a:pt x="485875" y="1152930"/>
                  </a:lnTo>
                  <a:lnTo>
                    <a:pt x="532352" y="1158602"/>
                  </a:lnTo>
                  <a:lnTo>
                    <a:pt x="579882" y="1160526"/>
                  </a:lnTo>
                  <a:lnTo>
                    <a:pt x="627406" y="1158602"/>
                  </a:lnTo>
                  <a:lnTo>
                    <a:pt x="673867" y="1152930"/>
                  </a:lnTo>
                  <a:lnTo>
                    <a:pt x="719116" y="1143660"/>
                  </a:lnTo>
                  <a:lnTo>
                    <a:pt x="763005" y="1130942"/>
                  </a:lnTo>
                  <a:lnTo>
                    <a:pt x="805386" y="1114925"/>
                  </a:lnTo>
                  <a:lnTo>
                    <a:pt x="846109" y="1095759"/>
                  </a:lnTo>
                  <a:lnTo>
                    <a:pt x="885026" y="1073593"/>
                  </a:lnTo>
                  <a:lnTo>
                    <a:pt x="921989" y="1048579"/>
                  </a:lnTo>
                  <a:lnTo>
                    <a:pt x="956849" y="1020864"/>
                  </a:lnTo>
                  <a:lnTo>
                    <a:pt x="989457" y="990599"/>
                  </a:lnTo>
                  <a:lnTo>
                    <a:pt x="1019664" y="957935"/>
                  </a:lnTo>
                  <a:lnTo>
                    <a:pt x="1047323" y="923019"/>
                  </a:lnTo>
                  <a:lnTo>
                    <a:pt x="1072284" y="886003"/>
                  </a:lnTo>
                  <a:lnTo>
                    <a:pt x="1094399" y="847036"/>
                  </a:lnTo>
                  <a:lnTo>
                    <a:pt x="1113520" y="806267"/>
                  </a:lnTo>
                  <a:lnTo>
                    <a:pt x="1129497" y="763847"/>
                  </a:lnTo>
                  <a:lnTo>
                    <a:pt x="1142182" y="719924"/>
                  </a:lnTo>
                  <a:lnTo>
                    <a:pt x="1151427" y="674650"/>
                  </a:lnTo>
                  <a:lnTo>
                    <a:pt x="1157083" y="628173"/>
                  </a:lnTo>
                  <a:lnTo>
                    <a:pt x="1159002" y="580644"/>
                  </a:lnTo>
                  <a:close/>
                </a:path>
              </a:pathLst>
            </a:custGeom>
            <a:solidFill>
              <a:srgbClr val="F7C6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95372" y="4613147"/>
              <a:ext cx="1159510" cy="1160780"/>
            </a:xfrm>
            <a:custGeom>
              <a:avLst/>
              <a:gdLst/>
              <a:ahLst/>
              <a:cxnLst/>
              <a:rect l="l" t="t" r="r" b="b"/>
              <a:pathLst>
                <a:path w="1159510" h="1160779">
                  <a:moveTo>
                    <a:pt x="579882" y="0"/>
                  </a:moveTo>
                  <a:lnTo>
                    <a:pt x="532352" y="1923"/>
                  </a:lnTo>
                  <a:lnTo>
                    <a:pt x="485875" y="7596"/>
                  </a:lnTo>
                  <a:lnTo>
                    <a:pt x="440601" y="16868"/>
                  </a:lnTo>
                  <a:lnTo>
                    <a:pt x="396678" y="29589"/>
                  </a:lnTo>
                  <a:lnTo>
                    <a:pt x="354258" y="45612"/>
                  </a:lnTo>
                  <a:lnTo>
                    <a:pt x="313489" y="64787"/>
                  </a:lnTo>
                  <a:lnTo>
                    <a:pt x="274522" y="86964"/>
                  </a:lnTo>
                  <a:lnTo>
                    <a:pt x="237506" y="111995"/>
                  </a:lnTo>
                  <a:lnTo>
                    <a:pt x="202590" y="139730"/>
                  </a:lnTo>
                  <a:lnTo>
                    <a:pt x="169926" y="170021"/>
                  </a:lnTo>
                  <a:lnTo>
                    <a:pt x="139661" y="202717"/>
                  </a:lnTo>
                  <a:lnTo>
                    <a:pt x="111946" y="237670"/>
                  </a:lnTo>
                  <a:lnTo>
                    <a:pt x="86932" y="274731"/>
                  </a:lnTo>
                  <a:lnTo>
                    <a:pt x="64766" y="313751"/>
                  </a:lnTo>
                  <a:lnTo>
                    <a:pt x="45600" y="354580"/>
                  </a:lnTo>
                  <a:lnTo>
                    <a:pt x="29583" y="397069"/>
                  </a:lnTo>
                  <a:lnTo>
                    <a:pt x="16865" y="441069"/>
                  </a:lnTo>
                  <a:lnTo>
                    <a:pt x="7595" y="486431"/>
                  </a:lnTo>
                  <a:lnTo>
                    <a:pt x="1923" y="533005"/>
                  </a:lnTo>
                  <a:lnTo>
                    <a:pt x="0" y="580644"/>
                  </a:lnTo>
                  <a:lnTo>
                    <a:pt x="1923" y="628173"/>
                  </a:lnTo>
                  <a:lnTo>
                    <a:pt x="7595" y="674650"/>
                  </a:lnTo>
                  <a:lnTo>
                    <a:pt x="16865" y="719924"/>
                  </a:lnTo>
                  <a:lnTo>
                    <a:pt x="29583" y="763847"/>
                  </a:lnTo>
                  <a:lnTo>
                    <a:pt x="45600" y="806267"/>
                  </a:lnTo>
                  <a:lnTo>
                    <a:pt x="64766" y="847036"/>
                  </a:lnTo>
                  <a:lnTo>
                    <a:pt x="86932" y="886003"/>
                  </a:lnTo>
                  <a:lnTo>
                    <a:pt x="111946" y="923019"/>
                  </a:lnTo>
                  <a:lnTo>
                    <a:pt x="139661" y="957935"/>
                  </a:lnTo>
                  <a:lnTo>
                    <a:pt x="169926" y="990599"/>
                  </a:lnTo>
                  <a:lnTo>
                    <a:pt x="202590" y="1020864"/>
                  </a:lnTo>
                  <a:lnTo>
                    <a:pt x="237506" y="1048579"/>
                  </a:lnTo>
                  <a:lnTo>
                    <a:pt x="274522" y="1073593"/>
                  </a:lnTo>
                  <a:lnTo>
                    <a:pt x="313489" y="1095759"/>
                  </a:lnTo>
                  <a:lnTo>
                    <a:pt x="354258" y="1114925"/>
                  </a:lnTo>
                  <a:lnTo>
                    <a:pt x="396678" y="1130942"/>
                  </a:lnTo>
                  <a:lnTo>
                    <a:pt x="440601" y="1143660"/>
                  </a:lnTo>
                  <a:lnTo>
                    <a:pt x="485875" y="1152930"/>
                  </a:lnTo>
                  <a:lnTo>
                    <a:pt x="532352" y="1158602"/>
                  </a:lnTo>
                  <a:lnTo>
                    <a:pt x="579882" y="1160526"/>
                  </a:lnTo>
                  <a:lnTo>
                    <a:pt x="627406" y="1158602"/>
                  </a:lnTo>
                  <a:lnTo>
                    <a:pt x="673867" y="1152930"/>
                  </a:lnTo>
                  <a:lnTo>
                    <a:pt x="719116" y="1143660"/>
                  </a:lnTo>
                  <a:lnTo>
                    <a:pt x="763005" y="1130942"/>
                  </a:lnTo>
                  <a:lnTo>
                    <a:pt x="805386" y="1114925"/>
                  </a:lnTo>
                  <a:lnTo>
                    <a:pt x="846109" y="1095759"/>
                  </a:lnTo>
                  <a:lnTo>
                    <a:pt x="885026" y="1073593"/>
                  </a:lnTo>
                  <a:lnTo>
                    <a:pt x="921989" y="1048579"/>
                  </a:lnTo>
                  <a:lnTo>
                    <a:pt x="956849" y="1020864"/>
                  </a:lnTo>
                  <a:lnTo>
                    <a:pt x="989457" y="990599"/>
                  </a:lnTo>
                  <a:lnTo>
                    <a:pt x="1019664" y="957935"/>
                  </a:lnTo>
                  <a:lnTo>
                    <a:pt x="1047323" y="923019"/>
                  </a:lnTo>
                  <a:lnTo>
                    <a:pt x="1072284" y="886003"/>
                  </a:lnTo>
                  <a:lnTo>
                    <a:pt x="1094399" y="847036"/>
                  </a:lnTo>
                  <a:lnTo>
                    <a:pt x="1113520" y="806267"/>
                  </a:lnTo>
                  <a:lnTo>
                    <a:pt x="1129497" y="763847"/>
                  </a:lnTo>
                  <a:lnTo>
                    <a:pt x="1142182" y="719924"/>
                  </a:lnTo>
                  <a:lnTo>
                    <a:pt x="1151427" y="674650"/>
                  </a:lnTo>
                  <a:lnTo>
                    <a:pt x="1157083" y="628173"/>
                  </a:lnTo>
                  <a:lnTo>
                    <a:pt x="1159002" y="580644"/>
                  </a:lnTo>
                  <a:lnTo>
                    <a:pt x="1157083" y="533005"/>
                  </a:lnTo>
                  <a:lnTo>
                    <a:pt x="1151427" y="486431"/>
                  </a:lnTo>
                  <a:lnTo>
                    <a:pt x="1142182" y="441069"/>
                  </a:lnTo>
                  <a:lnTo>
                    <a:pt x="1129497" y="397069"/>
                  </a:lnTo>
                  <a:lnTo>
                    <a:pt x="1113520" y="354580"/>
                  </a:lnTo>
                  <a:lnTo>
                    <a:pt x="1094399" y="313751"/>
                  </a:lnTo>
                  <a:lnTo>
                    <a:pt x="1072284" y="274731"/>
                  </a:lnTo>
                  <a:lnTo>
                    <a:pt x="1047323" y="237670"/>
                  </a:lnTo>
                  <a:lnTo>
                    <a:pt x="1019664" y="202717"/>
                  </a:lnTo>
                  <a:lnTo>
                    <a:pt x="989457" y="170021"/>
                  </a:lnTo>
                  <a:lnTo>
                    <a:pt x="956849" y="139730"/>
                  </a:lnTo>
                  <a:lnTo>
                    <a:pt x="921989" y="111995"/>
                  </a:lnTo>
                  <a:lnTo>
                    <a:pt x="885026" y="86964"/>
                  </a:lnTo>
                  <a:lnTo>
                    <a:pt x="846109" y="64787"/>
                  </a:lnTo>
                  <a:lnTo>
                    <a:pt x="805386" y="45612"/>
                  </a:lnTo>
                  <a:lnTo>
                    <a:pt x="763005" y="29589"/>
                  </a:lnTo>
                  <a:lnTo>
                    <a:pt x="719116" y="16868"/>
                  </a:lnTo>
                  <a:lnTo>
                    <a:pt x="673867" y="7596"/>
                  </a:lnTo>
                  <a:lnTo>
                    <a:pt x="627406" y="1923"/>
                  </a:lnTo>
                  <a:lnTo>
                    <a:pt x="579882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75253" y="2211323"/>
              <a:ext cx="2862580" cy="2983230"/>
            </a:xfrm>
            <a:custGeom>
              <a:avLst/>
              <a:gdLst/>
              <a:ahLst/>
              <a:cxnLst/>
              <a:rect l="l" t="t" r="r" b="b"/>
              <a:pathLst>
                <a:path w="2862579" h="2983229">
                  <a:moveTo>
                    <a:pt x="0" y="2983230"/>
                  </a:moveTo>
                  <a:lnTo>
                    <a:pt x="2785872" y="0"/>
                  </a:lnTo>
                  <a:lnTo>
                    <a:pt x="2862072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105397" y="2085085"/>
            <a:ext cx="1609725" cy="1937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0"/>
              </a:spcBef>
            </a:pPr>
            <a:r>
              <a:rPr sz="2400" b="1" spc="-204" dirty="0">
                <a:latin typeface="Arial"/>
                <a:cs typeface="Arial"/>
              </a:rPr>
              <a:t>OBJETO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spc="-245" dirty="0">
                <a:latin typeface="Arial"/>
                <a:cs typeface="Arial"/>
              </a:rPr>
              <a:t>SUJETO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50">
              <a:latin typeface="Arial"/>
              <a:cs typeface="Arial"/>
            </a:endParaRPr>
          </a:p>
          <a:p>
            <a:pPr marL="20955">
              <a:lnSpc>
                <a:spcPct val="100000"/>
              </a:lnSpc>
              <a:spcBef>
                <a:spcPts val="5"/>
              </a:spcBef>
            </a:pPr>
            <a:r>
              <a:rPr sz="2400" b="1" spc="70" dirty="0">
                <a:latin typeface="Arial"/>
                <a:cs typeface="Arial"/>
              </a:rPr>
              <a:t>CO</a:t>
            </a:r>
            <a:r>
              <a:rPr sz="2400" b="1" spc="-240" dirty="0">
                <a:latin typeface="Arial"/>
                <a:cs typeface="Arial"/>
              </a:rPr>
              <a:t>NTEX</a:t>
            </a:r>
            <a:r>
              <a:rPr sz="2400" b="1" spc="-145" dirty="0">
                <a:latin typeface="Arial"/>
                <a:cs typeface="Arial"/>
              </a:rPr>
              <a:t>T</a:t>
            </a:r>
            <a:r>
              <a:rPr sz="2400" b="1" dirty="0">
                <a:latin typeface="Arial"/>
                <a:cs typeface="Arial"/>
              </a:rPr>
              <a:t>O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6602" y="901547"/>
            <a:ext cx="4614545" cy="85851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20"/>
              </a:spcBef>
            </a:pPr>
            <a:r>
              <a:rPr sz="4400" spc="-80" dirty="0">
                <a:latin typeface="Lucida Sans Unicode"/>
                <a:cs typeface="Lucida Sans Unicode"/>
              </a:rPr>
              <a:t>R</a:t>
            </a:r>
            <a:r>
              <a:rPr sz="4400" spc="145" dirty="0">
                <a:latin typeface="Lucida Sans Unicode"/>
                <a:cs typeface="Lucida Sans Unicode"/>
              </a:rPr>
              <a:t>E</a:t>
            </a:r>
            <a:r>
              <a:rPr sz="4400" spc="204" dirty="0">
                <a:latin typeface="Lucida Sans Unicode"/>
                <a:cs typeface="Lucida Sans Unicode"/>
              </a:rPr>
              <a:t>Q</a:t>
            </a:r>
            <a:r>
              <a:rPr sz="4400" spc="-170" dirty="0">
                <a:latin typeface="Lucida Sans Unicode"/>
                <a:cs typeface="Lucida Sans Unicode"/>
              </a:rPr>
              <a:t>UER</a:t>
            </a:r>
            <a:r>
              <a:rPr sz="4400" spc="50" dirty="0">
                <a:latin typeface="Lucida Sans Unicode"/>
                <a:cs typeface="Lucida Sans Unicode"/>
              </a:rPr>
              <a:t>I</a:t>
            </a:r>
            <a:r>
              <a:rPr sz="4400" spc="125" dirty="0">
                <a:latin typeface="Lucida Sans Unicode"/>
                <a:cs typeface="Lucida Sans Unicode"/>
              </a:rPr>
              <a:t>M</a:t>
            </a:r>
            <a:r>
              <a:rPr sz="4400" spc="-290" dirty="0">
                <a:latin typeface="Lucida Sans Unicode"/>
                <a:cs typeface="Lucida Sans Unicode"/>
              </a:rPr>
              <a:t>IEN</a:t>
            </a:r>
            <a:r>
              <a:rPr sz="4400" spc="-145" dirty="0">
                <a:latin typeface="Lucida Sans Unicode"/>
                <a:cs typeface="Lucida Sans Unicode"/>
              </a:rPr>
              <a:t>T</a:t>
            </a:r>
            <a:r>
              <a:rPr sz="4400" spc="200" dirty="0">
                <a:latin typeface="Lucida Sans Unicode"/>
                <a:cs typeface="Lucida Sans Unicode"/>
              </a:rPr>
              <a:t>O</a:t>
            </a:r>
            <a:r>
              <a:rPr sz="4400" spc="-180" dirty="0">
                <a:latin typeface="Lucida Sans Unicode"/>
                <a:cs typeface="Lucida Sans Unicode"/>
              </a:rPr>
              <a:t>S</a:t>
            </a:r>
            <a:endParaRPr sz="44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902" y="2049272"/>
            <a:ext cx="7562850" cy="441388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5600" marR="5080" indent="-342900" algn="just">
              <a:lnSpc>
                <a:spcPct val="90100"/>
              </a:lnSpc>
              <a:spcBef>
                <a:spcPts val="434"/>
              </a:spcBef>
              <a:buFont typeface="Lucida Sans Unicode"/>
              <a:buChar char="•"/>
              <a:tabLst>
                <a:tab pos="367030" algn="l"/>
              </a:tabLst>
            </a:pPr>
            <a:r>
              <a:rPr sz="2800" b="1" spc="85" dirty="0">
                <a:latin typeface="Arial"/>
                <a:cs typeface="Arial"/>
              </a:rPr>
              <a:t>O</a:t>
            </a:r>
            <a:r>
              <a:rPr sz="2800" b="1" spc="-400" dirty="0">
                <a:latin typeface="Arial"/>
                <a:cs typeface="Arial"/>
              </a:rPr>
              <a:t>BJE</a:t>
            </a:r>
            <a:r>
              <a:rPr sz="2800" b="1" spc="-290" dirty="0">
                <a:latin typeface="Arial"/>
                <a:cs typeface="Arial"/>
              </a:rPr>
              <a:t>T</a:t>
            </a:r>
            <a:r>
              <a:rPr sz="2800" b="1" spc="85" dirty="0">
                <a:latin typeface="Arial"/>
                <a:cs typeface="Arial"/>
              </a:rPr>
              <a:t>O</a:t>
            </a:r>
            <a:r>
              <a:rPr sz="2800" b="1" spc="-150" dirty="0">
                <a:latin typeface="Arial"/>
                <a:cs typeface="Arial"/>
              </a:rPr>
              <a:t>: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spc="-60" dirty="0">
                <a:latin typeface="Lucida Sans Unicode"/>
                <a:cs typeface="Lucida Sans Unicode"/>
              </a:rPr>
              <a:t>ÉN</a:t>
            </a:r>
            <a:r>
              <a:rPr sz="2800" spc="20" dirty="0">
                <a:latin typeface="Lucida Sans Unicode"/>
                <a:cs typeface="Lucida Sans Unicode"/>
              </a:rPr>
              <a:t>F</a:t>
            </a:r>
            <a:r>
              <a:rPr sz="2800" spc="70" dirty="0">
                <a:latin typeface="Lucida Sans Unicode"/>
                <a:cs typeface="Lucida Sans Unicode"/>
              </a:rPr>
              <a:t>A</a:t>
            </a:r>
            <a:r>
              <a:rPr sz="2800" spc="-135" dirty="0">
                <a:latin typeface="Lucida Sans Unicode"/>
                <a:cs typeface="Lucida Sans Unicode"/>
              </a:rPr>
              <a:t>SIS</a:t>
            </a:r>
            <a:r>
              <a:rPr sz="2800" spc="-110" dirty="0">
                <a:latin typeface="Lucida Sans Unicode"/>
                <a:cs typeface="Lucida Sans Unicode"/>
              </a:rPr>
              <a:t> </a:t>
            </a:r>
            <a:r>
              <a:rPr sz="2800" spc="-10" dirty="0">
                <a:latin typeface="Lucida Sans Unicode"/>
                <a:cs typeface="Lucida Sans Unicode"/>
              </a:rPr>
              <a:t>EN</a:t>
            </a:r>
            <a:r>
              <a:rPr sz="2800" spc="-110" dirty="0">
                <a:latin typeface="Lucida Sans Unicode"/>
                <a:cs typeface="Lucida Sans Unicode"/>
              </a:rPr>
              <a:t> </a:t>
            </a:r>
            <a:r>
              <a:rPr sz="2800" spc="-130" dirty="0">
                <a:latin typeface="Lucida Sans Unicode"/>
                <a:cs typeface="Lucida Sans Unicode"/>
              </a:rPr>
              <a:t>L</a:t>
            </a:r>
            <a:r>
              <a:rPr sz="2800" dirty="0">
                <a:latin typeface="Lucida Sans Unicode"/>
                <a:cs typeface="Lucida Sans Unicode"/>
              </a:rPr>
              <a:t>A</a:t>
            </a:r>
            <a:r>
              <a:rPr sz="2800" spc="-40" dirty="0">
                <a:latin typeface="Lucida Sans Unicode"/>
                <a:cs typeface="Lucida Sans Unicode"/>
              </a:rPr>
              <a:t> </a:t>
            </a:r>
            <a:r>
              <a:rPr sz="2800" spc="-15" dirty="0">
                <a:latin typeface="Lucida Sans Unicode"/>
                <a:cs typeface="Lucida Sans Unicode"/>
              </a:rPr>
              <a:t>F</a:t>
            </a:r>
            <a:r>
              <a:rPr sz="2800" spc="130" dirty="0">
                <a:latin typeface="Lucida Sans Unicode"/>
                <a:cs typeface="Lucida Sans Unicode"/>
              </a:rPr>
              <a:t>O</a:t>
            </a:r>
            <a:r>
              <a:rPr sz="2800" spc="10" dirty="0">
                <a:latin typeface="Lucida Sans Unicode"/>
                <a:cs typeface="Lucida Sans Unicode"/>
              </a:rPr>
              <a:t>R</a:t>
            </a:r>
            <a:r>
              <a:rPr sz="2800" spc="80" dirty="0">
                <a:latin typeface="Lucida Sans Unicode"/>
                <a:cs typeface="Lucida Sans Unicode"/>
              </a:rPr>
              <a:t>M</a:t>
            </a:r>
            <a:r>
              <a:rPr sz="2800" spc="250" dirty="0">
                <a:latin typeface="Lucida Sans Unicode"/>
                <a:cs typeface="Lucida Sans Unicode"/>
              </a:rPr>
              <a:t>A</a:t>
            </a:r>
            <a:r>
              <a:rPr sz="2800" spc="170" dirty="0">
                <a:latin typeface="Lucida Sans Unicode"/>
                <a:cs typeface="Lucida Sans Unicode"/>
              </a:rPr>
              <a:t>C</a:t>
            </a:r>
            <a:r>
              <a:rPr sz="2800" spc="-45" dirty="0">
                <a:latin typeface="Lucida Sans Unicode"/>
                <a:cs typeface="Lucida Sans Unicode"/>
              </a:rPr>
              <a:t>I</a:t>
            </a:r>
            <a:r>
              <a:rPr sz="2800" spc="130" dirty="0">
                <a:latin typeface="Lucida Sans Unicode"/>
                <a:cs typeface="Lucida Sans Unicode"/>
              </a:rPr>
              <a:t>Ó</a:t>
            </a:r>
            <a:r>
              <a:rPr sz="2800" dirty="0">
                <a:latin typeface="Lucida Sans Unicode"/>
                <a:cs typeface="Lucida Sans Unicode"/>
              </a:rPr>
              <a:t>N</a:t>
            </a:r>
            <a:r>
              <a:rPr sz="2800" spc="60" dirty="0">
                <a:latin typeface="Lucida Sans Unicode"/>
                <a:cs typeface="Lucida Sans Unicode"/>
              </a:rPr>
              <a:t> </a:t>
            </a:r>
            <a:r>
              <a:rPr sz="2800" spc="295" dirty="0">
                <a:latin typeface="Lucida Sans Unicode"/>
                <a:cs typeface="Lucida Sans Unicode"/>
              </a:rPr>
              <a:t>C</a:t>
            </a:r>
            <a:r>
              <a:rPr sz="2800" spc="130" dirty="0">
                <a:latin typeface="Lucida Sans Unicode"/>
                <a:cs typeface="Lucida Sans Unicode"/>
              </a:rPr>
              <a:t>O</a:t>
            </a:r>
            <a:r>
              <a:rPr sz="2800" dirty="0">
                <a:latin typeface="Lucida Sans Unicode"/>
                <a:cs typeface="Lucida Sans Unicode"/>
              </a:rPr>
              <a:t>N  </a:t>
            </a:r>
            <a:r>
              <a:rPr sz="2800" spc="-75" dirty="0">
                <a:latin typeface="Lucida Sans Unicode"/>
                <a:cs typeface="Lucida Sans Unicode"/>
              </a:rPr>
              <a:t>RE</a:t>
            </a:r>
            <a:r>
              <a:rPr sz="2800" spc="-15" dirty="0">
                <a:latin typeface="Lucida Sans Unicode"/>
                <a:cs typeface="Lucida Sans Unicode"/>
              </a:rPr>
              <a:t>S</a:t>
            </a:r>
            <a:r>
              <a:rPr sz="2800" spc="50" dirty="0">
                <a:latin typeface="Lucida Sans Unicode"/>
                <a:cs typeface="Lucida Sans Unicode"/>
              </a:rPr>
              <a:t>P</a:t>
            </a:r>
            <a:r>
              <a:rPr sz="2800" spc="145" dirty="0">
                <a:latin typeface="Lucida Sans Unicode"/>
                <a:cs typeface="Lucida Sans Unicode"/>
              </a:rPr>
              <a:t>E</a:t>
            </a:r>
            <a:r>
              <a:rPr sz="2800" spc="165" dirty="0">
                <a:latin typeface="Lucida Sans Unicode"/>
                <a:cs typeface="Lucida Sans Unicode"/>
              </a:rPr>
              <a:t>C</a:t>
            </a:r>
            <a:r>
              <a:rPr sz="2800" spc="-455" dirty="0">
                <a:latin typeface="Lucida Sans Unicode"/>
                <a:cs typeface="Lucida Sans Unicode"/>
              </a:rPr>
              <a:t>T</a:t>
            </a:r>
            <a:r>
              <a:rPr sz="2800" dirty="0">
                <a:latin typeface="Lucida Sans Unicode"/>
                <a:cs typeface="Lucida Sans Unicode"/>
              </a:rPr>
              <a:t>O</a:t>
            </a:r>
            <a:r>
              <a:rPr sz="2800" spc="85" dirty="0">
                <a:latin typeface="Lucida Sans Unicode"/>
                <a:cs typeface="Lucida Sans Unicode"/>
              </a:rPr>
              <a:t> </a:t>
            </a:r>
            <a:r>
              <a:rPr sz="2800" dirty="0">
                <a:latin typeface="Lucida Sans Unicode"/>
                <a:cs typeface="Lucida Sans Unicode"/>
              </a:rPr>
              <a:t>A</a:t>
            </a:r>
            <a:r>
              <a:rPr sz="2800" spc="-45" dirty="0">
                <a:latin typeface="Lucida Sans Unicode"/>
                <a:cs typeface="Lucida Sans Unicode"/>
              </a:rPr>
              <a:t> </a:t>
            </a:r>
            <a:r>
              <a:rPr sz="2800" spc="-75" dirty="0">
                <a:latin typeface="Lucida Sans Unicode"/>
                <a:cs typeface="Lucida Sans Unicode"/>
              </a:rPr>
              <a:t>L</a:t>
            </a:r>
            <a:r>
              <a:rPr sz="2800" spc="125" dirty="0">
                <a:latin typeface="Lucida Sans Unicode"/>
                <a:cs typeface="Lucida Sans Unicode"/>
              </a:rPr>
              <a:t>O</a:t>
            </a:r>
            <a:r>
              <a:rPr sz="2800" spc="-114" dirty="0">
                <a:latin typeface="Lucida Sans Unicode"/>
                <a:cs typeface="Lucida Sans Unicode"/>
              </a:rPr>
              <a:t>S</a:t>
            </a:r>
            <a:r>
              <a:rPr sz="2800" spc="55" dirty="0">
                <a:latin typeface="Lucida Sans Unicode"/>
                <a:cs typeface="Lucida Sans Unicode"/>
              </a:rPr>
              <a:t> </a:t>
            </a:r>
            <a:r>
              <a:rPr sz="2800" spc="295" dirty="0">
                <a:latin typeface="Lucida Sans Unicode"/>
                <a:cs typeface="Lucida Sans Unicode"/>
              </a:rPr>
              <a:t>C</a:t>
            </a:r>
            <a:r>
              <a:rPr sz="2800" spc="125" dirty="0">
                <a:latin typeface="Lucida Sans Unicode"/>
                <a:cs typeface="Lucida Sans Unicode"/>
              </a:rPr>
              <a:t>Ó</a:t>
            </a:r>
            <a:r>
              <a:rPr sz="2800" spc="-140" dirty="0">
                <a:latin typeface="Lucida Sans Unicode"/>
                <a:cs typeface="Lucida Sans Unicode"/>
              </a:rPr>
              <a:t>D</a:t>
            </a:r>
            <a:r>
              <a:rPr sz="2800" spc="150" dirty="0">
                <a:latin typeface="Lucida Sans Unicode"/>
                <a:cs typeface="Lucida Sans Unicode"/>
              </a:rPr>
              <a:t>I</a:t>
            </a:r>
            <a:r>
              <a:rPr sz="2800" dirty="0">
                <a:latin typeface="Lucida Sans Unicode"/>
                <a:cs typeface="Lucida Sans Unicode"/>
              </a:rPr>
              <a:t>G</a:t>
            </a:r>
            <a:r>
              <a:rPr sz="2800" spc="-550" dirty="0">
                <a:latin typeface="Lucida Sans Unicode"/>
                <a:cs typeface="Lucida Sans Unicode"/>
              </a:rPr>
              <a:t> </a:t>
            </a:r>
            <a:r>
              <a:rPr sz="2800" spc="125" dirty="0">
                <a:latin typeface="Lucida Sans Unicode"/>
                <a:cs typeface="Lucida Sans Unicode"/>
              </a:rPr>
              <a:t>O</a:t>
            </a:r>
            <a:r>
              <a:rPr sz="2800" spc="-114" dirty="0">
                <a:latin typeface="Lucida Sans Unicode"/>
                <a:cs typeface="Lucida Sans Unicode"/>
              </a:rPr>
              <a:t>S </a:t>
            </a:r>
            <a:r>
              <a:rPr sz="2800" spc="-90" dirty="0">
                <a:latin typeface="Lucida Sans Unicode"/>
                <a:cs typeface="Lucida Sans Unicode"/>
              </a:rPr>
              <a:t>Y</a:t>
            </a:r>
            <a:r>
              <a:rPr sz="2800" spc="-114" dirty="0">
                <a:latin typeface="Lucida Sans Unicode"/>
                <a:cs typeface="Lucida Sans Unicode"/>
              </a:rPr>
              <a:t> E</a:t>
            </a:r>
            <a:r>
              <a:rPr sz="2800" spc="-110" dirty="0">
                <a:latin typeface="Lucida Sans Unicode"/>
                <a:cs typeface="Lucida Sans Unicode"/>
              </a:rPr>
              <a:t>L</a:t>
            </a:r>
            <a:r>
              <a:rPr sz="2800" spc="-114" dirty="0">
                <a:latin typeface="Lucida Sans Unicode"/>
                <a:cs typeface="Lucida Sans Unicode"/>
              </a:rPr>
              <a:t> L</a:t>
            </a:r>
            <a:r>
              <a:rPr sz="2800" spc="95" dirty="0">
                <a:latin typeface="Lucida Sans Unicode"/>
                <a:cs typeface="Lucida Sans Unicode"/>
              </a:rPr>
              <a:t>E</a:t>
            </a:r>
            <a:r>
              <a:rPr sz="2800" spc="204" dirty="0">
                <a:latin typeface="Lucida Sans Unicode"/>
                <a:cs typeface="Lucida Sans Unicode"/>
              </a:rPr>
              <a:t>G</a:t>
            </a:r>
            <a:r>
              <a:rPr sz="2800" spc="-40" dirty="0">
                <a:latin typeface="Lucida Sans Unicode"/>
                <a:cs typeface="Lucida Sans Unicode"/>
              </a:rPr>
              <a:t>U</a:t>
            </a:r>
            <a:r>
              <a:rPr sz="2800" dirty="0">
                <a:latin typeface="Lucida Sans Unicode"/>
                <a:cs typeface="Lucida Sans Unicode"/>
              </a:rPr>
              <a:t>A</a:t>
            </a:r>
            <a:r>
              <a:rPr sz="2800" spc="-580" dirty="0">
                <a:latin typeface="Lucida Sans Unicode"/>
                <a:cs typeface="Lucida Sans Unicode"/>
              </a:rPr>
              <a:t> </a:t>
            </a:r>
            <a:r>
              <a:rPr sz="2800" spc="235" dirty="0">
                <a:latin typeface="Lucida Sans Unicode"/>
                <a:cs typeface="Lucida Sans Unicode"/>
              </a:rPr>
              <a:t>J</a:t>
            </a:r>
            <a:r>
              <a:rPr sz="2800" spc="-60" dirty="0">
                <a:latin typeface="Lucida Sans Unicode"/>
                <a:cs typeface="Lucida Sans Unicode"/>
              </a:rPr>
              <a:t>E:  </a:t>
            </a:r>
            <a:r>
              <a:rPr sz="2800" b="1" spc="-5" dirty="0">
                <a:latin typeface="Arial"/>
                <a:cs typeface="Arial"/>
              </a:rPr>
              <a:t>ACADÉMIA</a:t>
            </a:r>
            <a:r>
              <a:rPr sz="2800" b="1" spc="35" dirty="0">
                <a:latin typeface="Arial"/>
                <a:cs typeface="Arial"/>
              </a:rPr>
              <a:t> </a:t>
            </a:r>
            <a:r>
              <a:rPr sz="2800" spc="-90" dirty="0">
                <a:latin typeface="Lucida Sans Unicode"/>
                <a:cs typeface="Lucida Sans Unicode"/>
              </a:rPr>
              <a:t>Y</a:t>
            </a:r>
            <a:r>
              <a:rPr sz="2800" spc="-114" dirty="0">
                <a:latin typeface="Lucida Sans Unicode"/>
                <a:cs typeface="Lucida Sans Unicode"/>
              </a:rPr>
              <a:t> </a:t>
            </a:r>
            <a:r>
              <a:rPr sz="2800" b="1" spc="-65" dirty="0">
                <a:latin typeface="Arial"/>
                <a:cs typeface="Arial"/>
              </a:rPr>
              <a:t>TÉCNICA</a:t>
            </a:r>
            <a:r>
              <a:rPr sz="3200" b="1" spc="-65" dirty="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Lucida Sans Unicode"/>
              <a:buChar char="•"/>
            </a:pPr>
            <a:endParaRPr sz="3900">
              <a:latin typeface="Arial"/>
              <a:cs typeface="Arial"/>
            </a:endParaRPr>
          </a:p>
          <a:p>
            <a:pPr marL="355600" indent="-342900">
              <a:lnSpc>
                <a:spcPts val="3190"/>
              </a:lnSpc>
              <a:buFont typeface="Lucida Sans Unicode"/>
              <a:buChar char="•"/>
              <a:tabLst>
                <a:tab pos="355600" algn="l"/>
              </a:tabLst>
            </a:pPr>
            <a:r>
              <a:rPr sz="2800" b="1" spc="-370" dirty="0">
                <a:latin typeface="Arial"/>
                <a:cs typeface="Arial"/>
              </a:rPr>
              <a:t>SUJE</a:t>
            </a:r>
            <a:r>
              <a:rPr sz="2800" b="1" spc="-260" dirty="0">
                <a:latin typeface="Arial"/>
                <a:cs typeface="Arial"/>
              </a:rPr>
              <a:t>T</a:t>
            </a:r>
            <a:r>
              <a:rPr sz="2800" b="1" spc="85" dirty="0">
                <a:latin typeface="Arial"/>
                <a:cs typeface="Arial"/>
              </a:rPr>
              <a:t>O</a:t>
            </a:r>
            <a:r>
              <a:rPr sz="2800" b="1" spc="-150" dirty="0">
                <a:latin typeface="Arial"/>
                <a:cs typeface="Arial"/>
              </a:rPr>
              <a:t>: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spc="-50" dirty="0">
                <a:latin typeface="Lucida Sans Unicode"/>
                <a:cs typeface="Lucida Sans Unicode"/>
              </a:rPr>
              <a:t>DE</a:t>
            </a:r>
            <a:r>
              <a:rPr sz="2800" spc="25" dirty="0">
                <a:latin typeface="Lucida Sans Unicode"/>
                <a:cs typeface="Lucida Sans Unicode"/>
              </a:rPr>
              <a:t>S</a:t>
            </a:r>
            <a:r>
              <a:rPr sz="2800" spc="70" dirty="0">
                <a:latin typeface="Lucida Sans Unicode"/>
                <a:cs typeface="Lucida Sans Unicode"/>
              </a:rPr>
              <a:t>A</a:t>
            </a:r>
            <a:r>
              <a:rPr sz="2800" spc="-70" dirty="0">
                <a:latin typeface="Lucida Sans Unicode"/>
                <a:cs typeface="Lucida Sans Unicode"/>
              </a:rPr>
              <a:t>R</a:t>
            </a:r>
            <a:r>
              <a:rPr sz="2800" spc="55" dirty="0">
                <a:latin typeface="Lucida Sans Unicode"/>
                <a:cs typeface="Lucida Sans Unicode"/>
              </a:rPr>
              <a:t>R</a:t>
            </a:r>
            <a:r>
              <a:rPr sz="2800" spc="125" dirty="0">
                <a:latin typeface="Lucida Sans Unicode"/>
                <a:cs typeface="Lucida Sans Unicode"/>
              </a:rPr>
              <a:t>O</a:t>
            </a:r>
            <a:r>
              <a:rPr sz="2800" spc="-200" dirty="0">
                <a:latin typeface="Lucida Sans Unicode"/>
                <a:cs typeface="Lucida Sans Unicode"/>
              </a:rPr>
              <a:t>L</a:t>
            </a:r>
            <a:r>
              <a:rPr sz="2800" spc="-75" dirty="0">
                <a:latin typeface="Lucida Sans Unicode"/>
                <a:cs typeface="Lucida Sans Unicode"/>
              </a:rPr>
              <a:t>L</a:t>
            </a:r>
            <a:r>
              <a:rPr sz="2800" dirty="0">
                <a:latin typeface="Lucida Sans Unicode"/>
                <a:cs typeface="Lucida Sans Unicode"/>
              </a:rPr>
              <a:t>O</a:t>
            </a:r>
            <a:r>
              <a:rPr sz="2800" spc="15" dirty="0">
                <a:latin typeface="Lucida Sans Unicode"/>
                <a:cs typeface="Lucida Sans Unicode"/>
              </a:rPr>
              <a:t> </a:t>
            </a:r>
            <a:r>
              <a:rPr sz="2800" spc="-15" dirty="0">
                <a:latin typeface="Lucida Sans Unicode"/>
                <a:cs typeface="Lucida Sans Unicode"/>
              </a:rPr>
              <a:t>DE</a:t>
            </a:r>
            <a:r>
              <a:rPr sz="2800" spc="-114" dirty="0">
                <a:latin typeface="Lucida Sans Unicode"/>
                <a:cs typeface="Lucida Sans Unicode"/>
              </a:rPr>
              <a:t> </a:t>
            </a:r>
            <a:r>
              <a:rPr sz="2800" spc="-110" dirty="0">
                <a:latin typeface="Lucida Sans Unicode"/>
                <a:cs typeface="Lucida Sans Unicode"/>
              </a:rPr>
              <a:t>SU</a:t>
            </a:r>
            <a:r>
              <a:rPr sz="2800" spc="55" dirty="0">
                <a:latin typeface="Lucida Sans Unicode"/>
                <a:cs typeface="Lucida Sans Unicode"/>
              </a:rPr>
              <a:t> </a:t>
            </a:r>
            <a:r>
              <a:rPr sz="2800" spc="240" dirty="0">
                <a:latin typeface="Lucida Sans Unicode"/>
                <a:cs typeface="Lucida Sans Unicode"/>
              </a:rPr>
              <a:t>C</a:t>
            </a:r>
            <a:r>
              <a:rPr sz="2800" spc="70" dirty="0">
                <a:latin typeface="Lucida Sans Unicode"/>
                <a:cs typeface="Lucida Sans Unicode"/>
              </a:rPr>
              <a:t>AP</a:t>
            </a:r>
            <a:r>
              <a:rPr sz="2800" spc="240" dirty="0">
                <a:latin typeface="Lucida Sans Unicode"/>
                <a:cs typeface="Lucida Sans Unicode"/>
              </a:rPr>
              <a:t>A</a:t>
            </a:r>
            <a:r>
              <a:rPr sz="2800" spc="170" dirty="0">
                <a:latin typeface="Lucida Sans Unicode"/>
                <a:cs typeface="Lucida Sans Unicode"/>
              </a:rPr>
              <a:t>C</a:t>
            </a:r>
            <a:r>
              <a:rPr sz="2800" spc="-55" dirty="0">
                <a:latin typeface="Lucida Sans Unicode"/>
                <a:cs typeface="Lucida Sans Unicode"/>
              </a:rPr>
              <a:t>I</a:t>
            </a:r>
            <a:r>
              <a:rPr sz="2800" spc="-65" dirty="0">
                <a:latin typeface="Lucida Sans Unicode"/>
                <a:cs typeface="Lucida Sans Unicode"/>
              </a:rPr>
              <a:t>D</a:t>
            </a:r>
            <a:r>
              <a:rPr sz="2800" spc="70" dirty="0">
                <a:latin typeface="Lucida Sans Unicode"/>
                <a:cs typeface="Lucida Sans Unicode"/>
              </a:rPr>
              <a:t>A</a:t>
            </a:r>
            <a:r>
              <a:rPr sz="2800" spc="-15" dirty="0">
                <a:latin typeface="Lucida Sans Unicode"/>
                <a:cs typeface="Lucida Sans Unicode"/>
              </a:rPr>
              <a:t>D</a:t>
            </a:r>
            <a:endParaRPr sz="2800">
              <a:latin typeface="Lucida Sans Unicode"/>
              <a:cs typeface="Lucida Sans Unicode"/>
            </a:endParaRPr>
          </a:p>
          <a:p>
            <a:pPr marL="355600">
              <a:lnSpc>
                <a:spcPts val="3190"/>
              </a:lnSpc>
            </a:pPr>
            <a:r>
              <a:rPr sz="2800" b="1" spc="-210" dirty="0">
                <a:latin typeface="Arial"/>
                <a:cs typeface="Arial"/>
              </a:rPr>
              <a:t>EXPRESIVA</a:t>
            </a:r>
            <a:r>
              <a:rPr sz="2800" b="1" spc="60" dirty="0">
                <a:latin typeface="Arial"/>
                <a:cs typeface="Arial"/>
              </a:rPr>
              <a:t> </a:t>
            </a:r>
            <a:r>
              <a:rPr sz="2800" spc="-90" dirty="0">
                <a:latin typeface="Lucida Sans Unicode"/>
                <a:cs typeface="Lucida Sans Unicode"/>
              </a:rPr>
              <a:t>Y</a:t>
            </a:r>
            <a:r>
              <a:rPr sz="2800" spc="-55" dirty="0">
                <a:latin typeface="Lucida Sans Unicode"/>
                <a:cs typeface="Lucida Sans Unicode"/>
              </a:rPr>
              <a:t> </a:t>
            </a:r>
            <a:r>
              <a:rPr sz="2800" b="1" spc="-125" dirty="0">
                <a:latin typeface="Arial"/>
                <a:cs typeface="Arial"/>
              </a:rPr>
              <a:t>CREATIVA.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650">
              <a:latin typeface="Arial"/>
              <a:cs typeface="Arial"/>
            </a:endParaRPr>
          </a:p>
          <a:p>
            <a:pPr marL="355600" marR="607695" indent="-342900">
              <a:lnSpc>
                <a:spcPct val="94900"/>
              </a:lnSpc>
              <a:buFont typeface="Lucida Sans Unicode"/>
              <a:buChar char="•"/>
              <a:tabLst>
                <a:tab pos="366395" algn="l"/>
              </a:tabLst>
            </a:pPr>
            <a:r>
              <a:rPr sz="2800" b="1" spc="-135" dirty="0">
                <a:latin typeface="Arial"/>
                <a:cs typeface="Arial"/>
              </a:rPr>
              <a:t>CONTEXTO:</a:t>
            </a:r>
            <a:r>
              <a:rPr sz="2800" b="1" spc="-130" dirty="0">
                <a:latin typeface="Arial"/>
                <a:cs typeface="Arial"/>
              </a:rPr>
              <a:t> </a:t>
            </a:r>
            <a:r>
              <a:rPr sz="2800" spc="20" dirty="0">
                <a:latin typeface="Lucida Sans Unicode"/>
                <a:cs typeface="Lucida Sans Unicode"/>
              </a:rPr>
              <a:t>GENERAR </a:t>
            </a:r>
            <a:r>
              <a:rPr sz="2800" spc="10" dirty="0">
                <a:latin typeface="Lucida Sans Unicode"/>
                <a:cs typeface="Lucida Sans Unicode"/>
              </a:rPr>
              <a:t>RELACIONES </a:t>
            </a:r>
            <a:r>
              <a:rPr sz="2800" spc="15" dirty="0">
                <a:latin typeface="Lucida Sans Unicode"/>
                <a:cs typeface="Lucida Sans Unicode"/>
              </a:rPr>
              <a:t> </a:t>
            </a:r>
            <a:r>
              <a:rPr sz="2800" spc="-145" dirty="0">
                <a:latin typeface="Lucida Sans Unicode"/>
                <a:cs typeface="Lucida Sans Unicode"/>
              </a:rPr>
              <a:t>INTERDI</a:t>
            </a:r>
            <a:r>
              <a:rPr sz="2800" spc="30" dirty="0">
                <a:latin typeface="Lucida Sans Unicode"/>
                <a:cs typeface="Lucida Sans Unicode"/>
              </a:rPr>
              <a:t>S</a:t>
            </a:r>
            <a:r>
              <a:rPr sz="2800" spc="170" dirty="0">
                <a:latin typeface="Lucida Sans Unicode"/>
                <a:cs typeface="Lucida Sans Unicode"/>
              </a:rPr>
              <a:t>C</a:t>
            </a:r>
            <a:r>
              <a:rPr sz="2800" spc="-120" dirty="0">
                <a:latin typeface="Lucida Sans Unicode"/>
                <a:cs typeface="Lucida Sans Unicode"/>
              </a:rPr>
              <a:t>I</a:t>
            </a:r>
            <a:r>
              <a:rPr sz="2800" spc="55" dirty="0">
                <a:latin typeface="Lucida Sans Unicode"/>
                <a:cs typeface="Lucida Sans Unicode"/>
              </a:rPr>
              <a:t>P</a:t>
            </a:r>
            <a:r>
              <a:rPr sz="2800" spc="-100" dirty="0">
                <a:latin typeface="Lucida Sans Unicode"/>
                <a:cs typeface="Lucida Sans Unicode"/>
              </a:rPr>
              <a:t>LI</a:t>
            </a:r>
            <a:r>
              <a:rPr sz="2800" spc="-110" dirty="0">
                <a:latin typeface="Lucida Sans Unicode"/>
                <a:cs typeface="Lucida Sans Unicode"/>
              </a:rPr>
              <a:t>N</a:t>
            </a:r>
            <a:r>
              <a:rPr sz="2800" spc="70" dirty="0">
                <a:latin typeface="Lucida Sans Unicode"/>
                <a:cs typeface="Lucida Sans Unicode"/>
              </a:rPr>
              <a:t>A</a:t>
            </a:r>
            <a:r>
              <a:rPr sz="2800" spc="-170" dirty="0">
                <a:latin typeface="Lucida Sans Unicode"/>
                <a:cs typeface="Lucida Sans Unicode"/>
              </a:rPr>
              <a:t>R</a:t>
            </a:r>
            <a:r>
              <a:rPr sz="2800" spc="-10" dirty="0">
                <a:latin typeface="Lucida Sans Unicode"/>
                <a:cs typeface="Lucida Sans Unicode"/>
              </a:rPr>
              <a:t>I</a:t>
            </a:r>
            <a:r>
              <a:rPr sz="2800" spc="70" dirty="0">
                <a:latin typeface="Lucida Sans Unicode"/>
                <a:cs typeface="Lucida Sans Unicode"/>
              </a:rPr>
              <a:t>A</a:t>
            </a:r>
            <a:r>
              <a:rPr sz="2800" spc="-114" dirty="0">
                <a:latin typeface="Lucida Sans Unicode"/>
                <a:cs typeface="Lucida Sans Unicode"/>
              </a:rPr>
              <a:t>S </a:t>
            </a:r>
            <a:r>
              <a:rPr sz="2800" spc="-155" dirty="0">
                <a:latin typeface="Lucida Sans Unicode"/>
                <a:cs typeface="Lucida Sans Unicode"/>
              </a:rPr>
              <a:t>INSER</a:t>
            </a:r>
            <a:r>
              <a:rPr sz="2800" spc="-110" dirty="0">
                <a:latin typeface="Lucida Sans Unicode"/>
                <a:cs typeface="Lucida Sans Unicode"/>
              </a:rPr>
              <a:t>T</a:t>
            </a:r>
            <a:r>
              <a:rPr sz="2800" spc="70" dirty="0">
                <a:latin typeface="Lucida Sans Unicode"/>
                <a:cs typeface="Lucida Sans Unicode"/>
              </a:rPr>
              <a:t>A</a:t>
            </a:r>
            <a:r>
              <a:rPr sz="2800" spc="-114" dirty="0">
                <a:latin typeface="Lucida Sans Unicode"/>
                <a:cs typeface="Lucida Sans Unicode"/>
              </a:rPr>
              <a:t>S </a:t>
            </a:r>
            <a:r>
              <a:rPr sz="2800" spc="-10" dirty="0">
                <a:latin typeface="Lucida Sans Unicode"/>
                <a:cs typeface="Lucida Sans Unicode"/>
              </a:rPr>
              <a:t>EN</a:t>
            </a:r>
            <a:r>
              <a:rPr sz="2800" spc="-114" dirty="0">
                <a:latin typeface="Lucida Sans Unicode"/>
                <a:cs typeface="Lucida Sans Unicode"/>
              </a:rPr>
              <a:t> </a:t>
            </a:r>
            <a:r>
              <a:rPr sz="2800" spc="-130" dirty="0">
                <a:latin typeface="Lucida Sans Unicode"/>
                <a:cs typeface="Lucida Sans Unicode"/>
              </a:rPr>
              <a:t>L</a:t>
            </a:r>
            <a:r>
              <a:rPr sz="2800" dirty="0">
                <a:latin typeface="Lucida Sans Unicode"/>
                <a:cs typeface="Lucida Sans Unicode"/>
              </a:rPr>
              <a:t>A  </a:t>
            </a:r>
            <a:r>
              <a:rPr sz="2800" b="1" spc="-180" dirty="0">
                <a:latin typeface="Arial"/>
                <a:cs typeface="Arial"/>
              </a:rPr>
              <a:t>REALIDAD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330" dirty="0">
                <a:latin typeface="Arial"/>
                <a:cs typeface="Arial"/>
              </a:rPr>
              <a:t>S</a:t>
            </a:r>
            <a:r>
              <a:rPr sz="2800" b="1" spc="85" dirty="0">
                <a:latin typeface="Arial"/>
                <a:cs typeface="Arial"/>
              </a:rPr>
              <a:t>OC</a:t>
            </a:r>
            <a:r>
              <a:rPr sz="2800" b="1" spc="-145" dirty="0">
                <a:latin typeface="Arial"/>
                <a:cs typeface="Arial"/>
              </a:rPr>
              <a:t>IA</a:t>
            </a:r>
            <a:r>
              <a:rPr sz="2800" b="1" spc="-185" dirty="0">
                <a:latin typeface="Arial"/>
                <a:cs typeface="Arial"/>
              </a:rPr>
              <a:t>L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415" dirty="0">
                <a:latin typeface="Arial"/>
                <a:cs typeface="Arial"/>
              </a:rPr>
              <a:t>E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260" dirty="0">
                <a:latin typeface="Arial"/>
                <a:cs typeface="Arial"/>
              </a:rPr>
              <a:t>HIS</a:t>
            </a:r>
            <a:r>
              <a:rPr sz="2800" b="1" spc="-200" dirty="0">
                <a:latin typeface="Arial"/>
                <a:cs typeface="Arial"/>
              </a:rPr>
              <a:t>T</a:t>
            </a:r>
            <a:r>
              <a:rPr sz="2800" b="1" spc="85" dirty="0">
                <a:latin typeface="Arial"/>
                <a:cs typeface="Arial"/>
              </a:rPr>
              <a:t>Ó</a:t>
            </a:r>
            <a:r>
              <a:rPr sz="2800" b="1" spc="-290" dirty="0">
                <a:latin typeface="Arial"/>
                <a:cs typeface="Arial"/>
              </a:rPr>
              <a:t>R</a:t>
            </a:r>
            <a:r>
              <a:rPr sz="2800" b="1" spc="-35" dirty="0">
                <a:latin typeface="Arial"/>
                <a:cs typeface="Arial"/>
              </a:rPr>
              <a:t>I</a:t>
            </a:r>
            <a:r>
              <a:rPr sz="2800" b="1" spc="80" dirty="0">
                <a:latin typeface="Arial"/>
                <a:cs typeface="Arial"/>
              </a:rPr>
              <a:t>C</a:t>
            </a:r>
            <a:r>
              <a:rPr sz="2800" b="1" dirty="0">
                <a:latin typeface="Arial"/>
                <a:cs typeface="Arial"/>
              </a:rPr>
              <a:t>A</a:t>
            </a:r>
            <a:r>
              <a:rPr sz="2800" b="1" spc="60" dirty="0">
                <a:latin typeface="Arial"/>
                <a:cs typeface="Arial"/>
              </a:rPr>
              <a:t> </a:t>
            </a:r>
            <a:r>
              <a:rPr sz="2800" b="1" spc="-395" dirty="0">
                <a:latin typeface="Arial"/>
                <a:cs typeface="Arial"/>
              </a:rPr>
              <a:t>L</a:t>
            </a:r>
            <a:r>
              <a:rPr sz="2800" b="1" spc="85" dirty="0">
                <a:latin typeface="Arial"/>
                <a:cs typeface="Arial"/>
              </a:rPr>
              <a:t>OC</a:t>
            </a:r>
            <a:r>
              <a:rPr sz="2800" b="1" spc="-110" dirty="0">
                <a:latin typeface="Arial"/>
                <a:cs typeface="Arial"/>
              </a:rPr>
              <a:t>AL.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717804"/>
            <a:ext cx="8229600" cy="115671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0" dirty="0"/>
              <a:t>ÁMBITOS</a:t>
            </a:r>
            <a:r>
              <a:rPr spc="-185" dirty="0"/>
              <a:t> </a:t>
            </a:r>
            <a:r>
              <a:rPr spc="110" dirty="0"/>
              <a:t>LENGUAJE</a:t>
            </a:r>
            <a:r>
              <a:rPr spc="-95" dirty="0"/>
              <a:t> </a:t>
            </a:r>
            <a:r>
              <a:rPr spc="-165" dirty="0"/>
              <a:t>ARTÍSTICO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902" y="3092450"/>
            <a:ext cx="8056245" cy="2216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361950" algn="l"/>
              </a:tabLst>
            </a:pPr>
            <a:r>
              <a:rPr sz="2400" spc="-10" dirty="0">
                <a:latin typeface="Lucida Sans Unicode"/>
                <a:cs typeface="Lucida Sans Unicode"/>
              </a:rPr>
              <a:t>Promover</a:t>
            </a:r>
            <a:r>
              <a:rPr sz="2400" spc="-5" dirty="0">
                <a:latin typeface="Lucida Sans Unicode"/>
                <a:cs typeface="Lucida Sans Unicode"/>
              </a:rPr>
              <a:t> </a:t>
            </a:r>
            <a:r>
              <a:rPr sz="2400" spc="30" dirty="0">
                <a:latin typeface="Lucida Sans Unicode"/>
                <a:cs typeface="Lucida Sans Unicode"/>
              </a:rPr>
              <a:t>una</a:t>
            </a:r>
            <a:r>
              <a:rPr sz="2400" spc="35" dirty="0">
                <a:latin typeface="Lucida Sans Unicode"/>
                <a:cs typeface="Lucida Sans Unicode"/>
              </a:rPr>
              <a:t> </a:t>
            </a:r>
            <a:r>
              <a:rPr sz="2400" spc="75" dirty="0">
                <a:latin typeface="Lucida Sans Unicode"/>
                <a:cs typeface="Lucida Sans Unicode"/>
              </a:rPr>
              <a:t>sociedad</a:t>
            </a:r>
            <a:r>
              <a:rPr sz="2400" spc="80" dirty="0">
                <a:latin typeface="Lucida Sans Unicode"/>
                <a:cs typeface="Lucida Sans Unicode"/>
              </a:rPr>
              <a:t> </a:t>
            </a:r>
            <a:r>
              <a:rPr sz="2400" spc="40" dirty="0">
                <a:latin typeface="Lucida Sans Unicode"/>
                <a:cs typeface="Lucida Sans Unicode"/>
              </a:rPr>
              <a:t>activa</a:t>
            </a:r>
            <a:r>
              <a:rPr sz="2400" spc="45" dirty="0">
                <a:latin typeface="Lucida Sans Unicode"/>
                <a:cs typeface="Lucida Sans Unicode"/>
              </a:rPr>
              <a:t> que</a:t>
            </a:r>
            <a:r>
              <a:rPr sz="2400" spc="50" dirty="0">
                <a:latin typeface="Lucida Sans Unicode"/>
                <a:cs typeface="Lucida Sans Unicode"/>
              </a:rPr>
              <a:t> </a:t>
            </a:r>
            <a:r>
              <a:rPr sz="2400" spc="5" dirty="0">
                <a:latin typeface="Lucida Sans Unicode"/>
                <a:cs typeface="Lucida Sans Unicode"/>
              </a:rPr>
              <a:t>no</a:t>
            </a:r>
            <a:r>
              <a:rPr sz="2400" spc="770" dirty="0">
                <a:latin typeface="Lucida Sans Unicode"/>
                <a:cs typeface="Lucida Sans Unicode"/>
              </a:rPr>
              <a:t> </a:t>
            </a:r>
            <a:r>
              <a:rPr sz="2400" spc="-95" dirty="0">
                <a:latin typeface="Lucida Sans Unicode"/>
                <a:cs typeface="Lucida Sans Unicode"/>
              </a:rPr>
              <a:t>sólo </a:t>
            </a:r>
            <a:r>
              <a:rPr sz="2400" spc="-90" dirty="0">
                <a:latin typeface="Lucida Sans Unicode"/>
                <a:cs typeface="Lucida Sans Unicode"/>
              </a:rPr>
              <a:t> </a:t>
            </a:r>
            <a:r>
              <a:rPr sz="2400" spc="5" dirty="0">
                <a:latin typeface="Lucida Sans Unicode"/>
                <a:cs typeface="Lucida Sans Unicode"/>
              </a:rPr>
              <a:t>consuma </a:t>
            </a:r>
            <a:r>
              <a:rPr sz="2400" spc="-45" dirty="0">
                <a:latin typeface="Lucida Sans Unicode"/>
                <a:cs typeface="Lucida Sans Unicode"/>
              </a:rPr>
              <a:t>cultura </a:t>
            </a:r>
            <a:r>
              <a:rPr sz="2400" spc="-125" dirty="0">
                <a:latin typeface="Lucida Sans Unicode"/>
                <a:cs typeface="Lucida Sans Unicode"/>
              </a:rPr>
              <a:t>sino </a:t>
            </a:r>
            <a:r>
              <a:rPr sz="2400" spc="45" dirty="0">
                <a:latin typeface="Lucida Sans Unicode"/>
                <a:cs typeface="Lucida Sans Unicode"/>
              </a:rPr>
              <a:t>que </a:t>
            </a:r>
            <a:r>
              <a:rPr sz="2400" spc="30" dirty="0">
                <a:latin typeface="Lucida Sans Unicode"/>
                <a:cs typeface="Lucida Sans Unicode"/>
              </a:rPr>
              <a:t>cree </a:t>
            </a:r>
            <a:r>
              <a:rPr sz="2400" dirty="0">
                <a:latin typeface="Lucida Sans Unicode"/>
                <a:cs typeface="Lucida Sans Unicode"/>
              </a:rPr>
              <a:t>y </a:t>
            </a:r>
            <a:r>
              <a:rPr sz="2400" spc="-30" dirty="0">
                <a:latin typeface="Lucida Sans Unicode"/>
                <a:cs typeface="Lucida Sans Unicode"/>
              </a:rPr>
              <a:t>cultive </a:t>
            </a:r>
            <a:r>
              <a:rPr sz="2400" spc="-165" dirty="0">
                <a:latin typeface="Lucida Sans Unicode"/>
                <a:cs typeface="Lucida Sans Unicode"/>
              </a:rPr>
              <a:t>su </a:t>
            </a:r>
            <a:r>
              <a:rPr sz="2400" spc="-35" dirty="0">
                <a:latin typeface="Lucida Sans Unicode"/>
                <a:cs typeface="Lucida Sans Unicode"/>
              </a:rPr>
              <a:t>cultura; </a:t>
            </a:r>
            <a:r>
              <a:rPr sz="2400" spc="-30" dirty="0">
                <a:latin typeface="Lucida Sans Unicode"/>
                <a:cs typeface="Lucida Sans Unicode"/>
              </a:rPr>
              <a:t> </a:t>
            </a:r>
            <a:r>
              <a:rPr sz="2400" spc="45" dirty="0">
                <a:latin typeface="Lucida Sans Unicode"/>
                <a:cs typeface="Lucida Sans Unicode"/>
              </a:rPr>
              <a:t>que </a:t>
            </a:r>
            <a:r>
              <a:rPr sz="2400" spc="35" dirty="0">
                <a:latin typeface="Lucida Sans Unicode"/>
                <a:cs typeface="Lucida Sans Unicode"/>
              </a:rPr>
              <a:t>encuentre </a:t>
            </a:r>
            <a:r>
              <a:rPr sz="2400" spc="-204" dirty="0">
                <a:latin typeface="Lucida Sans Unicode"/>
                <a:cs typeface="Lucida Sans Unicode"/>
              </a:rPr>
              <a:t>sus </a:t>
            </a:r>
            <a:r>
              <a:rPr sz="2400" spc="-70" dirty="0">
                <a:latin typeface="Lucida Sans Unicode"/>
                <a:cs typeface="Lucida Sans Unicode"/>
              </a:rPr>
              <a:t>propios </a:t>
            </a:r>
            <a:r>
              <a:rPr sz="2400" spc="-20" dirty="0">
                <a:latin typeface="Lucida Sans Unicode"/>
                <a:cs typeface="Lucida Sans Unicode"/>
              </a:rPr>
              <a:t>referentes </a:t>
            </a:r>
            <a:r>
              <a:rPr sz="2400" dirty="0">
                <a:latin typeface="Lucida Sans Unicode"/>
                <a:cs typeface="Lucida Sans Unicode"/>
              </a:rPr>
              <a:t>y </a:t>
            </a:r>
            <a:r>
              <a:rPr sz="2400" spc="5" dirty="0">
                <a:latin typeface="Lucida Sans Unicode"/>
                <a:cs typeface="Lucida Sans Unicode"/>
              </a:rPr>
              <a:t>no </a:t>
            </a:r>
            <a:r>
              <a:rPr sz="2400" spc="-45" dirty="0">
                <a:latin typeface="Lucida Sans Unicode"/>
                <a:cs typeface="Lucida Sans Unicode"/>
              </a:rPr>
              <a:t>refleje </a:t>
            </a:r>
            <a:r>
              <a:rPr sz="2400" spc="-155" dirty="0">
                <a:latin typeface="Lucida Sans Unicode"/>
                <a:cs typeface="Lucida Sans Unicode"/>
              </a:rPr>
              <a:t>los </a:t>
            </a:r>
            <a:r>
              <a:rPr sz="2400" spc="-150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foráneos</a:t>
            </a:r>
            <a:r>
              <a:rPr sz="2400" spc="5" dirty="0">
                <a:latin typeface="Lucida Sans Unicode"/>
                <a:cs typeface="Lucida Sans Unicode"/>
              </a:rPr>
              <a:t> </a:t>
            </a:r>
            <a:r>
              <a:rPr sz="2400" i="1" spc="130" dirty="0">
                <a:latin typeface="Arial"/>
                <a:cs typeface="Arial"/>
              </a:rPr>
              <a:t>de</a:t>
            </a:r>
            <a:r>
              <a:rPr sz="2400" i="1" spc="135" dirty="0">
                <a:latin typeface="Arial"/>
                <a:cs typeface="Arial"/>
              </a:rPr>
              <a:t> </a:t>
            </a:r>
            <a:r>
              <a:rPr sz="2400" i="1" spc="140" dirty="0">
                <a:latin typeface="Arial"/>
                <a:cs typeface="Arial"/>
              </a:rPr>
              <a:t>moda;</a:t>
            </a:r>
            <a:r>
              <a:rPr sz="2400" i="1" spc="145" dirty="0">
                <a:latin typeface="Arial"/>
                <a:cs typeface="Arial"/>
              </a:rPr>
              <a:t> </a:t>
            </a:r>
            <a:r>
              <a:rPr sz="2400" spc="30" dirty="0">
                <a:latin typeface="Lucida Sans Unicode"/>
                <a:cs typeface="Lucida Sans Unicode"/>
              </a:rPr>
              <a:t>una</a:t>
            </a:r>
            <a:r>
              <a:rPr sz="2400" spc="35" dirty="0">
                <a:latin typeface="Lucida Sans Unicode"/>
                <a:cs typeface="Lucida Sans Unicode"/>
              </a:rPr>
              <a:t> </a:t>
            </a:r>
            <a:r>
              <a:rPr sz="2400" spc="75" dirty="0">
                <a:latin typeface="Lucida Sans Unicode"/>
                <a:cs typeface="Lucida Sans Unicode"/>
              </a:rPr>
              <a:t>sociedad </a:t>
            </a:r>
            <a:r>
              <a:rPr sz="2400" spc="-5" dirty="0">
                <a:latin typeface="Lucida Sans Unicode"/>
                <a:cs typeface="Lucida Sans Unicode"/>
              </a:rPr>
              <a:t>revolucionaria </a:t>
            </a:r>
            <a:r>
              <a:rPr sz="2400" dirty="0">
                <a:latin typeface="Lucida Sans Unicode"/>
                <a:cs typeface="Lucida Sans Unicode"/>
              </a:rPr>
              <a:t> </a:t>
            </a:r>
            <a:r>
              <a:rPr sz="2400" spc="60" dirty="0">
                <a:latin typeface="Lucida Sans Unicode"/>
                <a:cs typeface="Lucida Sans Unicode"/>
              </a:rPr>
              <a:t>q</a:t>
            </a:r>
            <a:r>
              <a:rPr sz="2400" spc="75" dirty="0">
                <a:latin typeface="Lucida Sans Unicode"/>
                <a:cs typeface="Lucida Sans Unicode"/>
              </a:rPr>
              <a:t>u</a:t>
            </a:r>
            <a:r>
              <a:rPr sz="2400" dirty="0">
                <a:latin typeface="Lucida Sans Unicode"/>
                <a:cs typeface="Lucida Sans Unicode"/>
              </a:rPr>
              <a:t>e  </a:t>
            </a:r>
            <a:r>
              <a:rPr sz="2400" spc="375" dirty="0">
                <a:latin typeface="Lucida Sans Unicode"/>
                <a:cs typeface="Lucida Sans Unicode"/>
              </a:rPr>
              <a:t> </a:t>
            </a:r>
            <a:r>
              <a:rPr sz="2400" spc="-185" dirty="0">
                <a:latin typeface="Lucida Sans Unicode"/>
                <a:cs typeface="Lucida Sans Unicode"/>
              </a:rPr>
              <a:t>s</a:t>
            </a:r>
            <a:r>
              <a:rPr sz="2400" spc="265" dirty="0">
                <a:latin typeface="Lucida Sans Unicode"/>
                <a:cs typeface="Lucida Sans Unicode"/>
              </a:rPr>
              <a:t>e</a:t>
            </a:r>
            <a:r>
              <a:rPr sz="2400" dirty="0">
                <a:latin typeface="Lucida Sans Unicode"/>
                <a:cs typeface="Lucida Sans Unicode"/>
              </a:rPr>
              <a:t>a   </a:t>
            </a:r>
            <a:r>
              <a:rPr sz="2400" spc="-180" dirty="0">
                <a:latin typeface="Lucida Sans Unicode"/>
                <a:cs typeface="Lucida Sans Unicode"/>
              </a:rPr>
              <a:t> </a:t>
            </a:r>
            <a:r>
              <a:rPr sz="2400" spc="160" dirty="0">
                <a:latin typeface="Lucida Sans Unicode"/>
                <a:cs typeface="Lucida Sans Unicode"/>
              </a:rPr>
              <a:t>c</a:t>
            </a:r>
            <a:r>
              <a:rPr sz="2400" spc="220" dirty="0">
                <a:latin typeface="Lucida Sans Unicode"/>
                <a:cs typeface="Lucida Sans Unicode"/>
              </a:rPr>
              <a:t>a</a:t>
            </a:r>
            <a:r>
              <a:rPr sz="2400" spc="215" dirty="0">
                <a:latin typeface="Lucida Sans Unicode"/>
                <a:cs typeface="Lucida Sans Unicode"/>
              </a:rPr>
              <a:t>p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360" dirty="0">
                <a:latin typeface="Lucida Sans Unicode"/>
                <a:cs typeface="Lucida Sans Unicode"/>
              </a:rPr>
              <a:t>z</a:t>
            </a:r>
            <a:r>
              <a:rPr sz="2400" dirty="0">
                <a:latin typeface="Lucida Sans Unicode"/>
                <a:cs typeface="Lucida Sans Unicode"/>
              </a:rPr>
              <a:t>  </a:t>
            </a:r>
            <a:r>
              <a:rPr sz="2400" spc="330" dirty="0">
                <a:latin typeface="Lucida Sans Unicode"/>
                <a:cs typeface="Lucida Sans Unicode"/>
              </a:rPr>
              <a:t> </a:t>
            </a:r>
            <a:r>
              <a:rPr sz="2400" spc="175" dirty="0">
                <a:latin typeface="Lucida Sans Unicode"/>
                <a:cs typeface="Lucida Sans Unicode"/>
              </a:rPr>
              <a:t>d</a:t>
            </a:r>
            <a:r>
              <a:rPr sz="2400" dirty="0">
                <a:latin typeface="Lucida Sans Unicode"/>
                <a:cs typeface="Lucida Sans Unicode"/>
              </a:rPr>
              <a:t>e  </a:t>
            </a:r>
            <a:r>
              <a:rPr sz="2400" spc="375" dirty="0">
                <a:latin typeface="Lucida Sans Unicode"/>
                <a:cs typeface="Lucida Sans Unicode"/>
              </a:rPr>
              <a:t> </a:t>
            </a:r>
            <a:r>
              <a:rPr sz="2400" spc="-60" dirty="0">
                <a:latin typeface="Lucida Sans Unicode"/>
                <a:cs typeface="Lucida Sans Unicode"/>
              </a:rPr>
              <a:t>i</a:t>
            </a:r>
            <a:r>
              <a:rPr sz="2400" spc="-10" dirty="0">
                <a:latin typeface="Lucida Sans Unicode"/>
                <a:cs typeface="Lucida Sans Unicode"/>
              </a:rPr>
              <a:t>m</a:t>
            </a:r>
            <a:r>
              <a:rPr sz="2400" dirty="0">
                <a:latin typeface="Lucida Sans Unicode"/>
                <a:cs typeface="Lucida Sans Unicode"/>
              </a:rPr>
              <a:t>a</a:t>
            </a:r>
            <a:r>
              <a:rPr sz="2400" spc="-545" dirty="0">
                <a:latin typeface="Lucida Sans Unicode"/>
                <a:cs typeface="Lucida Sans Unicode"/>
              </a:rPr>
              <a:t> </a:t>
            </a:r>
            <a:r>
              <a:rPr sz="2400" spc="55" dirty="0">
                <a:latin typeface="Lucida Sans Unicode"/>
                <a:cs typeface="Lucida Sans Unicode"/>
              </a:rPr>
              <a:t>g</a:t>
            </a:r>
            <a:r>
              <a:rPr sz="2400" spc="-85" dirty="0">
                <a:latin typeface="Lucida Sans Unicode"/>
                <a:cs typeface="Lucida Sans Unicode"/>
              </a:rPr>
              <a:t>i</a:t>
            </a:r>
            <a:r>
              <a:rPr sz="2400" spc="-10" dirty="0">
                <a:latin typeface="Lucida Sans Unicode"/>
                <a:cs typeface="Lucida Sans Unicode"/>
              </a:rPr>
              <a:t>n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254" dirty="0">
                <a:latin typeface="Lucida Sans Unicode"/>
                <a:cs typeface="Lucida Sans Unicode"/>
              </a:rPr>
              <a:t>r</a:t>
            </a:r>
            <a:r>
              <a:rPr sz="2400" spc="-200" dirty="0">
                <a:latin typeface="Lucida Sans Unicode"/>
                <a:cs typeface="Lucida Sans Unicode"/>
              </a:rPr>
              <a:t>s</a:t>
            </a:r>
            <a:r>
              <a:rPr sz="2400" dirty="0">
                <a:latin typeface="Lucida Sans Unicode"/>
                <a:cs typeface="Lucida Sans Unicode"/>
              </a:rPr>
              <a:t>e   </a:t>
            </a:r>
            <a:r>
              <a:rPr sz="2400" spc="-229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a   </a:t>
            </a:r>
            <a:r>
              <a:rPr sz="2400" spc="-340" dirty="0">
                <a:latin typeface="Lucida Sans Unicode"/>
                <a:cs typeface="Lucida Sans Unicode"/>
              </a:rPr>
              <a:t> </a:t>
            </a:r>
            <a:r>
              <a:rPr sz="2400" spc="-330" dirty="0">
                <a:latin typeface="Lucida Sans Unicode"/>
                <a:cs typeface="Lucida Sans Unicode"/>
              </a:rPr>
              <a:t>s</a:t>
            </a:r>
            <a:r>
              <a:rPr sz="2400" spc="-185" dirty="0">
                <a:latin typeface="Lucida Sans Unicode"/>
                <a:cs typeface="Lucida Sans Unicode"/>
              </a:rPr>
              <a:t>í</a:t>
            </a:r>
            <a:r>
              <a:rPr sz="2400" dirty="0">
                <a:latin typeface="Lucida Sans Unicode"/>
                <a:cs typeface="Lucida Sans Unicode"/>
              </a:rPr>
              <a:t>  </a:t>
            </a:r>
            <a:r>
              <a:rPr sz="2400" spc="254" dirty="0">
                <a:latin typeface="Lucida Sans Unicode"/>
                <a:cs typeface="Lucida Sans Unicode"/>
              </a:rPr>
              <a:t> </a:t>
            </a:r>
            <a:r>
              <a:rPr sz="2400" spc="-110" dirty="0">
                <a:latin typeface="Lucida Sans Unicode"/>
                <a:cs typeface="Lucida Sans Unicode"/>
              </a:rPr>
              <a:t>mis</a:t>
            </a:r>
            <a:r>
              <a:rPr sz="2400" spc="-20" dirty="0">
                <a:latin typeface="Lucida Sans Unicode"/>
                <a:cs typeface="Lucida Sans Unicode"/>
              </a:rPr>
              <a:t>m</a:t>
            </a:r>
            <a:r>
              <a:rPr sz="2400" dirty="0">
                <a:latin typeface="Lucida Sans Unicode"/>
                <a:cs typeface="Lucida Sans Unicode"/>
              </a:rPr>
              <a:t>a  </a:t>
            </a:r>
            <a:r>
              <a:rPr sz="2400" spc="45" dirty="0">
                <a:latin typeface="Lucida Sans Unicode"/>
                <a:cs typeface="Lucida Sans Unicode"/>
              </a:rPr>
              <a:t>alcanzando</a:t>
            </a:r>
            <a:r>
              <a:rPr sz="2400" spc="-35" dirty="0">
                <a:latin typeface="Lucida Sans Unicode"/>
                <a:cs typeface="Lucida Sans Unicode"/>
              </a:rPr>
              <a:t> </a:t>
            </a:r>
            <a:r>
              <a:rPr sz="2400" spc="-5" dirty="0">
                <a:latin typeface="Lucida Sans Unicode"/>
                <a:cs typeface="Lucida Sans Unicode"/>
              </a:rPr>
              <a:t>nuevos</a:t>
            </a:r>
            <a:r>
              <a:rPr sz="2400" spc="-95" dirty="0">
                <a:latin typeface="Lucida Sans Unicode"/>
                <a:cs typeface="Lucida Sans Unicode"/>
              </a:rPr>
              <a:t> </a:t>
            </a:r>
            <a:r>
              <a:rPr sz="2400" spc="-90" dirty="0">
                <a:latin typeface="Lucida Sans Unicode"/>
                <a:cs typeface="Lucida Sans Unicode"/>
              </a:rPr>
              <a:t>horizontes.</a:t>
            </a:r>
            <a:endParaRPr sz="2400">
              <a:latin typeface="Lucida Sans Unicode"/>
              <a:cs typeface="Lucida Sans Unicod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731519"/>
            <a:ext cx="8229600" cy="1143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3902" y="942848"/>
            <a:ext cx="229044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85" dirty="0"/>
              <a:t>DE</a:t>
            </a:r>
            <a:r>
              <a:rPr sz="4400" spc="40" dirty="0"/>
              <a:t>S</a:t>
            </a:r>
            <a:r>
              <a:rPr sz="4400" spc="105" dirty="0"/>
              <a:t>A</a:t>
            </a:r>
            <a:r>
              <a:rPr sz="4400" spc="-325" dirty="0"/>
              <a:t>F</a:t>
            </a:r>
            <a:r>
              <a:rPr sz="4400" spc="25" dirty="0"/>
              <a:t>Í</a:t>
            </a:r>
            <a:r>
              <a:rPr sz="4400" spc="-5" dirty="0"/>
              <a:t>O</a:t>
            </a:r>
            <a:endParaRPr sz="44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902" y="2024126"/>
            <a:ext cx="3074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  <a:tab pos="2892425" algn="l"/>
              </a:tabLst>
            </a:pPr>
            <a:r>
              <a:rPr sz="2400" spc="45" dirty="0">
                <a:latin typeface="Lucida Sans Unicode"/>
                <a:cs typeface="Lucida Sans Unicode"/>
              </a:rPr>
              <a:t>R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175" dirty="0">
                <a:latin typeface="Lucida Sans Unicode"/>
                <a:cs typeface="Lucida Sans Unicode"/>
              </a:rPr>
              <a:t>i</a:t>
            </a:r>
            <a:r>
              <a:rPr sz="2400" spc="40" dirty="0">
                <a:latin typeface="Lucida Sans Unicode"/>
                <a:cs typeface="Lucida Sans Unicode"/>
              </a:rPr>
              <a:t>v</a:t>
            </a:r>
            <a:r>
              <a:rPr sz="2400" spc="-85" dirty="0">
                <a:latin typeface="Lucida Sans Unicode"/>
                <a:cs typeface="Lucida Sans Unicode"/>
              </a:rPr>
              <a:t>i</a:t>
            </a:r>
            <a:r>
              <a:rPr sz="2400" spc="-100" dirty="0">
                <a:latin typeface="Lucida Sans Unicode"/>
                <a:cs typeface="Lucida Sans Unicode"/>
              </a:rPr>
              <a:t>n</a:t>
            </a:r>
            <a:r>
              <a:rPr sz="2400" spc="65" dirty="0">
                <a:latin typeface="Lucida Sans Unicode"/>
                <a:cs typeface="Lucida Sans Unicode"/>
              </a:rPr>
              <a:t>d</a:t>
            </a:r>
            <a:r>
              <a:rPr sz="2400" spc="-55" dirty="0">
                <a:latin typeface="Lucida Sans Unicode"/>
                <a:cs typeface="Lucida Sans Unicode"/>
              </a:rPr>
              <a:t>i</a:t>
            </a:r>
            <a:r>
              <a:rPr sz="2400" spc="160" dirty="0">
                <a:latin typeface="Lucida Sans Unicode"/>
                <a:cs typeface="Lucida Sans Unicode"/>
              </a:rPr>
              <a:t>ca</a:t>
            </a:r>
            <a:r>
              <a:rPr sz="2400" spc="50" dirty="0">
                <a:latin typeface="Lucida Sans Unicode"/>
                <a:cs typeface="Lucida Sans Unicode"/>
              </a:rPr>
              <a:t>m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245" dirty="0">
                <a:latin typeface="Lucida Sans Unicode"/>
                <a:cs typeface="Lucida Sans Unicode"/>
              </a:rPr>
              <a:t>s</a:t>
            </a:r>
            <a:r>
              <a:rPr sz="2400" spc="-150" dirty="0">
                <a:latin typeface="Lucida Sans Unicode"/>
                <a:cs typeface="Lucida Sans Unicode"/>
              </a:rPr>
              <a:t>,</a:t>
            </a:r>
            <a:r>
              <a:rPr sz="2400" dirty="0">
                <a:latin typeface="Lucida Sans Unicode"/>
                <a:cs typeface="Lucida Sans Unicode"/>
              </a:rPr>
              <a:t>	a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76462" y="2024126"/>
            <a:ext cx="2545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7375" algn="l"/>
                <a:tab pos="1972945" algn="l"/>
              </a:tabLst>
            </a:pPr>
            <a:r>
              <a:rPr sz="2400" spc="-170" dirty="0">
                <a:latin typeface="Lucida Sans Unicode"/>
                <a:cs typeface="Lucida Sans Unicode"/>
              </a:rPr>
              <a:t>l</a:t>
            </a:r>
            <a:r>
              <a:rPr sz="2400" dirty="0">
                <a:latin typeface="Lucida Sans Unicode"/>
                <a:cs typeface="Lucida Sans Unicode"/>
              </a:rPr>
              <a:t>o	</a:t>
            </a:r>
            <a:r>
              <a:rPr sz="2400" spc="114" dirty="0">
                <a:latin typeface="Lucida Sans Unicode"/>
                <a:cs typeface="Lucida Sans Unicode"/>
              </a:rPr>
              <a:t>m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15" dirty="0">
                <a:latin typeface="Lucida Sans Unicode"/>
                <a:cs typeface="Lucida Sans Unicode"/>
              </a:rPr>
              <a:t>n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245" dirty="0">
                <a:latin typeface="Lucida Sans Unicode"/>
                <a:cs typeface="Lucida Sans Unicode"/>
              </a:rPr>
              <a:t>s</a:t>
            </a:r>
            <a:r>
              <a:rPr sz="2400" spc="-150" dirty="0">
                <a:latin typeface="Lucida Sans Unicode"/>
                <a:cs typeface="Lucida Sans Unicode"/>
              </a:rPr>
              <a:t>,</a:t>
            </a:r>
            <a:r>
              <a:rPr sz="2400" dirty="0">
                <a:latin typeface="Lucida Sans Unicode"/>
                <a:cs typeface="Lucida Sans Unicode"/>
              </a:rPr>
              <a:t>	</a:t>
            </a:r>
            <a:r>
              <a:rPr sz="2400" spc="-35" dirty="0">
                <a:latin typeface="Lucida Sans Unicode"/>
                <a:cs typeface="Lucida Sans Unicode"/>
              </a:rPr>
              <a:t>u</a:t>
            </a:r>
            <a:r>
              <a:rPr sz="2400" spc="125" dirty="0">
                <a:latin typeface="Lucida Sans Unicode"/>
                <a:cs typeface="Lucida Sans Unicode"/>
              </a:rPr>
              <a:t>n</a:t>
            </a:r>
            <a:r>
              <a:rPr sz="2400" dirty="0">
                <a:latin typeface="Lucida Sans Unicode"/>
                <a:cs typeface="Lucida Sans Unicode"/>
              </a:rPr>
              <a:t>a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50748" y="2024126"/>
            <a:ext cx="17583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0805" algn="l"/>
              </a:tabLst>
            </a:pPr>
            <a:r>
              <a:rPr sz="2400" spc="155" dirty="0">
                <a:latin typeface="Lucida Sans Unicode"/>
                <a:cs typeface="Lucida Sans Unicode"/>
              </a:rPr>
              <a:t>ac</a:t>
            </a:r>
            <a:r>
              <a:rPr sz="2400" spc="-95" dirty="0">
                <a:latin typeface="Lucida Sans Unicode"/>
                <a:cs typeface="Lucida Sans Unicode"/>
              </a:rPr>
              <a:t>tit</a:t>
            </a:r>
            <a:r>
              <a:rPr sz="2400" spc="-90" dirty="0">
                <a:latin typeface="Lucida Sans Unicode"/>
                <a:cs typeface="Lucida Sans Unicode"/>
              </a:rPr>
              <a:t>u</a:t>
            </a:r>
            <a:r>
              <a:rPr sz="2400" dirty="0">
                <a:latin typeface="Lucida Sans Unicode"/>
                <a:cs typeface="Lucida Sans Unicode"/>
              </a:rPr>
              <a:t>d	</a:t>
            </a:r>
            <a:r>
              <a:rPr sz="2400" spc="175" dirty="0">
                <a:latin typeface="Lucida Sans Unicode"/>
                <a:cs typeface="Lucida Sans Unicode"/>
              </a:rPr>
              <a:t>d</a:t>
            </a:r>
            <a:r>
              <a:rPr sz="2400" dirty="0">
                <a:latin typeface="Lucida Sans Unicode"/>
                <a:cs typeface="Lucida Sans Unicode"/>
              </a:rPr>
              <a:t>e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902" y="2315971"/>
            <a:ext cx="8069580" cy="433451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354965" marR="22225" indent="7620">
              <a:lnSpc>
                <a:spcPct val="79800"/>
              </a:lnSpc>
              <a:spcBef>
                <a:spcPts val="680"/>
              </a:spcBef>
              <a:tabLst>
                <a:tab pos="1743075" algn="l"/>
                <a:tab pos="2177415" algn="l"/>
                <a:tab pos="2686685" algn="l"/>
                <a:tab pos="3469640" algn="l"/>
                <a:tab pos="4829175" algn="l"/>
                <a:tab pos="5031740" algn="l"/>
                <a:tab pos="5701030" algn="l"/>
                <a:tab pos="6241415" algn="l"/>
                <a:tab pos="6804025" algn="l"/>
                <a:tab pos="7639684" algn="l"/>
                <a:tab pos="7870190" algn="l"/>
              </a:tabLst>
            </a:pPr>
            <a:r>
              <a:rPr sz="2400" spc="60" dirty="0">
                <a:latin typeface="Lucida Sans Unicode"/>
                <a:cs typeface="Lucida Sans Unicode"/>
              </a:rPr>
              <a:t>b</a:t>
            </a:r>
            <a:r>
              <a:rPr sz="2400" spc="-180" dirty="0">
                <a:latin typeface="Lucida Sans Unicode"/>
                <a:cs typeface="Lucida Sans Unicode"/>
              </a:rPr>
              <a:t>ú</a:t>
            </a:r>
            <a:r>
              <a:rPr sz="2400" spc="-90" dirty="0">
                <a:latin typeface="Lucida Sans Unicode"/>
                <a:cs typeface="Lucida Sans Unicode"/>
              </a:rPr>
              <a:t>s</a:t>
            </a:r>
            <a:r>
              <a:rPr sz="2400" spc="60" dirty="0">
                <a:latin typeface="Lucida Sans Unicode"/>
                <a:cs typeface="Lucida Sans Unicode"/>
              </a:rPr>
              <a:t>q</a:t>
            </a:r>
            <a:r>
              <a:rPr sz="2400" spc="75" dirty="0">
                <a:latin typeface="Lucida Sans Unicode"/>
                <a:cs typeface="Lucida Sans Unicode"/>
              </a:rPr>
              <a:t>u</a:t>
            </a:r>
            <a:r>
              <a:rPr sz="2400" spc="175" dirty="0">
                <a:latin typeface="Lucida Sans Unicode"/>
                <a:cs typeface="Lucida Sans Unicode"/>
              </a:rPr>
              <a:t>e</a:t>
            </a:r>
            <a:r>
              <a:rPr sz="2400" spc="220" dirty="0">
                <a:latin typeface="Lucida Sans Unicode"/>
                <a:cs typeface="Lucida Sans Unicode"/>
              </a:rPr>
              <a:t>d</a:t>
            </a:r>
            <a:r>
              <a:rPr sz="2400" dirty="0">
                <a:latin typeface="Lucida Sans Unicode"/>
                <a:cs typeface="Lucida Sans Unicode"/>
              </a:rPr>
              <a:t>a	o	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65" dirty="0">
                <a:latin typeface="Lucida Sans Unicode"/>
                <a:cs typeface="Lucida Sans Unicode"/>
              </a:rPr>
              <a:t>m</a:t>
            </a:r>
            <a:r>
              <a:rPr sz="2400" spc="60" dirty="0">
                <a:latin typeface="Lucida Sans Unicode"/>
                <a:cs typeface="Lucida Sans Unicode"/>
              </a:rPr>
              <a:t>p</a:t>
            </a:r>
            <a:r>
              <a:rPr sz="2400" spc="-215" dirty="0">
                <a:latin typeface="Lucida Sans Unicode"/>
                <a:cs typeface="Lucida Sans Unicode"/>
              </a:rPr>
              <a:t>r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175" dirty="0">
                <a:latin typeface="Lucida Sans Unicode"/>
                <a:cs typeface="Lucida Sans Unicode"/>
              </a:rPr>
              <a:t>mi</a:t>
            </a:r>
            <a:r>
              <a:rPr sz="2400" spc="-95" dirty="0">
                <a:latin typeface="Lucida Sans Unicode"/>
                <a:cs typeface="Lucida Sans Unicode"/>
              </a:rPr>
              <a:t>s</a:t>
            </a:r>
            <a:r>
              <a:rPr sz="2400" dirty="0">
                <a:latin typeface="Lucida Sans Unicode"/>
                <a:cs typeface="Lucida Sans Unicode"/>
              </a:rPr>
              <a:t>o	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30" dirty="0">
                <a:latin typeface="Lucida Sans Unicode"/>
                <a:cs typeface="Lucida Sans Unicode"/>
              </a:rPr>
              <a:t>n</a:t>
            </a:r>
            <a:r>
              <a:rPr sz="2400" dirty="0">
                <a:latin typeface="Lucida Sans Unicode"/>
                <a:cs typeface="Lucida Sans Unicode"/>
              </a:rPr>
              <a:t>	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215" dirty="0">
                <a:latin typeface="Lucida Sans Unicode"/>
                <a:cs typeface="Lucida Sans Unicode"/>
              </a:rPr>
              <a:t>l</a:t>
            </a:r>
            <a:r>
              <a:rPr sz="2400" dirty="0">
                <a:latin typeface="Lucida Sans Unicode"/>
                <a:cs typeface="Lucida Sans Unicode"/>
              </a:rPr>
              <a:t>	</a:t>
            </a:r>
            <a:r>
              <a:rPr sz="2400" spc="-150" dirty="0">
                <a:latin typeface="Lucida Sans Unicode"/>
                <a:cs typeface="Lucida Sans Unicode"/>
              </a:rPr>
              <a:t>r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135" dirty="0">
                <a:latin typeface="Lucida Sans Unicode"/>
                <a:cs typeface="Lucida Sans Unicode"/>
              </a:rPr>
              <a:t>s</a:t>
            </a:r>
            <a:r>
              <a:rPr sz="2400" spc="160" dirty="0">
                <a:latin typeface="Lucida Sans Unicode"/>
                <a:cs typeface="Lucida Sans Unicode"/>
              </a:rPr>
              <a:t>ca</a:t>
            </a:r>
            <a:r>
              <a:rPr sz="2400" spc="25" dirty="0">
                <a:latin typeface="Lucida Sans Unicode"/>
                <a:cs typeface="Lucida Sans Unicode"/>
              </a:rPr>
              <a:t>t</a:t>
            </a:r>
            <a:r>
              <a:rPr sz="2400" dirty="0">
                <a:latin typeface="Lucida Sans Unicode"/>
                <a:cs typeface="Lucida Sans Unicode"/>
              </a:rPr>
              <a:t>e	</a:t>
            </a:r>
            <a:r>
              <a:rPr sz="2400" spc="175" dirty="0">
                <a:latin typeface="Lucida Sans Unicode"/>
                <a:cs typeface="Lucida Sans Unicode"/>
              </a:rPr>
              <a:t>d</a:t>
            </a:r>
            <a:r>
              <a:rPr sz="2400" dirty="0">
                <a:latin typeface="Lucida Sans Unicode"/>
                <a:cs typeface="Lucida Sans Unicode"/>
              </a:rPr>
              <a:t>e  </a:t>
            </a:r>
            <a:r>
              <a:rPr sz="2400" spc="-30" dirty="0">
                <a:latin typeface="Lucida Sans Unicode"/>
                <a:cs typeface="Lucida Sans Unicode"/>
              </a:rPr>
              <a:t>n</a:t>
            </a:r>
            <a:r>
              <a:rPr sz="2400" spc="80" dirty="0">
                <a:latin typeface="Lucida Sans Unicode"/>
                <a:cs typeface="Lucida Sans Unicode"/>
              </a:rPr>
              <a:t>u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220" dirty="0">
                <a:latin typeface="Lucida Sans Unicode"/>
                <a:cs typeface="Lucida Sans Unicode"/>
              </a:rPr>
              <a:t>st</a:t>
            </a:r>
            <a:r>
              <a:rPr sz="2400" spc="-160" dirty="0">
                <a:latin typeface="Lucida Sans Unicode"/>
                <a:cs typeface="Lucida Sans Unicode"/>
              </a:rPr>
              <a:t>r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295" dirty="0">
                <a:latin typeface="Lucida Sans Unicode"/>
                <a:cs typeface="Lucida Sans Unicode"/>
              </a:rPr>
              <a:t>s</a:t>
            </a:r>
            <a:r>
              <a:rPr sz="2400" dirty="0">
                <a:latin typeface="Lucida Sans Unicode"/>
                <a:cs typeface="Lucida Sans Unicode"/>
              </a:rPr>
              <a:t>	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105" dirty="0">
                <a:latin typeface="Lucida Sans Unicode"/>
                <a:cs typeface="Lucida Sans Unicode"/>
              </a:rPr>
              <a:t>l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114" dirty="0">
                <a:latin typeface="Lucida Sans Unicode"/>
                <a:cs typeface="Lucida Sans Unicode"/>
              </a:rPr>
              <a:t>m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70" dirty="0">
                <a:latin typeface="Lucida Sans Unicode"/>
                <a:cs typeface="Lucida Sans Unicode"/>
              </a:rPr>
              <a:t>n</a:t>
            </a:r>
            <a:r>
              <a:rPr sz="2400" dirty="0">
                <a:latin typeface="Lucida Sans Unicode"/>
                <a:cs typeface="Lucida Sans Unicode"/>
              </a:rPr>
              <a:t>t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295" dirty="0">
                <a:latin typeface="Lucida Sans Unicode"/>
                <a:cs typeface="Lucida Sans Unicode"/>
              </a:rPr>
              <a:t>s</a:t>
            </a:r>
            <a:r>
              <a:rPr sz="2400" dirty="0">
                <a:latin typeface="Lucida Sans Unicode"/>
                <a:cs typeface="Lucida Sans Unicode"/>
              </a:rPr>
              <a:t>	</a:t>
            </a:r>
            <a:r>
              <a:rPr sz="2400" spc="160" dirty="0">
                <a:latin typeface="Lucida Sans Unicode"/>
                <a:cs typeface="Lucida Sans Unicode"/>
              </a:rPr>
              <a:t>c</a:t>
            </a:r>
            <a:r>
              <a:rPr sz="2400" spc="-130" dirty="0">
                <a:latin typeface="Lucida Sans Unicode"/>
                <a:cs typeface="Lucida Sans Unicode"/>
              </a:rPr>
              <a:t>ultu</a:t>
            </a:r>
            <a:r>
              <a:rPr sz="2400" spc="45" dirty="0">
                <a:latin typeface="Lucida Sans Unicode"/>
                <a:cs typeface="Lucida Sans Unicode"/>
              </a:rPr>
              <a:t>r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105" dirty="0">
                <a:latin typeface="Lucida Sans Unicode"/>
                <a:cs typeface="Lucida Sans Unicode"/>
              </a:rPr>
              <a:t>l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295" dirty="0">
                <a:latin typeface="Lucida Sans Unicode"/>
                <a:cs typeface="Lucida Sans Unicode"/>
              </a:rPr>
              <a:t>s</a:t>
            </a:r>
            <a:r>
              <a:rPr sz="2400" dirty="0">
                <a:latin typeface="Lucida Sans Unicode"/>
                <a:cs typeface="Lucida Sans Unicode"/>
              </a:rPr>
              <a:t>	</a:t>
            </a:r>
            <a:r>
              <a:rPr sz="2400" spc="-150" dirty="0">
                <a:latin typeface="Lucida Sans Unicode"/>
                <a:cs typeface="Lucida Sans Unicode"/>
              </a:rPr>
              <a:t>i</a:t>
            </a:r>
            <a:r>
              <a:rPr sz="2400" spc="175" dirty="0">
                <a:latin typeface="Lucida Sans Unicode"/>
                <a:cs typeface="Lucida Sans Unicode"/>
              </a:rPr>
              <a:t>d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110" dirty="0">
                <a:latin typeface="Lucida Sans Unicode"/>
                <a:cs typeface="Lucida Sans Unicode"/>
              </a:rPr>
              <a:t>nti</a:t>
            </a:r>
            <a:r>
              <a:rPr sz="2400" spc="60" dirty="0">
                <a:latin typeface="Lucida Sans Unicode"/>
                <a:cs typeface="Lucida Sans Unicode"/>
              </a:rPr>
              <a:t>t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280" dirty="0">
                <a:latin typeface="Lucida Sans Unicode"/>
                <a:cs typeface="Lucida Sans Unicode"/>
              </a:rPr>
              <a:t>r</a:t>
            </a:r>
            <a:r>
              <a:rPr sz="2400" spc="-155" dirty="0">
                <a:latin typeface="Lucida Sans Unicode"/>
                <a:cs typeface="Lucida Sans Unicode"/>
              </a:rPr>
              <a:t>i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295" dirty="0">
                <a:latin typeface="Lucida Sans Unicode"/>
                <a:cs typeface="Lucida Sans Unicode"/>
              </a:rPr>
              <a:t>s</a:t>
            </a:r>
            <a:r>
              <a:rPr sz="2400" dirty="0">
                <a:latin typeface="Lucida Sans Unicode"/>
                <a:cs typeface="Lucida Sans Unicode"/>
              </a:rPr>
              <a:t>	</a:t>
            </a:r>
            <a:r>
              <a:rPr sz="2400" spc="-130" dirty="0">
                <a:latin typeface="Lucida Sans Unicode"/>
                <a:cs typeface="Lucida Sans Unicode"/>
              </a:rPr>
              <a:t>f</a:t>
            </a:r>
            <a:r>
              <a:rPr sz="2400" spc="-150" dirty="0">
                <a:latin typeface="Lucida Sans Unicode"/>
                <a:cs typeface="Lucida Sans Unicode"/>
              </a:rPr>
              <a:t>r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70" dirty="0">
                <a:latin typeface="Lucida Sans Unicode"/>
                <a:cs typeface="Lucida Sans Unicode"/>
              </a:rPr>
              <a:t>n</a:t>
            </a:r>
            <a:r>
              <a:rPr sz="2400" spc="65" dirty="0">
                <a:latin typeface="Lucida Sans Unicode"/>
                <a:cs typeface="Lucida Sans Unicode"/>
              </a:rPr>
              <a:t>t</a:t>
            </a:r>
            <a:r>
              <a:rPr sz="2400" dirty="0">
                <a:latin typeface="Lucida Sans Unicode"/>
                <a:cs typeface="Lucida Sans Unicode"/>
              </a:rPr>
              <a:t>e	a</a:t>
            </a:r>
            <a:endParaRPr sz="2400">
              <a:latin typeface="Lucida Sans Unicode"/>
              <a:cs typeface="Lucida Sans Unicode"/>
            </a:endParaRPr>
          </a:p>
          <a:p>
            <a:pPr marL="354965">
              <a:lnSpc>
                <a:spcPts val="2014"/>
              </a:lnSpc>
            </a:pPr>
            <a:r>
              <a:rPr sz="2400" spc="-35" dirty="0">
                <a:latin typeface="Lucida Sans Unicode"/>
                <a:cs typeface="Lucida Sans Unicode"/>
              </a:rPr>
              <a:t>u</a:t>
            </a:r>
            <a:r>
              <a:rPr sz="2400" spc="125" dirty="0">
                <a:latin typeface="Lucida Sans Unicode"/>
                <a:cs typeface="Lucida Sans Unicode"/>
              </a:rPr>
              <a:t>n</a:t>
            </a:r>
            <a:r>
              <a:rPr sz="2400" dirty="0">
                <a:latin typeface="Lucida Sans Unicode"/>
                <a:cs typeface="Lucida Sans Unicode"/>
              </a:rPr>
              <a:t>a</a:t>
            </a:r>
            <a:r>
              <a:rPr sz="2400" spc="165" dirty="0">
                <a:latin typeface="Lucida Sans Unicode"/>
                <a:cs typeface="Lucida Sans Unicode"/>
              </a:rPr>
              <a:t> </a:t>
            </a:r>
            <a:r>
              <a:rPr sz="2400" spc="-250" dirty="0">
                <a:latin typeface="Lucida Sans Unicode"/>
                <a:cs typeface="Lucida Sans Unicode"/>
              </a:rPr>
              <a:t>s</a:t>
            </a:r>
            <a:r>
              <a:rPr sz="2400" spc="204" dirty="0">
                <a:latin typeface="Lucida Sans Unicode"/>
                <a:cs typeface="Lucida Sans Unicode"/>
              </a:rPr>
              <a:t>o</a:t>
            </a:r>
            <a:r>
              <a:rPr sz="2400" spc="160" dirty="0">
                <a:latin typeface="Lucida Sans Unicode"/>
                <a:cs typeface="Lucida Sans Unicode"/>
              </a:rPr>
              <a:t>c</a:t>
            </a:r>
            <a:r>
              <a:rPr sz="2400" spc="-105" dirty="0">
                <a:latin typeface="Lucida Sans Unicode"/>
                <a:cs typeface="Lucida Sans Unicode"/>
              </a:rPr>
              <a:t>i</a:t>
            </a:r>
            <a:r>
              <a:rPr sz="2400" spc="175" dirty="0">
                <a:latin typeface="Lucida Sans Unicode"/>
                <a:cs typeface="Lucida Sans Unicode"/>
              </a:rPr>
              <a:t>e</a:t>
            </a:r>
            <a:r>
              <a:rPr sz="2400" spc="220" dirty="0">
                <a:latin typeface="Lucida Sans Unicode"/>
                <a:cs typeface="Lucida Sans Unicode"/>
              </a:rPr>
              <a:t>da</a:t>
            </a:r>
            <a:r>
              <a:rPr sz="2400" dirty="0">
                <a:latin typeface="Lucida Sans Unicode"/>
                <a:cs typeface="Lucida Sans Unicode"/>
              </a:rPr>
              <a:t>d</a:t>
            </a:r>
            <a:r>
              <a:rPr sz="2400" spc="135" dirty="0">
                <a:latin typeface="Lucida Sans Unicode"/>
                <a:cs typeface="Lucida Sans Unicode"/>
              </a:rPr>
              <a:t> </a:t>
            </a:r>
            <a:r>
              <a:rPr sz="2400" spc="55" dirty="0">
                <a:latin typeface="Lucida Sans Unicode"/>
                <a:cs typeface="Lucida Sans Unicode"/>
              </a:rPr>
              <a:t>g</a:t>
            </a:r>
            <a:r>
              <a:rPr sz="2400" spc="-170" dirty="0">
                <a:latin typeface="Lucida Sans Unicode"/>
                <a:cs typeface="Lucida Sans Unicode"/>
              </a:rPr>
              <a:t>l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204" dirty="0">
                <a:latin typeface="Lucida Sans Unicode"/>
                <a:cs typeface="Lucida Sans Unicode"/>
              </a:rPr>
              <a:t>b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204" dirty="0">
                <a:latin typeface="Lucida Sans Unicode"/>
                <a:cs typeface="Lucida Sans Unicode"/>
              </a:rPr>
              <a:t>li</a:t>
            </a:r>
            <a:r>
              <a:rPr sz="2400" spc="-235" dirty="0">
                <a:latin typeface="Lucida Sans Unicode"/>
                <a:cs typeface="Lucida Sans Unicode"/>
              </a:rPr>
              <a:t>z</a:t>
            </a:r>
            <a:r>
              <a:rPr sz="2400" dirty="0">
                <a:latin typeface="Lucida Sans Unicode"/>
                <a:cs typeface="Lucida Sans Unicode"/>
              </a:rPr>
              <a:t>a</a:t>
            </a:r>
            <a:r>
              <a:rPr sz="2400" spc="-540" dirty="0">
                <a:latin typeface="Lucida Sans Unicode"/>
                <a:cs typeface="Lucida Sans Unicode"/>
              </a:rPr>
              <a:t> </a:t>
            </a:r>
            <a:r>
              <a:rPr sz="2400" spc="220" dirty="0">
                <a:latin typeface="Lucida Sans Unicode"/>
                <a:cs typeface="Lucida Sans Unicode"/>
              </a:rPr>
              <a:t>d</a:t>
            </a:r>
            <a:r>
              <a:rPr sz="2400" dirty="0">
                <a:latin typeface="Lucida Sans Unicode"/>
                <a:cs typeface="Lucida Sans Unicode"/>
              </a:rPr>
              <a:t>a</a:t>
            </a:r>
            <a:r>
              <a:rPr sz="2400" spc="229" dirty="0">
                <a:latin typeface="Lucida Sans Unicode"/>
                <a:cs typeface="Lucida Sans Unicode"/>
              </a:rPr>
              <a:t> </a:t>
            </a:r>
            <a:r>
              <a:rPr sz="2400" spc="60" dirty="0">
                <a:latin typeface="Lucida Sans Unicode"/>
                <a:cs typeface="Lucida Sans Unicode"/>
              </a:rPr>
              <a:t>q</a:t>
            </a:r>
            <a:r>
              <a:rPr sz="2400" spc="75" dirty="0">
                <a:latin typeface="Lucida Sans Unicode"/>
                <a:cs typeface="Lucida Sans Unicode"/>
              </a:rPr>
              <a:t>u</a:t>
            </a:r>
            <a:r>
              <a:rPr sz="2400" dirty="0">
                <a:latin typeface="Lucida Sans Unicode"/>
                <a:cs typeface="Lucida Sans Unicode"/>
              </a:rPr>
              <a:t>e</a:t>
            </a:r>
            <a:r>
              <a:rPr sz="2400" spc="120" dirty="0">
                <a:latin typeface="Lucida Sans Unicode"/>
                <a:cs typeface="Lucida Sans Unicode"/>
              </a:rPr>
              <a:t> </a:t>
            </a:r>
            <a:r>
              <a:rPr sz="2400" spc="15" dirty="0">
                <a:latin typeface="Lucida Sans Unicode"/>
                <a:cs typeface="Lucida Sans Unicode"/>
              </a:rPr>
              <a:t>n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295" dirty="0">
                <a:latin typeface="Lucida Sans Unicode"/>
                <a:cs typeface="Lucida Sans Unicode"/>
              </a:rPr>
              <a:t>s</a:t>
            </a:r>
            <a:r>
              <a:rPr sz="2400" spc="10" dirty="0">
                <a:latin typeface="Lucida Sans Unicode"/>
                <a:cs typeface="Lucida Sans Unicode"/>
              </a:rPr>
              <a:t> </a:t>
            </a:r>
            <a:r>
              <a:rPr sz="2400" spc="-60" dirty="0">
                <a:latin typeface="Lucida Sans Unicode"/>
                <a:cs typeface="Lucida Sans Unicode"/>
              </a:rPr>
              <a:t>i</a:t>
            </a:r>
            <a:r>
              <a:rPr sz="2400" spc="-105" dirty="0">
                <a:latin typeface="Lucida Sans Unicode"/>
                <a:cs typeface="Lucida Sans Unicode"/>
              </a:rPr>
              <a:t>m</a:t>
            </a:r>
            <a:r>
              <a:rPr sz="2400" spc="60" dirty="0">
                <a:latin typeface="Lucida Sans Unicode"/>
                <a:cs typeface="Lucida Sans Unicode"/>
              </a:rPr>
              <a:t>po</a:t>
            </a:r>
            <a:r>
              <a:rPr sz="2400" spc="80" dirty="0">
                <a:latin typeface="Lucida Sans Unicode"/>
                <a:cs typeface="Lucida Sans Unicode"/>
              </a:rPr>
              <a:t>n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95" dirty="0">
                <a:latin typeface="Lucida Sans Unicode"/>
                <a:cs typeface="Lucida Sans Unicode"/>
              </a:rPr>
              <a:t>,</a:t>
            </a:r>
            <a:r>
              <a:rPr sz="2400" spc="120" dirty="0">
                <a:latin typeface="Lucida Sans Unicode"/>
                <a:cs typeface="Lucida Sans Unicode"/>
              </a:rPr>
              <a:t> 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30" dirty="0">
                <a:latin typeface="Lucida Sans Unicode"/>
                <a:cs typeface="Lucida Sans Unicode"/>
              </a:rPr>
              <a:t>n</a:t>
            </a:r>
            <a:r>
              <a:rPr sz="2400" spc="10" dirty="0">
                <a:latin typeface="Lucida Sans Unicode"/>
                <a:cs typeface="Lucida Sans Unicode"/>
              </a:rPr>
              <a:t> </a:t>
            </a:r>
            <a:r>
              <a:rPr sz="2400" spc="-35" dirty="0">
                <a:latin typeface="Lucida Sans Unicode"/>
                <a:cs typeface="Lucida Sans Unicode"/>
              </a:rPr>
              <a:t>u</a:t>
            </a:r>
            <a:r>
              <a:rPr sz="2400" spc="125" dirty="0">
                <a:latin typeface="Lucida Sans Unicode"/>
                <a:cs typeface="Lucida Sans Unicode"/>
              </a:rPr>
              <a:t>n</a:t>
            </a:r>
            <a:r>
              <a:rPr sz="2400" dirty="0">
                <a:latin typeface="Lucida Sans Unicode"/>
                <a:cs typeface="Lucida Sans Unicode"/>
              </a:rPr>
              <a:t>a</a:t>
            </a:r>
            <a:endParaRPr sz="2400">
              <a:latin typeface="Lucida Sans Unicode"/>
              <a:cs typeface="Lucida Sans Unicode"/>
            </a:endParaRPr>
          </a:p>
          <a:p>
            <a:pPr marL="369570" marR="5080" indent="-14604">
              <a:lnSpc>
                <a:spcPct val="79800"/>
              </a:lnSpc>
              <a:spcBef>
                <a:spcPts val="290"/>
              </a:spcBef>
              <a:tabLst>
                <a:tab pos="1678305" algn="l"/>
                <a:tab pos="2496820" algn="l"/>
                <a:tab pos="5357495" algn="l"/>
                <a:tab pos="6955155" algn="l"/>
              </a:tabLst>
            </a:pPr>
            <a:r>
              <a:rPr sz="2400" spc="-155" dirty="0">
                <a:latin typeface="Lucida Sans Unicode"/>
                <a:cs typeface="Lucida Sans Unicode"/>
              </a:rPr>
              <a:t>s</a:t>
            </a:r>
            <a:r>
              <a:rPr sz="2400" spc="-70" dirty="0">
                <a:latin typeface="Lucida Sans Unicode"/>
                <a:cs typeface="Lucida Sans Unicode"/>
              </a:rPr>
              <a:t>u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185" dirty="0">
                <a:latin typeface="Lucida Sans Unicode"/>
                <a:cs typeface="Lucida Sans Unicode"/>
              </a:rPr>
              <a:t>r</a:t>
            </a:r>
            <a:r>
              <a:rPr sz="2400" spc="-55" dirty="0">
                <a:latin typeface="Lucida Sans Unicode"/>
                <a:cs typeface="Lucida Sans Unicode"/>
              </a:rPr>
              <a:t>t</a:t>
            </a:r>
            <a:r>
              <a:rPr sz="2400" dirty="0">
                <a:latin typeface="Lucida Sans Unicode"/>
                <a:cs typeface="Lucida Sans Unicode"/>
              </a:rPr>
              <a:t>e	</a:t>
            </a:r>
            <a:r>
              <a:rPr sz="2400" spc="175" dirty="0">
                <a:latin typeface="Lucida Sans Unicode"/>
                <a:cs typeface="Lucida Sans Unicode"/>
              </a:rPr>
              <a:t>d</a:t>
            </a:r>
            <a:r>
              <a:rPr sz="2400" dirty="0">
                <a:latin typeface="Lucida Sans Unicode"/>
                <a:cs typeface="Lucida Sans Unicode"/>
              </a:rPr>
              <a:t>e	</a:t>
            </a:r>
            <a:r>
              <a:rPr sz="2400" spc="80" dirty="0">
                <a:latin typeface="Lucida Sans Unicode"/>
                <a:cs typeface="Lucida Sans Unicode"/>
              </a:rPr>
              <a:t>n</a:t>
            </a:r>
            <a:r>
              <a:rPr sz="2400" spc="160" dirty="0">
                <a:latin typeface="Lucida Sans Unicode"/>
                <a:cs typeface="Lucida Sans Unicode"/>
              </a:rPr>
              <a:t>e</a:t>
            </a:r>
            <a:r>
              <a:rPr sz="2400" spc="210" dirty="0">
                <a:latin typeface="Lucida Sans Unicode"/>
                <a:cs typeface="Lucida Sans Unicode"/>
              </a:rPr>
              <a:t>oc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170" dirty="0">
                <a:latin typeface="Lucida Sans Unicode"/>
                <a:cs typeface="Lucida Sans Unicode"/>
              </a:rPr>
              <a:t>l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170" dirty="0">
                <a:latin typeface="Lucida Sans Unicode"/>
                <a:cs typeface="Lucida Sans Unicode"/>
              </a:rPr>
              <a:t>n</a:t>
            </a:r>
            <a:r>
              <a:rPr sz="2400" spc="75" dirty="0">
                <a:latin typeface="Lucida Sans Unicode"/>
                <a:cs typeface="Lucida Sans Unicode"/>
              </a:rPr>
              <a:t>i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135" dirty="0">
                <a:latin typeface="Lucida Sans Unicode"/>
                <a:cs typeface="Lucida Sans Unicode"/>
              </a:rPr>
              <a:t>lis</a:t>
            </a:r>
            <a:r>
              <a:rPr sz="2400" spc="-290" dirty="0">
                <a:latin typeface="Lucida Sans Unicode"/>
                <a:cs typeface="Lucida Sans Unicode"/>
              </a:rPr>
              <a:t>m</a:t>
            </a:r>
            <a:r>
              <a:rPr sz="2400" dirty="0">
                <a:latin typeface="Lucida Sans Unicode"/>
                <a:cs typeface="Lucida Sans Unicode"/>
              </a:rPr>
              <a:t>o	</a:t>
            </a:r>
            <a:r>
              <a:rPr sz="2400" spc="160" dirty="0">
                <a:latin typeface="Lucida Sans Unicode"/>
                <a:cs typeface="Lucida Sans Unicode"/>
              </a:rPr>
              <a:t>c</a:t>
            </a:r>
            <a:r>
              <a:rPr sz="2400" spc="-135" dirty="0">
                <a:latin typeface="Lucida Sans Unicode"/>
                <a:cs typeface="Lucida Sans Unicode"/>
              </a:rPr>
              <a:t>ultu</a:t>
            </a:r>
            <a:r>
              <a:rPr sz="2400" spc="45" dirty="0">
                <a:latin typeface="Lucida Sans Unicode"/>
                <a:cs typeface="Lucida Sans Unicode"/>
              </a:rPr>
              <a:t>r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155" dirty="0">
                <a:latin typeface="Lucida Sans Unicode"/>
                <a:cs typeface="Lucida Sans Unicode"/>
              </a:rPr>
              <a:t>l</a:t>
            </a:r>
            <a:r>
              <a:rPr sz="2400" spc="-165" dirty="0">
                <a:latin typeface="Lucida Sans Unicode"/>
                <a:cs typeface="Lucida Sans Unicode"/>
              </a:rPr>
              <a:t>,</a:t>
            </a:r>
            <a:r>
              <a:rPr sz="2400" dirty="0">
                <a:latin typeface="Lucida Sans Unicode"/>
                <a:cs typeface="Lucida Sans Unicode"/>
              </a:rPr>
              <a:t>	</a:t>
            </a:r>
            <a:r>
              <a:rPr sz="2400" spc="160" dirty="0">
                <a:latin typeface="Lucida Sans Unicode"/>
                <a:cs typeface="Lucida Sans Unicode"/>
              </a:rPr>
              <a:t>c</a:t>
            </a:r>
            <a:r>
              <a:rPr sz="2400" spc="-190" dirty="0">
                <a:latin typeface="Lucida Sans Unicode"/>
                <a:cs typeface="Lucida Sans Unicode"/>
              </a:rPr>
              <a:t>ri</a:t>
            </a:r>
            <a:r>
              <a:rPr sz="2400" spc="-85" dirty="0">
                <a:latin typeface="Lucida Sans Unicode"/>
                <a:cs typeface="Lucida Sans Unicode"/>
              </a:rPr>
              <a:t>t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285" dirty="0">
                <a:latin typeface="Lucida Sans Unicode"/>
                <a:cs typeface="Lucida Sans Unicode"/>
              </a:rPr>
              <a:t>r</a:t>
            </a:r>
            <a:r>
              <a:rPr sz="2400" spc="-155" dirty="0">
                <a:latin typeface="Lucida Sans Unicode"/>
                <a:cs typeface="Lucida Sans Unicode"/>
              </a:rPr>
              <a:t>i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220" dirty="0">
                <a:latin typeface="Lucida Sans Unicode"/>
                <a:cs typeface="Lucida Sans Unicode"/>
              </a:rPr>
              <a:t>s  </a:t>
            </a:r>
            <a:r>
              <a:rPr sz="2400" spc="-25" dirty="0">
                <a:latin typeface="Lucida Sans Unicode"/>
                <a:cs typeface="Lucida Sans Unicode"/>
              </a:rPr>
              <a:t>estéticos</a:t>
            </a:r>
            <a:r>
              <a:rPr sz="2400" spc="-100" dirty="0">
                <a:latin typeface="Lucida Sans Unicode"/>
                <a:cs typeface="Lucida Sans Unicode"/>
              </a:rPr>
              <a:t> </a:t>
            </a:r>
            <a:r>
              <a:rPr sz="2400" spc="-10" dirty="0">
                <a:latin typeface="Lucida Sans Unicode"/>
                <a:cs typeface="Lucida Sans Unicode"/>
              </a:rPr>
              <a:t>foráneos.</a:t>
            </a:r>
            <a:endParaRPr sz="2400">
              <a:latin typeface="Lucida Sans Unicode"/>
              <a:cs typeface="Lucida Sans Unicode"/>
            </a:endParaRPr>
          </a:p>
          <a:p>
            <a:pPr marL="374015" indent="-361950">
              <a:lnSpc>
                <a:spcPts val="2590"/>
              </a:lnSpc>
              <a:spcBef>
                <a:spcPts val="2875"/>
              </a:spcBef>
              <a:buChar char="•"/>
              <a:tabLst>
                <a:tab pos="373380" algn="l"/>
                <a:tab pos="374650" algn="l"/>
              </a:tabLst>
            </a:pPr>
            <a:r>
              <a:rPr sz="2400" spc="50" dirty="0">
                <a:latin typeface="Lucida Sans Unicode"/>
                <a:cs typeface="Lucida Sans Unicode"/>
              </a:rPr>
              <a:t>Consecuentemente,</a:t>
            </a:r>
            <a:r>
              <a:rPr sz="2400" spc="55" dirty="0">
                <a:latin typeface="Lucida Sans Unicode"/>
                <a:cs typeface="Lucida Sans Unicode"/>
              </a:rPr>
              <a:t> </a:t>
            </a:r>
            <a:r>
              <a:rPr sz="2400" spc="-25" dirty="0">
                <a:latin typeface="Lucida Sans Unicode"/>
                <a:cs typeface="Lucida Sans Unicode"/>
              </a:rPr>
              <a:t>sostenemos</a:t>
            </a:r>
            <a:r>
              <a:rPr sz="2400" spc="55" dirty="0">
                <a:latin typeface="Lucida Sans Unicode"/>
                <a:cs typeface="Lucida Sans Unicode"/>
              </a:rPr>
              <a:t> </a:t>
            </a:r>
            <a:r>
              <a:rPr sz="2400" spc="-30" dirty="0">
                <a:latin typeface="Lucida Sans Unicode"/>
                <a:cs typeface="Lucida Sans Unicode"/>
              </a:rPr>
              <a:t>la</a:t>
            </a:r>
            <a:r>
              <a:rPr sz="2400" spc="220" dirty="0">
                <a:latin typeface="Lucida Sans Unicode"/>
                <a:cs typeface="Lucida Sans Unicode"/>
              </a:rPr>
              <a:t> </a:t>
            </a:r>
            <a:r>
              <a:rPr sz="2400" spc="10" dirty="0">
                <a:latin typeface="Lucida Sans Unicode"/>
                <a:cs typeface="Lucida Sans Unicode"/>
              </a:rPr>
              <a:t>importancia</a:t>
            </a:r>
            <a:r>
              <a:rPr sz="2400" spc="285" dirty="0">
                <a:latin typeface="Lucida Sans Unicode"/>
                <a:cs typeface="Lucida Sans Unicode"/>
              </a:rPr>
              <a:t> </a:t>
            </a:r>
            <a:r>
              <a:rPr sz="2400" spc="85" dirty="0">
                <a:latin typeface="Lucida Sans Unicode"/>
                <a:cs typeface="Lucida Sans Unicode"/>
              </a:rPr>
              <a:t>de</a:t>
            </a:r>
            <a:endParaRPr sz="2400">
              <a:latin typeface="Lucida Sans Unicode"/>
              <a:cs typeface="Lucida Sans Unicode"/>
            </a:endParaRPr>
          </a:p>
          <a:p>
            <a:pPr marL="354965" marR="13335">
              <a:lnSpc>
                <a:spcPct val="79800"/>
              </a:lnSpc>
              <a:spcBef>
                <a:spcPts val="290"/>
              </a:spcBef>
              <a:tabLst>
                <a:tab pos="754380" algn="l"/>
                <a:tab pos="1011555" algn="l"/>
                <a:tab pos="2388235" algn="l"/>
                <a:tab pos="3069590" algn="l"/>
                <a:tab pos="3740150" algn="l"/>
                <a:tab pos="4077970" algn="l"/>
                <a:tab pos="5985510" algn="l"/>
                <a:tab pos="7176770" algn="l"/>
              </a:tabLst>
            </a:pPr>
            <a:r>
              <a:rPr sz="2400" spc="-30" dirty="0">
                <a:latin typeface="Lucida Sans Unicode"/>
                <a:cs typeface="Lucida Sans Unicode"/>
              </a:rPr>
              <a:t>la	</a:t>
            </a:r>
            <a:r>
              <a:rPr sz="2400" spc="100" dirty="0">
                <a:latin typeface="Lucida Sans Unicode"/>
                <a:cs typeface="Lucida Sans Unicode"/>
              </a:rPr>
              <a:t>Academia,</a:t>
            </a:r>
            <a:r>
              <a:rPr sz="2400" spc="200" dirty="0">
                <a:latin typeface="Lucida Sans Unicode"/>
                <a:cs typeface="Lucida Sans Unicode"/>
              </a:rPr>
              <a:t> </a:t>
            </a:r>
            <a:r>
              <a:rPr sz="2400" spc="-10" dirty="0">
                <a:latin typeface="Lucida Sans Unicode"/>
                <a:cs typeface="Lucida Sans Unicode"/>
              </a:rPr>
              <a:t>inherente	</a:t>
            </a:r>
            <a:r>
              <a:rPr sz="2400" dirty="0">
                <a:latin typeface="Lucida Sans Unicode"/>
                <a:cs typeface="Lucida Sans Unicode"/>
              </a:rPr>
              <a:t>a</a:t>
            </a:r>
            <a:r>
              <a:rPr sz="2400" spc="370" dirty="0">
                <a:latin typeface="Lucida Sans Unicode"/>
                <a:cs typeface="Lucida Sans Unicode"/>
              </a:rPr>
              <a:t> </a:t>
            </a:r>
            <a:r>
              <a:rPr sz="2400" spc="-100" dirty="0">
                <a:latin typeface="Lucida Sans Unicode"/>
                <a:cs typeface="Lucida Sans Unicode"/>
              </a:rPr>
              <a:t>les</a:t>
            </a:r>
            <a:r>
              <a:rPr sz="2400" spc="210" dirty="0">
                <a:latin typeface="Lucida Sans Unicode"/>
                <a:cs typeface="Lucida Sans Unicode"/>
              </a:rPr>
              <a:t> </a:t>
            </a:r>
            <a:r>
              <a:rPr sz="2400" spc="-95" dirty="0">
                <a:latin typeface="Lucida Sans Unicode"/>
                <a:cs typeface="Lucida Sans Unicode"/>
              </a:rPr>
              <a:t>Beaux-Arts,</a:t>
            </a:r>
            <a:r>
              <a:rPr sz="2400" spc="210" dirty="0">
                <a:latin typeface="Lucida Sans Unicode"/>
                <a:cs typeface="Lucida Sans Unicode"/>
              </a:rPr>
              <a:t> </a:t>
            </a:r>
            <a:r>
              <a:rPr sz="2400" spc="5" dirty="0">
                <a:latin typeface="Lucida Sans Unicode"/>
                <a:cs typeface="Lucida Sans Unicode"/>
              </a:rPr>
              <a:t>no	</a:t>
            </a:r>
            <a:r>
              <a:rPr sz="2400" spc="75" dirty="0">
                <a:latin typeface="Lucida Sans Unicode"/>
                <a:cs typeface="Lucida Sans Unicode"/>
              </a:rPr>
              <a:t>como </a:t>
            </a:r>
            <a:r>
              <a:rPr sz="2400" spc="-740" dirty="0">
                <a:latin typeface="Lucida Sans Unicode"/>
                <a:cs typeface="Lucida Sans Unicode"/>
              </a:rPr>
              <a:t> </a:t>
            </a:r>
            <a:r>
              <a:rPr sz="2400" spc="-30" dirty="0">
                <a:latin typeface="Lucida Sans Unicode"/>
                <a:cs typeface="Lucida Sans Unicode"/>
              </a:rPr>
              <a:t>un</a:t>
            </a:r>
            <a:r>
              <a:rPr sz="2400" dirty="0">
                <a:latin typeface="Lucida Sans Unicode"/>
                <a:cs typeface="Lucida Sans Unicode"/>
              </a:rPr>
              <a:t>		</a:t>
            </a:r>
            <a:r>
              <a:rPr sz="2400" spc="-150" dirty="0">
                <a:latin typeface="Lucida Sans Unicode"/>
                <a:cs typeface="Lucida Sans Unicode"/>
              </a:rPr>
              <a:t>r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140" dirty="0">
                <a:latin typeface="Lucida Sans Unicode"/>
                <a:cs typeface="Lucida Sans Unicode"/>
              </a:rPr>
              <a:t>s</a:t>
            </a:r>
            <a:r>
              <a:rPr sz="2400" spc="220" dirty="0">
                <a:latin typeface="Lucida Sans Unicode"/>
                <a:cs typeface="Lucida Sans Unicode"/>
              </a:rPr>
              <a:t>a</a:t>
            </a:r>
            <a:r>
              <a:rPr sz="2400" spc="60" dirty="0">
                <a:latin typeface="Lucida Sans Unicode"/>
                <a:cs typeface="Lucida Sans Unicode"/>
              </a:rPr>
              <a:t>b</a:t>
            </a:r>
            <a:r>
              <a:rPr sz="2400" spc="-170" dirty="0">
                <a:latin typeface="Lucida Sans Unicode"/>
                <a:cs typeface="Lucida Sans Unicode"/>
              </a:rPr>
              <a:t>i</a:t>
            </a:r>
            <a:r>
              <a:rPr sz="2400" dirty="0">
                <a:latin typeface="Lucida Sans Unicode"/>
                <a:cs typeface="Lucida Sans Unicode"/>
              </a:rPr>
              <a:t>o	</a:t>
            </a:r>
            <a:r>
              <a:rPr sz="2400" spc="175" dirty="0">
                <a:latin typeface="Lucida Sans Unicode"/>
                <a:cs typeface="Lucida Sans Unicode"/>
              </a:rPr>
              <a:t>d</a:t>
            </a:r>
            <a:r>
              <a:rPr sz="2400" dirty="0">
                <a:latin typeface="Lucida Sans Unicode"/>
                <a:cs typeface="Lucida Sans Unicode"/>
              </a:rPr>
              <a:t>e	</a:t>
            </a:r>
            <a:r>
              <a:rPr sz="2400" spc="-60" dirty="0">
                <a:latin typeface="Lucida Sans Unicode"/>
                <a:cs typeface="Lucida Sans Unicode"/>
              </a:rPr>
              <a:t>l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295" dirty="0">
                <a:latin typeface="Lucida Sans Unicode"/>
                <a:cs typeface="Lucida Sans Unicode"/>
              </a:rPr>
              <a:t>s</a:t>
            </a:r>
            <a:r>
              <a:rPr sz="2400" dirty="0">
                <a:latin typeface="Lucida Sans Unicode"/>
                <a:cs typeface="Lucida Sans Unicode"/>
              </a:rPr>
              <a:t>	</a:t>
            </a:r>
            <a:r>
              <a:rPr sz="2400" spc="25" dirty="0">
                <a:latin typeface="Lucida Sans Unicode"/>
                <a:cs typeface="Lucida Sans Unicode"/>
              </a:rPr>
              <a:t>t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35" dirty="0">
                <a:latin typeface="Lucida Sans Unicode"/>
                <a:cs typeface="Lucida Sans Unicode"/>
              </a:rPr>
              <a:t>n</a:t>
            </a:r>
            <a:r>
              <a:rPr sz="2400" spc="175" dirty="0">
                <a:latin typeface="Lucida Sans Unicode"/>
                <a:cs typeface="Lucida Sans Unicode"/>
              </a:rPr>
              <a:t>d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130" dirty="0">
                <a:latin typeface="Lucida Sans Unicode"/>
                <a:cs typeface="Lucida Sans Unicode"/>
              </a:rPr>
              <a:t>n</a:t>
            </a:r>
            <a:r>
              <a:rPr sz="2400" spc="160" dirty="0">
                <a:latin typeface="Lucida Sans Unicode"/>
                <a:cs typeface="Lucida Sans Unicode"/>
              </a:rPr>
              <a:t>c</a:t>
            </a:r>
            <a:r>
              <a:rPr sz="2400" spc="-60" dirty="0">
                <a:latin typeface="Lucida Sans Unicode"/>
                <a:cs typeface="Lucida Sans Unicode"/>
              </a:rPr>
              <a:t>i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295" dirty="0">
                <a:latin typeface="Lucida Sans Unicode"/>
                <a:cs typeface="Lucida Sans Unicode"/>
              </a:rPr>
              <a:t>s</a:t>
            </a:r>
            <a:r>
              <a:rPr sz="2400" dirty="0">
                <a:latin typeface="Lucida Sans Unicode"/>
                <a:cs typeface="Lucida Sans Unicode"/>
              </a:rPr>
              <a:t>	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175" dirty="0">
                <a:latin typeface="Lucida Sans Unicode"/>
                <a:cs typeface="Lucida Sans Unicode"/>
              </a:rPr>
              <a:t>u</a:t>
            </a:r>
            <a:r>
              <a:rPr sz="2400" spc="-75" dirty="0">
                <a:latin typeface="Lucida Sans Unicode"/>
                <a:cs typeface="Lucida Sans Unicode"/>
              </a:rPr>
              <a:t>r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160" dirty="0">
                <a:latin typeface="Lucida Sans Unicode"/>
                <a:cs typeface="Lucida Sans Unicode"/>
              </a:rPr>
              <a:t>p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195" dirty="0">
                <a:latin typeface="Lucida Sans Unicode"/>
                <a:cs typeface="Lucida Sans Unicode"/>
              </a:rPr>
              <a:t>i</a:t>
            </a:r>
            <a:r>
              <a:rPr sz="2400" spc="-225" dirty="0">
                <a:latin typeface="Lucida Sans Unicode"/>
                <a:cs typeface="Lucida Sans Unicode"/>
              </a:rPr>
              <a:t>z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70" dirty="0">
                <a:latin typeface="Lucida Sans Unicode"/>
                <a:cs typeface="Lucida Sans Unicode"/>
              </a:rPr>
              <a:t>n</a:t>
            </a:r>
            <a:r>
              <a:rPr sz="2400" spc="65" dirty="0">
                <a:latin typeface="Lucida Sans Unicode"/>
                <a:cs typeface="Lucida Sans Unicode"/>
              </a:rPr>
              <a:t>t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295" dirty="0">
                <a:latin typeface="Lucida Sans Unicode"/>
                <a:cs typeface="Lucida Sans Unicode"/>
              </a:rPr>
              <a:t>s</a:t>
            </a:r>
            <a:endParaRPr sz="2400">
              <a:latin typeface="Lucida Sans Unicode"/>
              <a:cs typeface="Lucida Sans Unicode"/>
            </a:endParaRPr>
          </a:p>
          <a:p>
            <a:pPr marL="363855">
              <a:lnSpc>
                <a:spcPts val="2014"/>
              </a:lnSpc>
              <a:tabLst>
                <a:tab pos="2955290" algn="l"/>
                <a:tab pos="3750310" algn="l"/>
                <a:tab pos="4599940" algn="l"/>
                <a:tab pos="5495290" algn="l"/>
                <a:tab pos="6586855" algn="l"/>
                <a:tab pos="7188200" algn="l"/>
              </a:tabLst>
            </a:pPr>
            <a:r>
              <a:rPr sz="2400" spc="25" dirty="0">
                <a:latin typeface="Lucida Sans Unicode"/>
                <a:cs typeface="Lucida Sans Unicode"/>
              </a:rPr>
              <a:t>decimonónicas,	</a:t>
            </a:r>
            <a:r>
              <a:rPr sz="2400" spc="-125" dirty="0">
                <a:latin typeface="Lucida Sans Unicode"/>
                <a:cs typeface="Lucida Sans Unicode"/>
              </a:rPr>
              <a:t>sino	</a:t>
            </a:r>
            <a:r>
              <a:rPr sz="2400" spc="5" dirty="0">
                <a:latin typeface="Lucida Sans Unicode"/>
                <a:cs typeface="Lucida Sans Unicode"/>
              </a:rPr>
              <a:t>más	</a:t>
            </a:r>
            <a:r>
              <a:rPr sz="2400" spc="10" dirty="0">
                <a:latin typeface="Lucida Sans Unicode"/>
                <a:cs typeface="Lucida Sans Unicode"/>
              </a:rPr>
              <a:t>bien	</a:t>
            </a:r>
            <a:r>
              <a:rPr sz="2400" spc="75" dirty="0">
                <a:latin typeface="Lucida Sans Unicode"/>
                <a:cs typeface="Lucida Sans Unicode"/>
              </a:rPr>
              <a:t>como	</a:t>
            </a:r>
            <a:r>
              <a:rPr sz="2400" spc="-35" dirty="0">
                <a:latin typeface="Lucida Sans Unicode"/>
                <a:cs typeface="Lucida Sans Unicode"/>
              </a:rPr>
              <a:t>un	</a:t>
            </a:r>
            <a:r>
              <a:rPr sz="2400" spc="-75" dirty="0">
                <a:latin typeface="Lucida Sans Unicode"/>
                <a:cs typeface="Lucida Sans Unicode"/>
              </a:rPr>
              <a:t>sólido</a:t>
            </a:r>
            <a:endParaRPr sz="2400">
              <a:latin typeface="Lucida Sans Unicode"/>
              <a:cs typeface="Lucida Sans Unicode"/>
            </a:endParaRPr>
          </a:p>
          <a:p>
            <a:pPr marL="369570" marR="26670" indent="-6350">
              <a:lnSpc>
                <a:spcPct val="79800"/>
              </a:lnSpc>
              <a:spcBef>
                <a:spcPts val="290"/>
              </a:spcBef>
              <a:tabLst>
                <a:tab pos="784225" algn="l"/>
                <a:tab pos="1536065" algn="l"/>
                <a:tab pos="2553335" algn="l"/>
                <a:tab pos="3657600" algn="l"/>
                <a:tab pos="3992879" algn="l"/>
                <a:tab pos="5703570" algn="l"/>
                <a:tab pos="7661909" algn="l"/>
              </a:tabLst>
            </a:pPr>
            <a:r>
              <a:rPr sz="2400" spc="-10" dirty="0">
                <a:latin typeface="Lucida Sans Unicode"/>
                <a:cs typeface="Lucida Sans Unicode"/>
              </a:rPr>
              <a:t>punto</a:t>
            </a:r>
            <a:r>
              <a:rPr sz="2400" spc="105" dirty="0">
                <a:latin typeface="Lucida Sans Unicode"/>
                <a:cs typeface="Lucida Sans Unicode"/>
              </a:rPr>
              <a:t> </a:t>
            </a:r>
            <a:r>
              <a:rPr sz="2400" spc="85" dirty="0">
                <a:latin typeface="Lucida Sans Unicode"/>
                <a:cs typeface="Lucida Sans Unicode"/>
              </a:rPr>
              <a:t>de</a:t>
            </a:r>
            <a:r>
              <a:rPr sz="2400" spc="165" dirty="0">
                <a:latin typeface="Lucida Sans Unicode"/>
                <a:cs typeface="Lucida Sans Unicode"/>
              </a:rPr>
              <a:t> </a:t>
            </a:r>
            <a:r>
              <a:rPr sz="2400" spc="-25" dirty="0">
                <a:latin typeface="Lucida Sans Unicode"/>
                <a:cs typeface="Lucida Sans Unicode"/>
              </a:rPr>
              <a:t>partid</a:t>
            </a:r>
            <a:r>
              <a:rPr sz="2400" spc="-540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a</a:t>
            </a:r>
            <a:r>
              <a:rPr sz="2400" spc="210" dirty="0">
                <a:latin typeface="Lucida Sans Unicode"/>
                <a:cs typeface="Lucida Sans Unicode"/>
              </a:rPr>
              <a:t> </a:t>
            </a:r>
            <a:r>
              <a:rPr sz="2400" spc="65" dirty="0">
                <a:latin typeface="Lucida Sans Unicode"/>
                <a:cs typeface="Lucida Sans Unicode"/>
              </a:rPr>
              <a:t>para</a:t>
            </a:r>
            <a:r>
              <a:rPr sz="2400" spc="150" dirty="0">
                <a:latin typeface="Lucida Sans Unicode"/>
                <a:cs typeface="Lucida Sans Unicode"/>
              </a:rPr>
              <a:t> </a:t>
            </a:r>
            <a:r>
              <a:rPr sz="2400" spc="-45" dirty="0">
                <a:latin typeface="Lucida Sans Unicode"/>
                <a:cs typeface="Lucida Sans Unicode"/>
              </a:rPr>
              <a:t>iniciar</a:t>
            </a:r>
            <a:r>
              <a:rPr sz="2400" spc="-10" dirty="0">
                <a:latin typeface="Lucida Sans Unicode"/>
                <a:cs typeface="Lucida Sans Unicode"/>
              </a:rPr>
              <a:t> </a:t>
            </a:r>
            <a:r>
              <a:rPr sz="2400" spc="-35" dirty="0">
                <a:latin typeface="Lucida Sans Unicode"/>
                <a:cs typeface="Lucida Sans Unicode"/>
              </a:rPr>
              <a:t>un</a:t>
            </a:r>
            <a:r>
              <a:rPr sz="2400" spc="55" dirty="0">
                <a:latin typeface="Lucida Sans Unicode"/>
                <a:cs typeface="Lucida Sans Unicode"/>
              </a:rPr>
              <a:t> </a:t>
            </a:r>
            <a:r>
              <a:rPr sz="2400" spc="120" dirty="0">
                <a:latin typeface="Lucida Sans Unicode"/>
                <a:cs typeface="Lucida Sans Unicode"/>
              </a:rPr>
              <a:t>debate</a:t>
            </a:r>
            <a:r>
              <a:rPr sz="2400" spc="100" dirty="0">
                <a:latin typeface="Lucida Sans Unicode"/>
                <a:cs typeface="Lucida Sans Unicode"/>
              </a:rPr>
              <a:t> </a:t>
            </a:r>
            <a:r>
              <a:rPr sz="2400" spc="-105" dirty="0">
                <a:latin typeface="Lucida Sans Unicode"/>
                <a:cs typeface="Lucida Sans Unicode"/>
              </a:rPr>
              <a:t>serio</a:t>
            </a:r>
            <a:r>
              <a:rPr sz="2400" spc="40" dirty="0">
                <a:latin typeface="Lucida Sans Unicode"/>
                <a:cs typeface="Lucida Sans Unicode"/>
              </a:rPr>
              <a:t> </a:t>
            </a:r>
            <a:r>
              <a:rPr sz="2400" spc="-65" dirty="0">
                <a:latin typeface="Lucida Sans Unicode"/>
                <a:cs typeface="Lucida Sans Unicode"/>
              </a:rPr>
              <a:t>sobre </a:t>
            </a:r>
            <a:r>
              <a:rPr sz="2400" spc="-740" dirty="0">
                <a:latin typeface="Lucida Sans Unicode"/>
                <a:cs typeface="Lucida Sans Unicode"/>
              </a:rPr>
              <a:t> 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215" dirty="0">
                <a:latin typeface="Lucida Sans Unicode"/>
                <a:cs typeface="Lucida Sans Unicode"/>
              </a:rPr>
              <a:t>l</a:t>
            </a:r>
            <a:r>
              <a:rPr sz="2400" dirty="0">
                <a:latin typeface="Lucida Sans Unicode"/>
                <a:cs typeface="Lucida Sans Unicode"/>
              </a:rPr>
              <a:t>	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185" dirty="0">
                <a:latin typeface="Lucida Sans Unicode"/>
                <a:cs typeface="Lucida Sans Unicode"/>
              </a:rPr>
              <a:t>r</a:t>
            </a:r>
            <a:r>
              <a:rPr sz="2400" spc="-55" dirty="0">
                <a:latin typeface="Lucida Sans Unicode"/>
                <a:cs typeface="Lucida Sans Unicode"/>
              </a:rPr>
              <a:t>t</a:t>
            </a:r>
            <a:r>
              <a:rPr sz="2400" dirty="0">
                <a:latin typeface="Lucida Sans Unicode"/>
                <a:cs typeface="Lucida Sans Unicode"/>
              </a:rPr>
              <a:t>e	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50" dirty="0">
                <a:latin typeface="Lucida Sans Unicode"/>
                <a:cs typeface="Lucida Sans Unicode"/>
              </a:rPr>
              <a:t>m</a:t>
            </a:r>
            <a:r>
              <a:rPr sz="2400" dirty="0">
                <a:latin typeface="Lucida Sans Unicode"/>
                <a:cs typeface="Lucida Sans Unicode"/>
              </a:rPr>
              <a:t>o	</a:t>
            </a:r>
            <a:r>
              <a:rPr sz="2400" spc="45" dirty="0">
                <a:latin typeface="Lucida Sans Unicode"/>
                <a:cs typeface="Lucida Sans Unicode"/>
              </a:rPr>
              <a:t>ob</a:t>
            </a:r>
            <a:r>
              <a:rPr sz="2400" spc="-135" dirty="0">
                <a:latin typeface="Lucida Sans Unicode"/>
                <a:cs typeface="Lucida Sans Unicode"/>
              </a:rPr>
              <a:t>j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40" dirty="0">
                <a:latin typeface="Lucida Sans Unicode"/>
                <a:cs typeface="Lucida Sans Unicode"/>
              </a:rPr>
              <a:t>t</a:t>
            </a:r>
            <a:r>
              <a:rPr sz="2400" dirty="0">
                <a:latin typeface="Lucida Sans Unicode"/>
                <a:cs typeface="Lucida Sans Unicode"/>
              </a:rPr>
              <a:t>o	y	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130" dirty="0">
                <a:latin typeface="Lucida Sans Unicode"/>
                <a:cs typeface="Lucida Sans Unicode"/>
              </a:rPr>
              <a:t>n</a:t>
            </a:r>
            <a:r>
              <a:rPr sz="2400" spc="270" dirty="0">
                <a:latin typeface="Lucida Sans Unicode"/>
                <a:cs typeface="Lucida Sans Unicode"/>
              </a:rPr>
              <a:t>c</a:t>
            </a:r>
            <a:r>
              <a:rPr sz="2400" spc="170" dirty="0">
                <a:latin typeface="Lucida Sans Unicode"/>
                <a:cs typeface="Lucida Sans Unicode"/>
              </a:rPr>
              <a:t>e</a:t>
            </a:r>
            <a:r>
              <a:rPr sz="2400" spc="60" dirty="0">
                <a:latin typeface="Lucida Sans Unicode"/>
                <a:cs typeface="Lucida Sans Unicode"/>
              </a:rPr>
              <a:t>p</a:t>
            </a:r>
            <a:r>
              <a:rPr sz="2400" spc="-40" dirty="0">
                <a:latin typeface="Lucida Sans Unicode"/>
                <a:cs typeface="Lucida Sans Unicode"/>
              </a:rPr>
              <a:t>t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95" dirty="0">
                <a:latin typeface="Lucida Sans Unicode"/>
                <a:cs typeface="Lucida Sans Unicode"/>
              </a:rPr>
              <a:t>,</a:t>
            </a:r>
            <a:r>
              <a:rPr sz="2400" dirty="0">
                <a:latin typeface="Lucida Sans Unicode"/>
                <a:cs typeface="Lucida Sans Unicode"/>
              </a:rPr>
              <a:t>	</a:t>
            </a:r>
            <a:r>
              <a:rPr sz="2400" spc="60" dirty="0">
                <a:latin typeface="Lucida Sans Unicode"/>
                <a:cs typeface="Lucida Sans Unicode"/>
              </a:rPr>
              <a:t>p</a:t>
            </a:r>
            <a:r>
              <a:rPr sz="2400" spc="-215" dirty="0">
                <a:latin typeface="Lucida Sans Unicode"/>
                <a:cs typeface="Lucida Sans Unicode"/>
              </a:rPr>
              <a:t>r</a:t>
            </a:r>
            <a:r>
              <a:rPr sz="2400" spc="45" dirty="0">
                <a:latin typeface="Lucida Sans Unicode"/>
                <a:cs typeface="Lucida Sans Unicode"/>
              </a:rPr>
              <a:t>op</a:t>
            </a:r>
            <a:r>
              <a:rPr sz="2400" spc="-55" dirty="0">
                <a:latin typeface="Lucida Sans Unicode"/>
                <a:cs typeface="Lucida Sans Unicode"/>
              </a:rPr>
              <a:t>i</a:t>
            </a:r>
            <a:r>
              <a:rPr sz="2400" spc="160" dirty="0">
                <a:latin typeface="Lucida Sans Unicode"/>
                <a:cs typeface="Lucida Sans Unicode"/>
              </a:rPr>
              <a:t>c</a:t>
            </a:r>
            <a:r>
              <a:rPr sz="2400" spc="-60" dirty="0">
                <a:latin typeface="Lucida Sans Unicode"/>
                <a:cs typeface="Lucida Sans Unicode"/>
              </a:rPr>
              <a:t>i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35" dirty="0">
                <a:latin typeface="Lucida Sans Unicode"/>
                <a:cs typeface="Lucida Sans Unicode"/>
              </a:rPr>
              <a:t>n</a:t>
            </a:r>
            <a:r>
              <a:rPr sz="2400" spc="65" dirty="0">
                <a:latin typeface="Lucida Sans Unicode"/>
                <a:cs typeface="Lucida Sans Unicode"/>
              </a:rPr>
              <a:t>d</a:t>
            </a:r>
            <a:r>
              <a:rPr sz="2400" dirty="0">
                <a:latin typeface="Lucida Sans Unicode"/>
                <a:cs typeface="Lucida Sans Unicode"/>
              </a:rPr>
              <a:t>o	</a:t>
            </a:r>
            <a:r>
              <a:rPr sz="2400" spc="-35" dirty="0">
                <a:latin typeface="Lucida Sans Unicode"/>
                <a:cs typeface="Lucida Sans Unicode"/>
              </a:rPr>
              <a:t>un</a:t>
            </a:r>
            <a:endParaRPr sz="2400">
              <a:latin typeface="Lucida Sans Unicode"/>
              <a:cs typeface="Lucida Sans Unicode"/>
            </a:endParaRPr>
          </a:p>
          <a:p>
            <a:pPr marL="354965" marR="23495" indent="13970">
              <a:lnSpc>
                <a:spcPct val="79800"/>
              </a:lnSpc>
              <a:spcBef>
                <a:spcPts val="5"/>
              </a:spcBef>
              <a:tabLst>
                <a:tab pos="1630680" algn="l"/>
                <a:tab pos="2729230" algn="l"/>
                <a:tab pos="3121660" algn="l"/>
                <a:tab pos="4582160" algn="l"/>
                <a:tab pos="5688965" algn="l"/>
                <a:tab pos="6105525" algn="l"/>
                <a:tab pos="6755130" algn="l"/>
              </a:tabLst>
            </a:pP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235" dirty="0">
                <a:latin typeface="Lucida Sans Unicode"/>
                <a:cs typeface="Lucida Sans Unicode"/>
              </a:rPr>
              <a:t>s</a:t>
            </a:r>
            <a:r>
              <a:rPr sz="2400" spc="60" dirty="0">
                <a:latin typeface="Lucida Sans Unicode"/>
                <a:cs typeface="Lucida Sans Unicode"/>
              </a:rPr>
              <a:t>p</a:t>
            </a:r>
            <a:r>
              <a:rPr sz="2400" spc="-145" dirty="0">
                <a:latin typeface="Lucida Sans Unicode"/>
                <a:cs typeface="Lucida Sans Unicode"/>
              </a:rPr>
              <a:t>írit</a:t>
            </a:r>
            <a:r>
              <a:rPr sz="2400" spc="-254" dirty="0">
                <a:latin typeface="Lucida Sans Unicode"/>
                <a:cs typeface="Lucida Sans Unicode"/>
              </a:rPr>
              <a:t>u</a:t>
            </a:r>
            <a:r>
              <a:rPr sz="2400" dirty="0">
                <a:latin typeface="Lucida Sans Unicode"/>
                <a:cs typeface="Lucida Sans Unicode"/>
              </a:rPr>
              <a:t>	</a:t>
            </a:r>
            <a:r>
              <a:rPr sz="2400" spc="160" dirty="0">
                <a:latin typeface="Lucida Sans Unicode"/>
                <a:cs typeface="Lucida Sans Unicode"/>
              </a:rPr>
              <a:t>c</a:t>
            </a:r>
            <a:r>
              <a:rPr sz="2400" spc="-210" dirty="0">
                <a:latin typeface="Lucida Sans Unicode"/>
                <a:cs typeface="Lucida Sans Unicode"/>
              </a:rPr>
              <a:t>rít</a:t>
            </a:r>
            <a:r>
              <a:rPr sz="2400" spc="-10" dirty="0">
                <a:latin typeface="Lucida Sans Unicode"/>
                <a:cs typeface="Lucida Sans Unicode"/>
              </a:rPr>
              <a:t>i</a:t>
            </a:r>
            <a:r>
              <a:rPr sz="2400" spc="50" dirty="0">
                <a:latin typeface="Lucida Sans Unicode"/>
                <a:cs typeface="Lucida Sans Unicode"/>
              </a:rPr>
              <a:t>c</a:t>
            </a:r>
            <a:r>
              <a:rPr sz="2400" dirty="0">
                <a:latin typeface="Lucida Sans Unicode"/>
                <a:cs typeface="Lucida Sans Unicode"/>
              </a:rPr>
              <a:t>o	y	</a:t>
            </a:r>
            <a:r>
              <a:rPr sz="2400" spc="-160" dirty="0">
                <a:latin typeface="Lucida Sans Unicode"/>
                <a:cs typeface="Lucida Sans Unicode"/>
              </a:rPr>
              <a:t>r</a:t>
            </a:r>
            <a:r>
              <a:rPr sz="2400" dirty="0">
                <a:latin typeface="Lucida Sans Unicode"/>
                <a:cs typeface="Lucida Sans Unicode"/>
              </a:rPr>
              <a:t>e</a:t>
            </a:r>
            <a:r>
              <a:rPr sz="2400" spc="-200" dirty="0">
                <a:latin typeface="Lucida Sans Unicode"/>
                <a:cs typeface="Lucida Sans Unicode"/>
              </a:rPr>
              <a:t>f</a:t>
            </a:r>
            <a:r>
              <a:rPr sz="2400" spc="-45" dirty="0">
                <a:latin typeface="Lucida Sans Unicode"/>
                <a:cs typeface="Lucida Sans Unicode"/>
              </a:rPr>
              <a:t>l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320" dirty="0">
                <a:latin typeface="Lucida Sans Unicode"/>
                <a:cs typeface="Lucida Sans Unicode"/>
              </a:rPr>
              <a:t>x</a:t>
            </a:r>
            <a:r>
              <a:rPr sz="2400" spc="-490" dirty="0">
                <a:latin typeface="Lucida Sans Unicode"/>
                <a:cs typeface="Lucida Sans Unicode"/>
              </a:rPr>
              <a:t> </a:t>
            </a:r>
            <a:r>
              <a:rPr sz="2400" spc="-175" dirty="0">
                <a:latin typeface="Lucida Sans Unicode"/>
                <a:cs typeface="Lucida Sans Unicode"/>
              </a:rPr>
              <a:t>i</a:t>
            </a:r>
            <a:r>
              <a:rPr sz="2400" spc="40" dirty="0">
                <a:latin typeface="Lucida Sans Unicode"/>
                <a:cs typeface="Lucida Sans Unicode"/>
              </a:rPr>
              <a:t>v</a:t>
            </a:r>
            <a:r>
              <a:rPr sz="2400" dirty="0">
                <a:latin typeface="Lucida Sans Unicode"/>
                <a:cs typeface="Lucida Sans Unicode"/>
              </a:rPr>
              <a:t>o	</a:t>
            </a:r>
            <a:r>
              <a:rPr sz="2400" spc="-190" dirty="0">
                <a:latin typeface="Lucida Sans Unicode"/>
                <a:cs typeface="Lucida Sans Unicode"/>
              </a:rPr>
              <a:t>f</a:t>
            </a:r>
            <a:r>
              <a:rPr sz="2400" spc="-95" dirty="0">
                <a:latin typeface="Lucida Sans Unicode"/>
                <a:cs typeface="Lucida Sans Unicode"/>
              </a:rPr>
              <a:t>r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75" dirty="0">
                <a:latin typeface="Lucida Sans Unicode"/>
                <a:cs typeface="Lucida Sans Unicode"/>
              </a:rPr>
              <a:t>n</a:t>
            </a:r>
            <a:r>
              <a:rPr sz="2400" spc="65" dirty="0">
                <a:latin typeface="Lucida Sans Unicode"/>
                <a:cs typeface="Lucida Sans Unicode"/>
              </a:rPr>
              <a:t>t</a:t>
            </a:r>
            <a:r>
              <a:rPr sz="2400" dirty="0">
                <a:latin typeface="Lucida Sans Unicode"/>
                <a:cs typeface="Lucida Sans Unicode"/>
              </a:rPr>
              <a:t>e	a	</a:t>
            </a:r>
            <a:r>
              <a:rPr sz="2400" spc="-220" dirty="0">
                <a:latin typeface="Lucida Sans Unicode"/>
                <a:cs typeface="Lucida Sans Unicode"/>
              </a:rPr>
              <a:t>su</a:t>
            </a:r>
            <a:r>
              <a:rPr sz="2400" spc="-195" dirty="0">
                <a:latin typeface="Lucida Sans Unicode"/>
                <a:cs typeface="Lucida Sans Unicode"/>
              </a:rPr>
              <a:t>s</a:t>
            </a:r>
            <a:r>
              <a:rPr sz="2400" dirty="0">
                <a:latin typeface="Lucida Sans Unicode"/>
                <a:cs typeface="Lucida Sans Unicode"/>
              </a:rPr>
              <a:t>	</a:t>
            </a:r>
            <a:r>
              <a:rPr sz="2400" spc="-120" dirty="0">
                <a:latin typeface="Lucida Sans Unicode"/>
                <a:cs typeface="Lucida Sans Unicode"/>
              </a:rPr>
              <a:t>múlt</a:t>
            </a:r>
            <a:r>
              <a:rPr sz="2400" dirty="0">
                <a:latin typeface="Lucida Sans Unicode"/>
                <a:cs typeface="Lucida Sans Unicode"/>
              </a:rPr>
              <a:t>i</a:t>
            </a:r>
            <a:r>
              <a:rPr sz="2400" spc="60" dirty="0">
                <a:latin typeface="Lucida Sans Unicode"/>
                <a:cs typeface="Lucida Sans Unicode"/>
              </a:rPr>
              <a:t>p</a:t>
            </a:r>
            <a:r>
              <a:rPr sz="2400" spc="-105" dirty="0">
                <a:latin typeface="Lucida Sans Unicode"/>
                <a:cs typeface="Lucida Sans Unicode"/>
              </a:rPr>
              <a:t>l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220" dirty="0">
                <a:latin typeface="Lucida Sans Unicode"/>
                <a:cs typeface="Lucida Sans Unicode"/>
              </a:rPr>
              <a:t>s  </a:t>
            </a:r>
            <a:r>
              <a:rPr sz="2400" spc="160" dirty="0">
                <a:latin typeface="Lucida Sans Unicode"/>
                <a:cs typeface="Lucida Sans Unicode"/>
              </a:rPr>
              <a:t>m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140" dirty="0">
                <a:latin typeface="Lucida Sans Unicode"/>
                <a:cs typeface="Lucida Sans Unicode"/>
              </a:rPr>
              <a:t>ni</a:t>
            </a:r>
            <a:r>
              <a:rPr sz="2400" dirty="0">
                <a:latin typeface="Lucida Sans Unicode"/>
                <a:cs typeface="Lucida Sans Unicode"/>
              </a:rPr>
              <a:t>f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225" dirty="0">
                <a:latin typeface="Lucida Sans Unicode"/>
                <a:cs typeface="Lucida Sans Unicode"/>
              </a:rPr>
              <a:t>s</a:t>
            </a:r>
            <a:r>
              <a:rPr sz="2400" spc="-5" dirty="0">
                <a:latin typeface="Lucida Sans Unicode"/>
                <a:cs typeface="Lucida Sans Unicode"/>
              </a:rPr>
              <a:t>t</a:t>
            </a:r>
            <a:r>
              <a:rPr sz="2400" spc="155" dirty="0">
                <a:latin typeface="Lucida Sans Unicode"/>
                <a:cs typeface="Lucida Sans Unicode"/>
              </a:rPr>
              <a:t>ac</a:t>
            </a:r>
            <a:r>
              <a:rPr sz="2400" spc="-170" dirty="0">
                <a:latin typeface="Lucida Sans Unicode"/>
                <a:cs typeface="Lucida Sans Unicode"/>
              </a:rPr>
              <a:t>i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80" dirty="0">
                <a:latin typeface="Lucida Sans Unicode"/>
                <a:cs typeface="Lucida Sans Unicode"/>
              </a:rPr>
              <a:t>n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295" dirty="0">
                <a:latin typeface="Lucida Sans Unicode"/>
                <a:cs typeface="Lucida Sans Unicode"/>
              </a:rPr>
              <a:t>s</a:t>
            </a:r>
            <a:r>
              <a:rPr sz="2400" spc="-95" dirty="0">
                <a:latin typeface="Lucida Sans Unicode"/>
                <a:cs typeface="Lucida Sans Unicode"/>
              </a:rPr>
              <a:t> </a:t>
            </a:r>
            <a:r>
              <a:rPr sz="2400" spc="-170" dirty="0">
                <a:latin typeface="Lucida Sans Unicode"/>
                <a:cs typeface="Lucida Sans Unicode"/>
              </a:rPr>
              <a:t>his</a:t>
            </a:r>
            <a:r>
              <a:rPr sz="2400" spc="-85" dirty="0">
                <a:latin typeface="Lucida Sans Unicode"/>
                <a:cs typeface="Lucida Sans Unicode"/>
              </a:rPr>
              <a:t>t</a:t>
            </a:r>
            <a:r>
              <a:rPr sz="2400" spc="45" dirty="0">
                <a:latin typeface="Lucida Sans Unicode"/>
                <a:cs typeface="Lucida Sans Unicode"/>
              </a:rPr>
              <a:t>ó</a:t>
            </a:r>
            <a:r>
              <a:rPr sz="2400" spc="-285" dirty="0">
                <a:latin typeface="Lucida Sans Unicode"/>
                <a:cs typeface="Lucida Sans Unicode"/>
              </a:rPr>
              <a:t>r</a:t>
            </a:r>
            <a:r>
              <a:rPr sz="2400" spc="-40" dirty="0">
                <a:latin typeface="Lucida Sans Unicode"/>
                <a:cs typeface="Lucida Sans Unicode"/>
              </a:rPr>
              <a:t>i</a:t>
            </a:r>
            <a:r>
              <a:rPr sz="2400" spc="160" dirty="0">
                <a:latin typeface="Lucida Sans Unicode"/>
                <a:cs typeface="Lucida Sans Unicode"/>
              </a:rPr>
              <a:t>ca</a:t>
            </a:r>
            <a:r>
              <a:rPr sz="2400" spc="-295" dirty="0">
                <a:latin typeface="Lucida Sans Unicode"/>
                <a:cs typeface="Lucida Sans Unicode"/>
              </a:rPr>
              <a:t>s</a:t>
            </a:r>
            <a:r>
              <a:rPr sz="2400" spc="-95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y</a:t>
            </a:r>
            <a:r>
              <a:rPr sz="2400" spc="100" dirty="0">
                <a:latin typeface="Lucida Sans Unicode"/>
                <a:cs typeface="Lucida Sans Unicode"/>
              </a:rPr>
              <a:t> 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75" dirty="0">
                <a:latin typeface="Lucida Sans Unicode"/>
                <a:cs typeface="Lucida Sans Unicode"/>
              </a:rPr>
              <a:t>n</a:t>
            </a:r>
            <a:r>
              <a:rPr sz="2400" spc="65" dirty="0">
                <a:latin typeface="Lucida Sans Unicode"/>
                <a:cs typeface="Lucida Sans Unicode"/>
              </a:rPr>
              <a:t>t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65" dirty="0">
                <a:latin typeface="Lucida Sans Unicode"/>
                <a:cs typeface="Lucida Sans Unicode"/>
              </a:rPr>
              <a:t>m</a:t>
            </a:r>
            <a:r>
              <a:rPr sz="2400" spc="60" dirty="0">
                <a:latin typeface="Lucida Sans Unicode"/>
                <a:cs typeface="Lucida Sans Unicode"/>
              </a:rPr>
              <a:t>po</a:t>
            </a:r>
            <a:r>
              <a:rPr sz="2400" spc="-105" dirty="0">
                <a:latin typeface="Lucida Sans Unicode"/>
                <a:cs typeface="Lucida Sans Unicode"/>
              </a:rPr>
              <a:t>r</a:t>
            </a:r>
            <a:r>
              <a:rPr sz="2400" spc="155" dirty="0">
                <a:latin typeface="Lucida Sans Unicode"/>
                <a:cs typeface="Lucida Sans Unicode"/>
              </a:rPr>
              <a:t>á</a:t>
            </a:r>
            <a:r>
              <a:rPr sz="2400" spc="80" dirty="0">
                <a:latin typeface="Lucida Sans Unicode"/>
                <a:cs typeface="Lucida Sans Unicode"/>
              </a:rPr>
              <a:t>n</a:t>
            </a:r>
            <a:r>
              <a:rPr sz="2400" dirty="0">
                <a:latin typeface="Lucida Sans Unicode"/>
                <a:cs typeface="Lucida Sans Unicode"/>
              </a:rPr>
              <a:t>e</a:t>
            </a:r>
            <a:r>
              <a:rPr sz="2400" spc="-495" dirty="0">
                <a:latin typeface="Lucida Sans Unicode"/>
                <a:cs typeface="Lucida Sans Unicode"/>
              </a:rPr>
              <a:t> 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200" dirty="0">
                <a:latin typeface="Lucida Sans Unicode"/>
                <a:cs typeface="Lucida Sans Unicode"/>
              </a:rPr>
              <a:t>s.</a:t>
            </a:r>
            <a:endParaRPr sz="2400">
              <a:latin typeface="Lucida Sans Unicode"/>
              <a:cs typeface="Lucida Sans Unicode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731519"/>
            <a:ext cx="8229600" cy="11430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0008" y="942848"/>
            <a:ext cx="313944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120" dirty="0"/>
              <a:t>MA</a:t>
            </a:r>
            <a:r>
              <a:rPr sz="4400" spc="-260" dirty="0"/>
              <a:t>NIFIES</a:t>
            </a:r>
            <a:r>
              <a:rPr sz="4400" spc="-135" dirty="0"/>
              <a:t>T</a:t>
            </a:r>
            <a:r>
              <a:rPr sz="4400" spc="-5" dirty="0"/>
              <a:t>O</a:t>
            </a:r>
            <a:endParaRPr sz="44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902" y="2084323"/>
            <a:ext cx="8067040" cy="4042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</a:tabLst>
            </a:pPr>
            <a:r>
              <a:rPr sz="2400" spc="10" dirty="0">
                <a:latin typeface="Lucida Sans Unicode"/>
                <a:cs typeface="Lucida Sans Unicode"/>
              </a:rPr>
              <a:t>Una</a:t>
            </a:r>
            <a:r>
              <a:rPr sz="2400" spc="780" dirty="0">
                <a:latin typeface="Lucida Sans Unicode"/>
                <a:cs typeface="Lucida Sans Unicode"/>
              </a:rPr>
              <a:t> </a:t>
            </a:r>
            <a:r>
              <a:rPr sz="2400" spc="55" dirty="0">
                <a:latin typeface="Lucida Sans Unicode"/>
                <a:cs typeface="Lucida Sans Unicode"/>
              </a:rPr>
              <a:t>comunidad</a:t>
            </a:r>
            <a:r>
              <a:rPr sz="2400" spc="60" dirty="0">
                <a:latin typeface="Lucida Sans Unicode"/>
                <a:cs typeface="Lucida Sans Unicode"/>
              </a:rPr>
              <a:t> </a:t>
            </a:r>
            <a:r>
              <a:rPr sz="2400" spc="5" dirty="0">
                <a:latin typeface="Lucida Sans Unicode"/>
                <a:cs typeface="Lucida Sans Unicode"/>
              </a:rPr>
              <a:t>culta,</a:t>
            </a:r>
            <a:r>
              <a:rPr sz="2400" spc="10" dirty="0">
                <a:latin typeface="Lucida Sans Unicode"/>
                <a:cs typeface="Lucida Sans Unicode"/>
              </a:rPr>
              <a:t> </a:t>
            </a:r>
            <a:r>
              <a:rPr sz="2400" spc="-95" dirty="0">
                <a:latin typeface="Lucida Sans Unicode"/>
                <a:cs typeface="Lucida Sans Unicode"/>
              </a:rPr>
              <a:t>es</a:t>
            </a:r>
            <a:r>
              <a:rPr sz="2400" spc="-90" dirty="0">
                <a:latin typeface="Lucida Sans Unicode"/>
                <a:cs typeface="Lucida Sans Unicode"/>
              </a:rPr>
              <a:t> </a:t>
            </a:r>
            <a:r>
              <a:rPr sz="2400" spc="35" dirty="0">
                <a:latin typeface="Lucida Sans Unicode"/>
                <a:cs typeface="Lucida Sans Unicode"/>
              </a:rPr>
              <a:t>ante</a:t>
            </a:r>
            <a:r>
              <a:rPr sz="2400" spc="830" dirty="0">
                <a:latin typeface="Lucida Sans Unicode"/>
                <a:cs typeface="Lucida Sans Unicode"/>
              </a:rPr>
              <a:t> </a:t>
            </a:r>
            <a:r>
              <a:rPr sz="2400" spc="10" dirty="0">
                <a:latin typeface="Lucida Sans Unicode"/>
                <a:cs typeface="Lucida Sans Unicode"/>
              </a:rPr>
              <a:t>todo</a:t>
            </a:r>
            <a:r>
              <a:rPr sz="2400" spc="780" dirty="0">
                <a:latin typeface="Lucida Sans Unicode"/>
                <a:cs typeface="Lucida Sans Unicode"/>
              </a:rPr>
              <a:t> </a:t>
            </a:r>
            <a:r>
              <a:rPr sz="2400" spc="30" dirty="0">
                <a:latin typeface="Lucida Sans Unicode"/>
                <a:cs typeface="Lucida Sans Unicode"/>
              </a:rPr>
              <a:t>una </a:t>
            </a:r>
            <a:r>
              <a:rPr sz="2400" spc="35" dirty="0">
                <a:latin typeface="Lucida Sans Unicode"/>
                <a:cs typeface="Lucida Sans Unicode"/>
              </a:rPr>
              <a:t> </a:t>
            </a:r>
            <a:r>
              <a:rPr sz="2400" spc="55" dirty="0">
                <a:latin typeface="Lucida Sans Unicode"/>
                <a:cs typeface="Lucida Sans Unicode"/>
              </a:rPr>
              <a:t>comunidad </a:t>
            </a:r>
            <a:r>
              <a:rPr sz="2400" spc="45" dirty="0">
                <a:latin typeface="Lucida Sans Unicode"/>
                <a:cs typeface="Lucida Sans Unicode"/>
              </a:rPr>
              <a:t>creativa que </a:t>
            </a:r>
            <a:r>
              <a:rPr sz="2400" spc="-95" dirty="0">
                <a:latin typeface="Lucida Sans Unicode"/>
                <a:cs typeface="Lucida Sans Unicode"/>
              </a:rPr>
              <a:t>es </a:t>
            </a:r>
            <a:r>
              <a:rPr sz="2400" spc="80" dirty="0">
                <a:latin typeface="Lucida Sans Unicode"/>
                <a:cs typeface="Lucida Sans Unicode"/>
              </a:rPr>
              <a:t>capaz </a:t>
            </a:r>
            <a:r>
              <a:rPr sz="2400" spc="85" dirty="0">
                <a:latin typeface="Lucida Sans Unicode"/>
                <a:cs typeface="Lucida Sans Unicode"/>
              </a:rPr>
              <a:t>de </a:t>
            </a:r>
            <a:r>
              <a:rPr sz="2400" spc="-15" dirty="0">
                <a:latin typeface="Lucida Sans Unicode"/>
                <a:cs typeface="Lucida Sans Unicode"/>
              </a:rPr>
              <a:t>proponer </a:t>
            </a:r>
            <a:r>
              <a:rPr sz="2400" spc="-30" dirty="0">
                <a:latin typeface="Lucida Sans Unicode"/>
                <a:cs typeface="Lucida Sans Unicode"/>
              </a:rPr>
              <a:t>un </a:t>
            </a:r>
            <a:r>
              <a:rPr sz="2400" spc="-25" dirty="0">
                <a:latin typeface="Lucida Sans Unicode"/>
                <a:cs typeface="Lucida Sans Unicode"/>
              </a:rPr>
              <a:t> </a:t>
            </a:r>
            <a:r>
              <a:rPr sz="2400" spc="30" dirty="0">
                <a:latin typeface="Lucida Sans Unicode"/>
                <a:cs typeface="Lucida Sans Unicode"/>
              </a:rPr>
              <a:t>modelo </a:t>
            </a:r>
            <a:r>
              <a:rPr sz="2400" spc="-15" dirty="0">
                <a:latin typeface="Lucida Sans Unicode"/>
                <a:cs typeface="Lucida Sans Unicode"/>
              </a:rPr>
              <a:t>alternativo </a:t>
            </a:r>
            <a:r>
              <a:rPr sz="2400" spc="85" dirty="0">
                <a:latin typeface="Lucida Sans Unicode"/>
                <a:cs typeface="Lucida Sans Unicode"/>
              </a:rPr>
              <a:t>de </a:t>
            </a:r>
            <a:r>
              <a:rPr sz="2400" spc="-55" dirty="0">
                <a:latin typeface="Lucida Sans Unicode"/>
                <a:cs typeface="Lucida Sans Unicode"/>
              </a:rPr>
              <a:t>desarrollo</a:t>
            </a:r>
            <a:r>
              <a:rPr sz="2400" spc="-50" dirty="0">
                <a:latin typeface="Lucida Sans Unicode"/>
                <a:cs typeface="Lucida Sans Unicode"/>
              </a:rPr>
              <a:t> </a:t>
            </a:r>
            <a:r>
              <a:rPr sz="2400" spc="55" dirty="0">
                <a:latin typeface="Lucida Sans Unicode"/>
                <a:cs typeface="Lucida Sans Unicode"/>
              </a:rPr>
              <a:t>centrado </a:t>
            </a:r>
            <a:r>
              <a:rPr sz="2400" spc="40" dirty="0">
                <a:latin typeface="Lucida Sans Unicode"/>
                <a:cs typeface="Lucida Sans Unicode"/>
              </a:rPr>
              <a:t>en </a:t>
            </a:r>
            <a:r>
              <a:rPr sz="2400" spc="-140" dirty="0">
                <a:latin typeface="Lucida Sans Unicode"/>
                <a:cs typeface="Lucida Sans Unicode"/>
              </a:rPr>
              <a:t>los </a:t>
            </a:r>
            <a:r>
              <a:rPr sz="2400" spc="-135" dirty="0">
                <a:latin typeface="Lucida Sans Unicode"/>
                <a:cs typeface="Lucida Sans Unicode"/>
              </a:rPr>
              <a:t> </a:t>
            </a:r>
            <a:r>
              <a:rPr sz="2400" spc="60" dirty="0">
                <a:latin typeface="Lucida Sans Unicode"/>
                <a:cs typeface="Lucida Sans Unicode"/>
              </a:rPr>
              <a:t>p</a:t>
            </a:r>
            <a:r>
              <a:rPr sz="2400" spc="-140" dirty="0">
                <a:latin typeface="Lucida Sans Unicode"/>
                <a:cs typeface="Lucida Sans Unicode"/>
              </a:rPr>
              <a:t>ri</a:t>
            </a:r>
            <a:r>
              <a:rPr sz="2400" spc="-75" dirty="0">
                <a:latin typeface="Lucida Sans Unicode"/>
                <a:cs typeface="Lucida Sans Unicode"/>
              </a:rPr>
              <a:t>n</a:t>
            </a:r>
            <a:r>
              <a:rPr sz="2400" spc="160" dirty="0">
                <a:latin typeface="Lucida Sans Unicode"/>
                <a:cs typeface="Lucida Sans Unicode"/>
              </a:rPr>
              <a:t>c</a:t>
            </a:r>
            <a:r>
              <a:rPr sz="2400" spc="-155" dirty="0">
                <a:latin typeface="Lucida Sans Unicode"/>
                <a:cs typeface="Lucida Sans Unicode"/>
              </a:rPr>
              <a:t>i</a:t>
            </a:r>
            <a:r>
              <a:rPr sz="2400" spc="60" dirty="0">
                <a:latin typeface="Lucida Sans Unicode"/>
                <a:cs typeface="Lucida Sans Unicode"/>
              </a:rPr>
              <a:t>p</a:t>
            </a:r>
            <a:r>
              <a:rPr sz="2400" spc="-170" dirty="0">
                <a:latin typeface="Lucida Sans Unicode"/>
                <a:cs typeface="Lucida Sans Unicode"/>
              </a:rPr>
              <a:t>i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295" dirty="0">
                <a:latin typeface="Lucida Sans Unicode"/>
                <a:cs typeface="Lucida Sans Unicode"/>
              </a:rPr>
              <a:t>s</a:t>
            </a:r>
            <a:r>
              <a:rPr sz="2400" spc="280" dirty="0">
                <a:latin typeface="Lucida Sans Unicode"/>
                <a:cs typeface="Lucida Sans Unicode"/>
              </a:rPr>
              <a:t> </a:t>
            </a:r>
            <a:r>
              <a:rPr sz="2400" spc="175" dirty="0">
                <a:latin typeface="Lucida Sans Unicode"/>
                <a:cs typeface="Lucida Sans Unicode"/>
              </a:rPr>
              <a:t>d</a:t>
            </a:r>
            <a:r>
              <a:rPr sz="2400" dirty="0">
                <a:latin typeface="Lucida Sans Unicode"/>
                <a:cs typeface="Lucida Sans Unicode"/>
              </a:rPr>
              <a:t>e</a:t>
            </a:r>
            <a:r>
              <a:rPr sz="2400" spc="325" dirty="0">
                <a:latin typeface="Lucida Sans Unicode"/>
                <a:cs typeface="Lucida Sans Unicode"/>
              </a:rPr>
              <a:t> </a:t>
            </a:r>
            <a:r>
              <a:rPr sz="2400" spc="-60" dirty="0">
                <a:latin typeface="Lucida Sans Unicode"/>
                <a:cs typeface="Lucida Sans Unicode"/>
              </a:rPr>
              <a:t>l</a:t>
            </a:r>
            <a:r>
              <a:rPr sz="2400" dirty="0">
                <a:latin typeface="Lucida Sans Unicode"/>
                <a:cs typeface="Lucida Sans Unicode"/>
              </a:rPr>
              <a:t>a</a:t>
            </a:r>
            <a:r>
              <a:rPr sz="2400" spc="370" dirty="0">
                <a:latin typeface="Lucida Sans Unicode"/>
                <a:cs typeface="Lucida Sans Unicode"/>
              </a:rPr>
              <a:t> </a:t>
            </a:r>
            <a:r>
              <a:rPr sz="2400" spc="-25" dirty="0">
                <a:latin typeface="Lucida Sans Unicode"/>
                <a:cs typeface="Lucida Sans Unicode"/>
              </a:rPr>
              <a:t>hu</a:t>
            </a:r>
            <a:r>
              <a:rPr sz="2400" spc="130" dirty="0">
                <a:latin typeface="Lucida Sans Unicode"/>
                <a:cs typeface="Lucida Sans Unicode"/>
              </a:rPr>
              <a:t>m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170" dirty="0">
                <a:latin typeface="Lucida Sans Unicode"/>
                <a:cs typeface="Lucida Sans Unicode"/>
              </a:rPr>
              <a:t>n</a:t>
            </a:r>
            <a:r>
              <a:rPr sz="2400" spc="-15" dirty="0">
                <a:latin typeface="Lucida Sans Unicode"/>
                <a:cs typeface="Lucida Sans Unicode"/>
              </a:rPr>
              <a:t>i</a:t>
            </a:r>
            <a:r>
              <a:rPr sz="2400" dirty="0">
                <a:latin typeface="Lucida Sans Unicode"/>
                <a:cs typeface="Lucida Sans Unicode"/>
              </a:rPr>
              <a:t>d</a:t>
            </a:r>
            <a:r>
              <a:rPr sz="2400" spc="-540" dirty="0">
                <a:latin typeface="Lucida Sans Unicode"/>
                <a:cs typeface="Lucida Sans Unicode"/>
              </a:rPr>
              <a:t> </a:t>
            </a:r>
            <a:r>
              <a:rPr sz="2400" spc="220" dirty="0">
                <a:latin typeface="Lucida Sans Unicode"/>
                <a:cs typeface="Lucida Sans Unicode"/>
              </a:rPr>
              <a:t>a</a:t>
            </a:r>
            <a:r>
              <a:rPr sz="2400" dirty="0">
                <a:latin typeface="Lucida Sans Unicode"/>
                <a:cs typeface="Lucida Sans Unicode"/>
              </a:rPr>
              <a:t>d</a:t>
            </a:r>
            <a:r>
              <a:rPr sz="2400" spc="280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y</a:t>
            </a:r>
            <a:r>
              <a:rPr sz="2400" spc="245" dirty="0">
                <a:latin typeface="Lucida Sans Unicode"/>
                <a:cs typeface="Lucida Sans Unicode"/>
              </a:rPr>
              <a:t> </a:t>
            </a:r>
            <a:r>
              <a:rPr sz="2400" spc="-60" dirty="0">
                <a:latin typeface="Lucida Sans Unicode"/>
                <a:cs typeface="Lucida Sans Unicode"/>
              </a:rPr>
              <a:t>l</a:t>
            </a:r>
            <a:r>
              <a:rPr sz="2400" dirty="0">
                <a:latin typeface="Lucida Sans Unicode"/>
                <a:cs typeface="Lucida Sans Unicode"/>
              </a:rPr>
              <a:t>a</a:t>
            </a:r>
            <a:r>
              <a:rPr sz="2400" spc="370" dirty="0">
                <a:latin typeface="Lucida Sans Unicode"/>
                <a:cs typeface="Lucida Sans Unicode"/>
              </a:rPr>
              <a:t> </a:t>
            </a:r>
            <a:r>
              <a:rPr sz="2400" spc="-250" dirty="0">
                <a:latin typeface="Lucida Sans Unicode"/>
                <a:cs typeface="Lucida Sans Unicode"/>
              </a:rPr>
              <a:t>s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220" dirty="0">
                <a:latin typeface="Lucida Sans Unicode"/>
                <a:cs typeface="Lucida Sans Unicode"/>
              </a:rPr>
              <a:t>l</a:t>
            </a:r>
            <a:r>
              <a:rPr sz="2400" spc="-150" dirty="0">
                <a:latin typeface="Lucida Sans Unicode"/>
                <a:cs typeface="Lucida Sans Unicode"/>
              </a:rPr>
              <a:t>i</a:t>
            </a:r>
            <a:r>
              <a:rPr sz="2400" dirty="0">
                <a:latin typeface="Lucida Sans Unicode"/>
                <a:cs typeface="Lucida Sans Unicode"/>
              </a:rPr>
              <a:t>d</a:t>
            </a:r>
            <a:r>
              <a:rPr sz="2400" spc="-540" dirty="0">
                <a:latin typeface="Lucida Sans Unicode"/>
                <a:cs typeface="Lucida Sans Unicode"/>
              </a:rPr>
              <a:t> 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285" dirty="0">
                <a:latin typeface="Lucida Sans Unicode"/>
                <a:cs typeface="Lucida Sans Unicode"/>
              </a:rPr>
              <a:t>r</a:t>
            </a:r>
            <a:r>
              <a:rPr sz="2400" spc="-135" dirty="0">
                <a:latin typeface="Lucida Sans Unicode"/>
                <a:cs typeface="Lucida Sans Unicode"/>
              </a:rPr>
              <a:t>i</a:t>
            </a:r>
            <a:r>
              <a:rPr sz="2400" dirty="0">
                <a:latin typeface="Lucida Sans Unicode"/>
                <a:cs typeface="Lucida Sans Unicode"/>
              </a:rPr>
              <a:t>d</a:t>
            </a:r>
            <a:r>
              <a:rPr sz="2400" spc="-540" dirty="0">
                <a:latin typeface="Lucida Sans Unicode"/>
                <a:cs typeface="Lucida Sans Unicode"/>
              </a:rPr>
              <a:t> </a:t>
            </a:r>
            <a:r>
              <a:rPr sz="2400" spc="220" dirty="0">
                <a:latin typeface="Lucida Sans Unicode"/>
                <a:cs typeface="Lucida Sans Unicode"/>
              </a:rPr>
              <a:t>a</a:t>
            </a:r>
            <a:r>
              <a:rPr sz="2400" spc="65" dirty="0">
                <a:latin typeface="Lucida Sans Unicode"/>
                <a:cs typeface="Lucida Sans Unicode"/>
              </a:rPr>
              <a:t>d</a:t>
            </a:r>
            <a:r>
              <a:rPr sz="2400" spc="-95" dirty="0">
                <a:latin typeface="Lucida Sans Unicode"/>
                <a:cs typeface="Lucida Sans Unicode"/>
              </a:rPr>
              <a:t>;</a:t>
            </a:r>
            <a:r>
              <a:rPr sz="2400" spc="215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y</a:t>
            </a:r>
            <a:r>
              <a:rPr sz="2400" spc="310" dirty="0">
                <a:latin typeface="Lucida Sans Unicode"/>
                <a:cs typeface="Lucida Sans Unicode"/>
              </a:rPr>
              <a:t> </a:t>
            </a:r>
            <a:r>
              <a:rPr sz="2400" spc="60" dirty="0">
                <a:latin typeface="Lucida Sans Unicode"/>
                <a:cs typeface="Lucida Sans Unicode"/>
              </a:rPr>
              <a:t>q</a:t>
            </a:r>
            <a:r>
              <a:rPr sz="2400" spc="75" dirty="0">
                <a:latin typeface="Lucida Sans Unicode"/>
                <a:cs typeface="Lucida Sans Unicode"/>
              </a:rPr>
              <a:t>u</a:t>
            </a:r>
            <a:r>
              <a:rPr sz="2400" dirty="0">
                <a:latin typeface="Lucida Sans Unicode"/>
                <a:cs typeface="Lucida Sans Unicode"/>
              </a:rPr>
              <a:t>e  </a:t>
            </a:r>
            <a:r>
              <a:rPr sz="2400" spc="-185" dirty="0">
                <a:latin typeface="Lucida Sans Unicode"/>
                <a:cs typeface="Lucida Sans Unicode"/>
              </a:rPr>
              <a:t>s</a:t>
            </a:r>
            <a:r>
              <a:rPr sz="2400" dirty="0">
                <a:latin typeface="Lucida Sans Unicode"/>
                <a:cs typeface="Lucida Sans Unicode"/>
              </a:rPr>
              <a:t>e</a:t>
            </a:r>
            <a:r>
              <a:rPr sz="2400" spc="315" dirty="0">
                <a:latin typeface="Lucida Sans Unicode"/>
                <a:cs typeface="Lucida Sans Unicode"/>
              </a:rPr>
              <a:t> 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180" dirty="0">
                <a:latin typeface="Lucida Sans Unicode"/>
                <a:cs typeface="Lucida Sans Unicode"/>
              </a:rPr>
              <a:t>n</a:t>
            </a:r>
            <a:r>
              <a:rPr sz="2400" spc="-100" dirty="0">
                <a:latin typeface="Lucida Sans Unicode"/>
                <a:cs typeface="Lucida Sans Unicode"/>
              </a:rPr>
              <a:t>s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220" dirty="0">
                <a:latin typeface="Lucida Sans Unicode"/>
                <a:cs typeface="Lucida Sans Unicode"/>
              </a:rPr>
              <a:t>l</a:t>
            </a:r>
            <a:r>
              <a:rPr sz="2400" spc="-150" dirty="0">
                <a:latin typeface="Lucida Sans Unicode"/>
                <a:cs typeface="Lucida Sans Unicode"/>
              </a:rPr>
              <a:t>i</a:t>
            </a:r>
            <a:r>
              <a:rPr sz="2400" dirty="0">
                <a:latin typeface="Lucida Sans Unicode"/>
                <a:cs typeface="Lucida Sans Unicode"/>
              </a:rPr>
              <a:t>d</a:t>
            </a:r>
            <a:r>
              <a:rPr sz="2400" spc="-540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a</a:t>
            </a:r>
            <a:r>
              <a:rPr sz="2400" spc="360" dirty="0">
                <a:latin typeface="Lucida Sans Unicode"/>
                <a:cs typeface="Lucida Sans Unicode"/>
              </a:rPr>
              <a:t> 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50" dirty="0">
                <a:latin typeface="Lucida Sans Unicode"/>
                <a:cs typeface="Lucida Sans Unicode"/>
              </a:rPr>
              <a:t>m</a:t>
            </a:r>
            <a:r>
              <a:rPr sz="2400" dirty="0">
                <a:latin typeface="Lucida Sans Unicode"/>
                <a:cs typeface="Lucida Sans Unicode"/>
              </a:rPr>
              <a:t>o</a:t>
            </a:r>
            <a:r>
              <a:rPr sz="2400" spc="90" dirty="0">
                <a:latin typeface="Lucida Sans Unicode"/>
                <a:cs typeface="Lucida Sans Unicode"/>
              </a:rPr>
              <a:t> </a:t>
            </a:r>
            <a:r>
              <a:rPr sz="2400" spc="-35" dirty="0">
                <a:latin typeface="Lucida Sans Unicode"/>
                <a:cs typeface="Lucida Sans Unicode"/>
              </a:rPr>
              <a:t>u</a:t>
            </a:r>
            <a:r>
              <a:rPr sz="2400" spc="-30" dirty="0">
                <a:latin typeface="Lucida Sans Unicode"/>
                <a:cs typeface="Lucida Sans Unicode"/>
              </a:rPr>
              <a:t>n</a:t>
            </a:r>
            <a:r>
              <a:rPr sz="2400" spc="150" dirty="0">
                <a:latin typeface="Lucida Sans Unicode"/>
                <a:cs typeface="Lucida Sans Unicode"/>
              </a:rPr>
              <a:t> 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235" dirty="0">
                <a:latin typeface="Lucida Sans Unicode"/>
                <a:cs typeface="Lucida Sans Unicode"/>
              </a:rPr>
              <a:t>s</a:t>
            </a:r>
            <a:r>
              <a:rPr sz="2400" spc="215" dirty="0">
                <a:latin typeface="Lucida Sans Unicode"/>
                <a:cs typeface="Lucida Sans Unicode"/>
              </a:rPr>
              <a:t>p</a:t>
            </a:r>
            <a:r>
              <a:rPr sz="2400" spc="155" dirty="0">
                <a:latin typeface="Lucida Sans Unicode"/>
                <a:cs typeface="Lucida Sans Unicode"/>
              </a:rPr>
              <a:t>ac</a:t>
            </a:r>
            <a:r>
              <a:rPr sz="2400" spc="-170" dirty="0">
                <a:latin typeface="Lucida Sans Unicode"/>
                <a:cs typeface="Lucida Sans Unicode"/>
              </a:rPr>
              <a:t>i</a:t>
            </a:r>
            <a:r>
              <a:rPr sz="2400" dirty="0">
                <a:latin typeface="Lucida Sans Unicode"/>
                <a:cs typeface="Lucida Sans Unicode"/>
              </a:rPr>
              <a:t>o</a:t>
            </a:r>
            <a:r>
              <a:rPr sz="2400" spc="155" dirty="0">
                <a:latin typeface="Lucida Sans Unicode"/>
                <a:cs typeface="Lucida Sans Unicode"/>
              </a:rPr>
              <a:t> </a:t>
            </a:r>
            <a:r>
              <a:rPr sz="2400" spc="175" dirty="0">
                <a:latin typeface="Lucida Sans Unicode"/>
                <a:cs typeface="Lucida Sans Unicode"/>
              </a:rPr>
              <a:t>d</a:t>
            </a:r>
            <a:r>
              <a:rPr sz="2400" dirty="0">
                <a:latin typeface="Lucida Sans Unicode"/>
                <a:cs typeface="Lucida Sans Unicode"/>
              </a:rPr>
              <a:t>e</a:t>
            </a:r>
            <a:r>
              <a:rPr sz="2400" spc="150" dirty="0">
                <a:latin typeface="Lucida Sans Unicode"/>
                <a:cs typeface="Lucida Sans Unicode"/>
              </a:rPr>
              <a:t> </a:t>
            </a:r>
            <a:r>
              <a:rPr sz="2400" spc="-220" dirty="0">
                <a:latin typeface="Lucida Sans Unicode"/>
                <a:cs typeface="Lucida Sans Unicode"/>
              </a:rPr>
              <a:t>l</a:t>
            </a:r>
            <a:r>
              <a:rPr sz="2400" spc="-155" dirty="0">
                <a:latin typeface="Lucida Sans Unicode"/>
                <a:cs typeface="Lucida Sans Unicode"/>
              </a:rPr>
              <a:t>i</a:t>
            </a:r>
            <a:r>
              <a:rPr sz="2400" spc="170" dirty="0">
                <a:latin typeface="Lucida Sans Unicode"/>
                <a:cs typeface="Lucida Sans Unicode"/>
              </a:rPr>
              <a:t>b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185" dirty="0">
                <a:latin typeface="Lucida Sans Unicode"/>
                <a:cs typeface="Lucida Sans Unicode"/>
              </a:rPr>
              <a:t>r</a:t>
            </a:r>
            <a:r>
              <a:rPr sz="2400" spc="-10" dirty="0">
                <a:latin typeface="Lucida Sans Unicode"/>
                <a:cs typeface="Lucida Sans Unicode"/>
              </a:rPr>
              <a:t>t</a:t>
            </a:r>
            <a:r>
              <a:rPr sz="2400" dirty="0">
                <a:latin typeface="Lucida Sans Unicode"/>
                <a:cs typeface="Lucida Sans Unicode"/>
              </a:rPr>
              <a:t>a</a:t>
            </a:r>
            <a:r>
              <a:rPr sz="2400" spc="-540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d</a:t>
            </a:r>
            <a:r>
              <a:rPr sz="2400" spc="105" dirty="0">
                <a:latin typeface="Lucida Sans Unicode"/>
                <a:cs typeface="Lucida Sans Unicode"/>
              </a:rPr>
              <a:t> </a:t>
            </a:r>
            <a:r>
              <a:rPr sz="2400" spc="-190" dirty="0">
                <a:latin typeface="Lucida Sans Unicode"/>
                <a:cs typeface="Lucida Sans Unicode"/>
              </a:rPr>
              <a:t>f</a:t>
            </a:r>
            <a:r>
              <a:rPr sz="2400" spc="-95" dirty="0">
                <a:latin typeface="Lucida Sans Unicode"/>
                <a:cs typeface="Lucida Sans Unicode"/>
              </a:rPr>
              <a:t>r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75" dirty="0">
                <a:latin typeface="Lucida Sans Unicode"/>
                <a:cs typeface="Lucida Sans Unicode"/>
              </a:rPr>
              <a:t>n</a:t>
            </a:r>
            <a:r>
              <a:rPr sz="2400" spc="65" dirty="0">
                <a:latin typeface="Lucida Sans Unicode"/>
                <a:cs typeface="Lucida Sans Unicode"/>
              </a:rPr>
              <a:t>t</a:t>
            </a:r>
            <a:r>
              <a:rPr sz="2400" dirty="0">
                <a:latin typeface="Lucida Sans Unicode"/>
                <a:cs typeface="Lucida Sans Unicode"/>
              </a:rPr>
              <a:t>e</a:t>
            </a:r>
            <a:r>
              <a:rPr sz="2400" spc="310" dirty="0">
                <a:latin typeface="Lucida Sans Unicode"/>
                <a:cs typeface="Lucida Sans Unicode"/>
              </a:rPr>
              <a:t> 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229" dirty="0">
                <a:latin typeface="Lucida Sans Unicode"/>
                <a:cs typeface="Lucida Sans Unicode"/>
              </a:rPr>
              <a:t>l  </a:t>
            </a:r>
            <a:r>
              <a:rPr sz="2400" spc="30" dirty="0">
                <a:latin typeface="Lucida Sans Unicode"/>
                <a:cs typeface="Lucida Sans Unicode"/>
              </a:rPr>
              <a:t>modelo </a:t>
            </a:r>
            <a:r>
              <a:rPr sz="2400" spc="65" dirty="0">
                <a:latin typeface="Lucida Sans Unicode"/>
                <a:cs typeface="Lucida Sans Unicode"/>
              </a:rPr>
              <a:t>enajenante </a:t>
            </a:r>
            <a:r>
              <a:rPr sz="2400" spc="85" dirty="0">
                <a:latin typeface="Lucida Sans Unicode"/>
                <a:cs typeface="Lucida Sans Unicode"/>
              </a:rPr>
              <a:t>de </a:t>
            </a:r>
            <a:r>
              <a:rPr sz="2400" spc="-30" dirty="0">
                <a:latin typeface="Lucida Sans Unicode"/>
                <a:cs typeface="Lucida Sans Unicode"/>
              </a:rPr>
              <a:t>la </a:t>
            </a:r>
            <a:r>
              <a:rPr sz="2400" spc="75" dirty="0">
                <a:latin typeface="Lucida Sans Unicode"/>
                <a:cs typeface="Lucida Sans Unicode"/>
              </a:rPr>
              <a:t>sociedad </a:t>
            </a:r>
            <a:r>
              <a:rPr sz="2400" spc="85" dirty="0">
                <a:latin typeface="Lucida Sans Unicode"/>
                <a:cs typeface="Lucida Sans Unicode"/>
              </a:rPr>
              <a:t>de </a:t>
            </a:r>
            <a:r>
              <a:rPr sz="2400" spc="-15" dirty="0">
                <a:latin typeface="Lucida Sans Unicode"/>
                <a:cs typeface="Lucida Sans Unicode"/>
              </a:rPr>
              <a:t>consumo. </a:t>
            </a:r>
            <a:r>
              <a:rPr sz="2400" spc="-10" dirty="0">
                <a:latin typeface="Lucida Sans Unicode"/>
                <a:cs typeface="Lucida Sans Unicode"/>
              </a:rPr>
              <a:t> </a:t>
            </a:r>
            <a:r>
              <a:rPr sz="2400" spc="15" dirty="0">
                <a:latin typeface="Lucida Sans Unicode"/>
                <a:cs typeface="Lucida Sans Unicode"/>
              </a:rPr>
              <a:t>Espacio</a:t>
            </a:r>
            <a:r>
              <a:rPr sz="2400" spc="20" dirty="0">
                <a:latin typeface="Lucida Sans Unicode"/>
                <a:cs typeface="Lucida Sans Unicode"/>
              </a:rPr>
              <a:t> </a:t>
            </a:r>
            <a:r>
              <a:rPr sz="2400" spc="40" dirty="0">
                <a:latin typeface="Lucida Sans Unicode"/>
                <a:cs typeface="Lucida Sans Unicode"/>
              </a:rPr>
              <a:t>en</a:t>
            </a:r>
            <a:r>
              <a:rPr sz="2400" spc="45" dirty="0">
                <a:latin typeface="Lucida Sans Unicode"/>
                <a:cs typeface="Lucida Sans Unicode"/>
              </a:rPr>
              <a:t> </a:t>
            </a:r>
            <a:r>
              <a:rPr sz="2400" spc="65" dirty="0">
                <a:latin typeface="Lucida Sans Unicode"/>
                <a:cs typeface="Lucida Sans Unicode"/>
              </a:rPr>
              <a:t>donde</a:t>
            </a:r>
            <a:r>
              <a:rPr sz="2400" spc="70" dirty="0">
                <a:latin typeface="Lucida Sans Unicode"/>
                <a:cs typeface="Lucida Sans Unicode"/>
              </a:rPr>
              <a:t> </a:t>
            </a:r>
            <a:r>
              <a:rPr sz="2400" spc="-40" dirty="0">
                <a:latin typeface="Lucida Sans Unicode"/>
                <a:cs typeface="Lucida Sans Unicode"/>
              </a:rPr>
              <a:t>todos</a:t>
            </a:r>
            <a:r>
              <a:rPr sz="2400" spc="680" dirty="0">
                <a:latin typeface="Lucida Sans Unicode"/>
                <a:cs typeface="Lucida Sans Unicode"/>
              </a:rPr>
              <a:t> </a:t>
            </a:r>
            <a:r>
              <a:rPr sz="2400" spc="15" dirty="0">
                <a:latin typeface="Lucida Sans Unicode"/>
                <a:cs typeface="Lucida Sans Unicode"/>
              </a:rPr>
              <a:t>tienen </a:t>
            </a:r>
            <a:r>
              <a:rPr sz="2400" spc="20" dirty="0">
                <a:latin typeface="Lucida Sans Unicode"/>
                <a:cs typeface="Lucida Sans Unicode"/>
              </a:rPr>
              <a:t> </a:t>
            </a:r>
            <a:r>
              <a:rPr sz="2400" spc="85" dirty="0">
                <a:latin typeface="Lucida Sans Unicode"/>
                <a:cs typeface="Lucida Sans Unicode"/>
              </a:rPr>
              <a:t>cabida</a:t>
            </a:r>
            <a:r>
              <a:rPr sz="2400" spc="930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a </a:t>
            </a:r>
            <a:r>
              <a:rPr sz="2400" spc="5" dirty="0">
                <a:latin typeface="Lucida Sans Unicode"/>
                <a:cs typeface="Lucida Sans Unicode"/>
              </a:rPr>
              <a:t> </a:t>
            </a:r>
            <a:r>
              <a:rPr sz="2400" spc="-50" dirty="0">
                <a:latin typeface="Lucida Sans Unicode"/>
                <a:cs typeface="Lucida Sans Unicode"/>
              </a:rPr>
              <a:t>desarrollar</a:t>
            </a:r>
            <a:r>
              <a:rPr sz="2400" spc="-45" dirty="0">
                <a:latin typeface="Lucida Sans Unicode"/>
                <a:cs typeface="Lucida Sans Unicode"/>
              </a:rPr>
              <a:t> </a:t>
            </a:r>
            <a:r>
              <a:rPr sz="2400" spc="-204" dirty="0">
                <a:latin typeface="Lucida Sans Unicode"/>
                <a:cs typeface="Lucida Sans Unicode"/>
              </a:rPr>
              <a:t>sus</a:t>
            </a:r>
            <a:r>
              <a:rPr sz="2400" spc="-200" dirty="0">
                <a:latin typeface="Lucida Sans Unicode"/>
                <a:cs typeface="Lucida Sans Unicode"/>
              </a:rPr>
              <a:t> </a:t>
            </a:r>
            <a:r>
              <a:rPr sz="2400" spc="30" dirty="0">
                <a:latin typeface="Lucida Sans Unicode"/>
                <a:cs typeface="Lucida Sans Unicode"/>
              </a:rPr>
              <a:t>potenciales</a:t>
            </a:r>
            <a:r>
              <a:rPr sz="2400" spc="819" dirty="0">
                <a:latin typeface="Lucida Sans Unicode"/>
                <a:cs typeface="Lucida Sans Unicode"/>
              </a:rPr>
              <a:t> </a:t>
            </a:r>
            <a:r>
              <a:rPr sz="2400" spc="-10" dirty="0">
                <a:latin typeface="Lucida Sans Unicode"/>
                <a:cs typeface="Lucida Sans Unicode"/>
              </a:rPr>
              <a:t>creativos</a:t>
            </a:r>
            <a:r>
              <a:rPr sz="2400" spc="740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y</a:t>
            </a:r>
            <a:r>
              <a:rPr sz="2400" spc="760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a </a:t>
            </a:r>
            <a:r>
              <a:rPr sz="2400" spc="5" dirty="0">
                <a:latin typeface="Lucida Sans Unicode"/>
                <a:cs typeface="Lucida Sans Unicode"/>
              </a:rPr>
              <a:t> beneficiarse </a:t>
            </a:r>
            <a:r>
              <a:rPr sz="2400" spc="20" dirty="0">
                <a:latin typeface="Lucida Sans Unicode"/>
                <a:cs typeface="Lucida Sans Unicode"/>
              </a:rPr>
              <a:t>del </a:t>
            </a:r>
            <a:r>
              <a:rPr sz="2400" spc="85" dirty="0">
                <a:latin typeface="Lucida Sans Unicode"/>
                <a:cs typeface="Lucida Sans Unicode"/>
              </a:rPr>
              <a:t>de </a:t>
            </a:r>
            <a:r>
              <a:rPr sz="2400" spc="-210" dirty="0">
                <a:latin typeface="Lucida Sans Unicode"/>
                <a:cs typeface="Lucida Sans Unicode"/>
              </a:rPr>
              <a:t>sus </a:t>
            </a:r>
            <a:r>
              <a:rPr sz="2400" spc="-15" dirty="0">
                <a:latin typeface="Lucida Sans Unicode"/>
                <a:cs typeface="Lucida Sans Unicode"/>
              </a:rPr>
              <a:t>pares, </a:t>
            </a:r>
            <a:r>
              <a:rPr sz="2400" spc="45" dirty="0">
                <a:latin typeface="Lucida Sans Unicode"/>
                <a:cs typeface="Lucida Sans Unicode"/>
              </a:rPr>
              <a:t>que </a:t>
            </a:r>
            <a:r>
              <a:rPr sz="2400" spc="-30" dirty="0">
                <a:latin typeface="Lucida Sans Unicode"/>
                <a:cs typeface="Lucida Sans Unicode"/>
              </a:rPr>
              <a:t>frente </a:t>
            </a:r>
            <a:r>
              <a:rPr sz="2400" dirty="0">
                <a:latin typeface="Lucida Sans Unicode"/>
                <a:cs typeface="Lucida Sans Unicode"/>
              </a:rPr>
              <a:t>a </a:t>
            </a:r>
            <a:r>
              <a:rPr sz="2400" spc="-70" dirty="0">
                <a:latin typeface="Lucida Sans Unicode"/>
                <a:cs typeface="Lucida Sans Unicode"/>
              </a:rPr>
              <a:t>las </a:t>
            </a:r>
            <a:r>
              <a:rPr sz="2400" spc="-15" dirty="0">
                <a:latin typeface="Lucida Sans Unicode"/>
                <a:cs typeface="Lucida Sans Unicode"/>
              </a:rPr>
              <a:t>leyes </a:t>
            </a:r>
            <a:r>
              <a:rPr sz="2400" spc="-10" dirty="0">
                <a:latin typeface="Lucida Sans Unicode"/>
                <a:cs typeface="Lucida Sans Unicode"/>
              </a:rPr>
              <a:t> </a:t>
            </a:r>
            <a:r>
              <a:rPr sz="2400" spc="20" dirty="0">
                <a:latin typeface="Lucida Sans Unicode"/>
                <a:cs typeface="Lucida Sans Unicode"/>
              </a:rPr>
              <a:t>del</a:t>
            </a:r>
            <a:r>
              <a:rPr sz="2400" spc="25" dirty="0">
                <a:latin typeface="Lucida Sans Unicode"/>
                <a:cs typeface="Lucida Sans Unicode"/>
              </a:rPr>
              <a:t> </a:t>
            </a:r>
            <a:r>
              <a:rPr sz="2400" spc="80" dirty="0">
                <a:latin typeface="Lucida Sans Unicode"/>
                <a:cs typeface="Lucida Sans Unicode"/>
              </a:rPr>
              <a:t>mercado</a:t>
            </a:r>
            <a:r>
              <a:rPr sz="2400" spc="85" dirty="0">
                <a:latin typeface="Lucida Sans Unicode"/>
                <a:cs typeface="Lucida Sans Unicode"/>
              </a:rPr>
              <a:t> </a:t>
            </a:r>
            <a:r>
              <a:rPr sz="2400" spc="5" dirty="0">
                <a:latin typeface="Lucida Sans Unicode"/>
                <a:cs typeface="Lucida Sans Unicode"/>
              </a:rPr>
              <a:t>propone</a:t>
            </a:r>
            <a:r>
              <a:rPr sz="2400" spc="10" dirty="0">
                <a:latin typeface="Lucida Sans Unicode"/>
                <a:cs typeface="Lucida Sans Unicode"/>
              </a:rPr>
              <a:t> </a:t>
            </a:r>
            <a:r>
              <a:rPr sz="2400" spc="-55" dirty="0">
                <a:latin typeface="Lucida Sans Unicode"/>
                <a:cs typeface="Lucida Sans Unicode"/>
              </a:rPr>
              <a:t>el</a:t>
            </a:r>
            <a:r>
              <a:rPr sz="2400" spc="645" dirty="0">
                <a:latin typeface="Lucida Sans Unicode"/>
                <a:cs typeface="Lucida Sans Unicode"/>
              </a:rPr>
              <a:t> </a:t>
            </a:r>
            <a:r>
              <a:rPr sz="2400" spc="80" dirty="0">
                <a:latin typeface="Lucida Sans Unicode"/>
                <a:cs typeface="Lucida Sans Unicode"/>
              </a:rPr>
              <a:t>derecho  </a:t>
            </a:r>
            <a:r>
              <a:rPr sz="2400" dirty="0">
                <a:latin typeface="Lucida Sans Unicode"/>
                <a:cs typeface="Lucida Sans Unicode"/>
              </a:rPr>
              <a:t>a</a:t>
            </a:r>
            <a:r>
              <a:rPr sz="2400" spc="760" dirty="0">
                <a:latin typeface="Lucida Sans Unicode"/>
                <a:cs typeface="Lucida Sans Unicode"/>
              </a:rPr>
              <a:t> </a:t>
            </a:r>
            <a:r>
              <a:rPr sz="2400" spc="-40" dirty="0">
                <a:latin typeface="Lucida Sans Unicode"/>
                <a:cs typeface="Lucida Sans Unicode"/>
              </a:rPr>
              <a:t>soñar</a:t>
            </a:r>
            <a:r>
              <a:rPr sz="2400" spc="680" dirty="0">
                <a:latin typeface="Lucida Sans Unicode"/>
                <a:cs typeface="Lucida Sans Unicode"/>
              </a:rPr>
              <a:t> </a:t>
            </a:r>
            <a:r>
              <a:rPr sz="2400" spc="30" dirty="0">
                <a:latin typeface="Lucida Sans Unicode"/>
                <a:cs typeface="Lucida Sans Unicode"/>
              </a:rPr>
              <a:t>una </a:t>
            </a:r>
            <a:r>
              <a:rPr sz="2400" spc="35" dirty="0">
                <a:latin typeface="Lucida Sans Unicode"/>
                <a:cs typeface="Lucida Sans Unicode"/>
              </a:rPr>
              <a:t> </a:t>
            </a:r>
            <a:r>
              <a:rPr sz="2400" spc="160" dirty="0">
                <a:latin typeface="Lucida Sans Unicode"/>
                <a:cs typeface="Lucida Sans Unicode"/>
              </a:rPr>
              <a:t>c</a:t>
            </a:r>
            <a:r>
              <a:rPr sz="2400" spc="-85" dirty="0">
                <a:latin typeface="Lucida Sans Unicode"/>
                <a:cs typeface="Lucida Sans Unicode"/>
              </a:rPr>
              <a:t>i</a:t>
            </a:r>
            <a:r>
              <a:rPr sz="2400" spc="-105" dirty="0">
                <a:latin typeface="Lucida Sans Unicode"/>
                <a:cs typeface="Lucida Sans Unicode"/>
              </a:rPr>
              <a:t>u</a:t>
            </a:r>
            <a:r>
              <a:rPr sz="2400" dirty="0">
                <a:latin typeface="Lucida Sans Unicode"/>
                <a:cs typeface="Lucida Sans Unicode"/>
              </a:rPr>
              <a:t>d</a:t>
            </a:r>
            <a:r>
              <a:rPr sz="2400" spc="-540" dirty="0">
                <a:latin typeface="Lucida Sans Unicode"/>
                <a:cs typeface="Lucida Sans Unicode"/>
              </a:rPr>
              <a:t> </a:t>
            </a:r>
            <a:r>
              <a:rPr sz="2400" spc="220" dirty="0">
                <a:latin typeface="Lucida Sans Unicode"/>
                <a:cs typeface="Lucida Sans Unicode"/>
              </a:rPr>
              <a:t>a</a:t>
            </a:r>
            <a:r>
              <a:rPr sz="2400" spc="65" dirty="0">
                <a:latin typeface="Lucida Sans Unicode"/>
                <a:cs typeface="Lucida Sans Unicode"/>
              </a:rPr>
              <a:t>d</a:t>
            </a:r>
            <a:r>
              <a:rPr sz="2400" spc="-95" dirty="0">
                <a:latin typeface="Lucida Sans Unicode"/>
                <a:cs typeface="Lucida Sans Unicode"/>
              </a:rPr>
              <a:t>, </a:t>
            </a:r>
            <a:r>
              <a:rPr sz="2400" spc="-35" dirty="0">
                <a:latin typeface="Lucida Sans Unicode"/>
                <a:cs typeface="Lucida Sans Unicode"/>
              </a:rPr>
              <a:t>u</a:t>
            </a:r>
            <a:r>
              <a:rPr sz="2400" spc="125" dirty="0">
                <a:latin typeface="Lucida Sans Unicode"/>
                <a:cs typeface="Lucida Sans Unicode"/>
              </a:rPr>
              <a:t>n</a:t>
            </a:r>
            <a:r>
              <a:rPr sz="2400" dirty="0">
                <a:latin typeface="Lucida Sans Unicode"/>
                <a:cs typeface="Lucida Sans Unicode"/>
              </a:rPr>
              <a:t>a</a:t>
            </a:r>
            <a:r>
              <a:rPr sz="2400" spc="225" dirty="0">
                <a:latin typeface="Lucida Sans Unicode"/>
                <a:cs typeface="Lucida Sans Unicode"/>
              </a:rPr>
              <a:t> </a:t>
            </a:r>
            <a:r>
              <a:rPr sz="2400" spc="210" dirty="0">
                <a:latin typeface="Lucida Sans Unicode"/>
                <a:cs typeface="Lucida Sans Unicode"/>
              </a:rPr>
              <a:t>c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20" dirty="0">
                <a:latin typeface="Lucida Sans Unicode"/>
                <a:cs typeface="Lucida Sans Unicode"/>
              </a:rPr>
              <a:t>mu</a:t>
            </a:r>
            <a:r>
              <a:rPr sz="2400" spc="140" dirty="0">
                <a:latin typeface="Lucida Sans Unicode"/>
                <a:cs typeface="Lucida Sans Unicode"/>
              </a:rPr>
              <a:t>n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95" dirty="0">
                <a:latin typeface="Lucida Sans Unicode"/>
                <a:cs typeface="Lucida Sans Unicode"/>
              </a:rPr>
              <a:t>, </a:t>
            </a:r>
            <a:r>
              <a:rPr sz="2400" spc="-35" dirty="0">
                <a:latin typeface="Lucida Sans Unicode"/>
                <a:cs typeface="Lucida Sans Unicode"/>
              </a:rPr>
              <a:t>u</a:t>
            </a:r>
            <a:r>
              <a:rPr sz="2400" spc="-30" dirty="0">
                <a:latin typeface="Lucida Sans Unicode"/>
                <a:cs typeface="Lucida Sans Unicode"/>
              </a:rPr>
              <a:t>n</a:t>
            </a:r>
            <a:r>
              <a:rPr sz="2400" spc="-35" dirty="0">
                <a:latin typeface="Lucida Sans Unicode"/>
                <a:cs typeface="Lucida Sans Unicode"/>
              </a:rPr>
              <a:t> </a:t>
            </a:r>
            <a:r>
              <a:rPr sz="2400" spc="215" dirty="0">
                <a:latin typeface="Lucida Sans Unicode"/>
                <a:cs typeface="Lucida Sans Unicode"/>
              </a:rPr>
              <a:t>p</a:t>
            </a:r>
            <a:r>
              <a:rPr sz="2400" spc="155" dirty="0">
                <a:latin typeface="Lucida Sans Unicode"/>
                <a:cs typeface="Lucida Sans Unicode"/>
              </a:rPr>
              <a:t>a</a:t>
            </a:r>
            <a:r>
              <a:rPr sz="2400" spc="-120" dirty="0">
                <a:latin typeface="Lucida Sans Unicode"/>
                <a:cs typeface="Lucida Sans Unicode"/>
              </a:rPr>
              <a:t>ís</a:t>
            </a:r>
            <a:r>
              <a:rPr sz="2400" spc="-285" dirty="0">
                <a:latin typeface="Lucida Sans Unicode"/>
                <a:cs typeface="Lucida Sans Unicode"/>
              </a:rPr>
              <a:t>…</a:t>
            </a:r>
            <a:r>
              <a:rPr sz="2400" spc="-95" dirty="0">
                <a:latin typeface="Lucida Sans Unicode"/>
                <a:cs typeface="Lucida Sans Unicode"/>
              </a:rPr>
              <a:t> </a:t>
            </a:r>
            <a:r>
              <a:rPr sz="2400" spc="-30" dirty="0">
                <a:latin typeface="Lucida Sans Unicode"/>
                <a:cs typeface="Lucida Sans Unicode"/>
              </a:rPr>
              <a:t>un</a:t>
            </a:r>
            <a:r>
              <a:rPr sz="2400" spc="-95" dirty="0">
                <a:latin typeface="Lucida Sans Unicode"/>
                <a:cs typeface="Lucida Sans Unicode"/>
              </a:rPr>
              <a:t> </a:t>
            </a:r>
            <a:r>
              <a:rPr sz="2400" spc="-20" dirty="0">
                <a:latin typeface="Lucida Sans Unicode"/>
                <a:cs typeface="Lucida Sans Unicode"/>
              </a:rPr>
              <a:t>mu</a:t>
            </a:r>
            <a:r>
              <a:rPr sz="2400" spc="50" dirty="0">
                <a:latin typeface="Lucida Sans Unicode"/>
                <a:cs typeface="Lucida Sans Unicode"/>
              </a:rPr>
              <a:t>n</a:t>
            </a:r>
            <a:r>
              <a:rPr sz="2400" spc="65" dirty="0">
                <a:latin typeface="Lucida Sans Unicode"/>
                <a:cs typeface="Lucida Sans Unicode"/>
              </a:rPr>
              <a:t>d</a:t>
            </a:r>
            <a:r>
              <a:rPr sz="2400" dirty="0">
                <a:latin typeface="Lucida Sans Unicode"/>
                <a:cs typeface="Lucida Sans Unicode"/>
              </a:rPr>
              <a:t>o</a:t>
            </a:r>
            <a:r>
              <a:rPr sz="2400" spc="-30" dirty="0">
                <a:latin typeface="Lucida Sans Unicode"/>
                <a:cs typeface="Lucida Sans Unicode"/>
              </a:rPr>
              <a:t> </a:t>
            </a:r>
            <a:r>
              <a:rPr sz="2400" spc="114" dirty="0">
                <a:latin typeface="Lucida Sans Unicode"/>
                <a:cs typeface="Lucida Sans Unicode"/>
              </a:rPr>
              <a:t>m</a:t>
            </a:r>
            <a:r>
              <a:rPr sz="2400" spc="110" dirty="0">
                <a:latin typeface="Lucida Sans Unicode"/>
                <a:cs typeface="Lucida Sans Unicode"/>
              </a:rPr>
              <a:t>e</a:t>
            </a:r>
            <a:r>
              <a:rPr sz="2400" spc="-200" dirty="0">
                <a:latin typeface="Lucida Sans Unicode"/>
                <a:cs typeface="Lucida Sans Unicode"/>
              </a:rPr>
              <a:t>j</a:t>
            </a:r>
            <a:r>
              <a:rPr sz="2400" spc="45" dirty="0">
                <a:latin typeface="Lucida Sans Unicode"/>
                <a:cs typeface="Lucida Sans Unicode"/>
              </a:rPr>
              <a:t>o</a:t>
            </a:r>
            <a:r>
              <a:rPr sz="2400" spc="-185" dirty="0">
                <a:latin typeface="Lucida Sans Unicode"/>
                <a:cs typeface="Lucida Sans Unicode"/>
              </a:rPr>
              <a:t>r.</a:t>
            </a:r>
            <a:endParaRPr sz="2400">
              <a:latin typeface="Lucida Sans Unicode"/>
              <a:cs typeface="Lucida Sans Unicod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731519"/>
            <a:ext cx="8229600" cy="1143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3902" y="942848"/>
            <a:ext cx="6842759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25" dirty="0"/>
              <a:t>UNA</a:t>
            </a:r>
            <a:r>
              <a:rPr sz="4400" spc="170" dirty="0"/>
              <a:t> </a:t>
            </a:r>
            <a:r>
              <a:rPr sz="4400" spc="65" dirty="0"/>
              <a:t>COMUNIDAD</a:t>
            </a:r>
            <a:r>
              <a:rPr sz="4400" spc="60" dirty="0"/>
              <a:t> </a:t>
            </a:r>
            <a:r>
              <a:rPr sz="4400" spc="-210" dirty="0"/>
              <a:t>CULTA</a:t>
            </a:r>
            <a:endParaRPr sz="44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675"/>
            <a:ext cx="10711868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295275"/>
            <a:ext cx="10144125" cy="581025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295275"/>
            <a:ext cx="11363325" cy="64198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9FE132EBBF17945AD4AA322D3645F53" ma:contentTypeVersion="17" ma:contentTypeDescription="Crear nuevo documento." ma:contentTypeScope="" ma:versionID="6da9d56b0cbe7fec995244d6c0660e79">
  <xsd:schema xmlns:xsd="http://www.w3.org/2001/XMLSchema" xmlns:xs="http://www.w3.org/2001/XMLSchema" xmlns:p="http://schemas.microsoft.com/office/2006/metadata/properties" xmlns:ns2="6b34f95c-21a2-487c-9aff-38c8e4820706" xmlns:ns3="7916c3bd-3fbd-4fbb-9570-f3b7944d0940" targetNamespace="http://schemas.microsoft.com/office/2006/metadata/properties" ma:root="true" ma:fieldsID="54a338cb26b5aedf0040b2e2955c130c" ns2:_="" ns3:_="">
    <xsd:import namespace="6b34f95c-21a2-487c-9aff-38c8e4820706"/>
    <xsd:import namespace="7916c3bd-3fbd-4fbb-9570-f3b7944d09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34f95c-21a2-487c-9aff-38c8e48207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05e88ec3-9fe3-4c36-b54b-b0c9ca764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16c3bd-3fbd-4fbb-9570-f3b7944d094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ad4a340-0b54-4371-9f84-646204d3ab33}" ma:internalName="TaxCatchAll" ma:showField="CatchAllData" ma:web="7916c3bd-3fbd-4fbb-9570-f3b7944d09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916c3bd-3fbd-4fbb-9570-f3b7944d0940" xsi:nil="true"/>
    <lcf76f155ced4ddcb4097134ff3c332f xmlns="6b34f95c-21a2-487c-9aff-38c8e482070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BC8C54-E7DE-482F-8E51-3D6FD9E6CBC5}"/>
</file>

<file path=customXml/itemProps2.xml><?xml version="1.0" encoding="utf-8"?>
<ds:datastoreItem xmlns:ds="http://schemas.openxmlformats.org/officeDocument/2006/customXml" ds:itemID="{7B4AA363-E750-47F2-A4DD-0E59D12B8F34}"/>
</file>

<file path=customXml/itemProps3.xml><?xml version="1.0" encoding="utf-8"?>
<ds:datastoreItem xmlns:ds="http://schemas.openxmlformats.org/officeDocument/2006/customXml" ds:itemID="{7249613C-FF93-4381-9633-8845D6DD1A4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</TotalTime>
  <Words>15278</Words>
  <Application>Microsoft Office PowerPoint</Application>
  <PresentationFormat>Personalizado</PresentationFormat>
  <Paragraphs>1315</Paragraphs>
  <Slides>145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145</vt:i4>
      </vt:variant>
    </vt:vector>
  </HeadingPairs>
  <TitlesOfParts>
    <vt:vector size="154" baseType="lpstr">
      <vt:lpstr>Arial</vt:lpstr>
      <vt:lpstr>Arial MT</vt:lpstr>
      <vt:lpstr>Calibri</vt:lpstr>
      <vt:lpstr>Georgia</vt:lpstr>
      <vt:lpstr>Lucida Sans Unicode</vt:lpstr>
      <vt:lpstr>Symbol</vt:lpstr>
      <vt:lpstr>Times New Roman</vt:lpstr>
      <vt:lpstr>Trebuchet MS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 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Cronograma de Actividades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Estructura de 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CULTURA EN QUILLOTA</vt:lpstr>
      <vt:lpstr>CULTURA</vt:lpstr>
      <vt:lpstr>ENFOQUES:</vt:lpstr>
      <vt:lpstr>BIOANTROPOLÓGICO</vt:lpstr>
      <vt:lpstr>SOCIOLÓGICO</vt:lpstr>
      <vt:lpstr>FUNDAMENTO:</vt:lpstr>
      <vt:lpstr>LÍNEAS DE ACCIÓN:</vt:lpstr>
      <vt:lpstr>ÁMBITOS LENGUAJE ARTÍSTICO</vt:lpstr>
      <vt:lpstr>ÁMBITOS LENGUAJE ARTÍSTICO</vt:lpstr>
      <vt:lpstr>DESAFÍO</vt:lpstr>
      <vt:lpstr>MANIFIESTO</vt:lpstr>
      <vt:lpstr>UNA COMUNIDAD CULTA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Formación Artística</vt:lpstr>
      <vt:lpstr>Formación Complementaria Transversal</vt:lpstr>
      <vt:lpstr>Patrimonio e identidad local</vt:lpstr>
      <vt:lpstr>Creación y Producción</vt:lpstr>
      <vt:lpstr>Extensión, exhibición y distribución</vt:lpstr>
      <vt:lpstr>Presentación de PowerPoint</vt:lpstr>
      <vt:lpstr>Programación de eventos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PLAN_GESTION_CENTRO_CULTURAL_F</dc:title>
  <dc:creator>Administrador</dc:creator>
  <cp:lastModifiedBy>Windows User</cp:lastModifiedBy>
  <cp:revision>2</cp:revision>
  <dcterms:created xsi:type="dcterms:W3CDTF">2022-03-23T16:39:24Z</dcterms:created>
  <dcterms:modified xsi:type="dcterms:W3CDTF">2022-03-23T18:40:45Z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2013-02-15T00:00:00Z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2022-03-23T00:00:00Z</vt:filetime>
  </property>
  <property fmtid="{D5CDD505-2E9C-101B-9397-08002B2CF9AE}" pid="5" name="ContentTypeId">
    <vt:lpwstr>0x01010099FE132EBBF17945AD4AA322D3645F53</vt:lpwstr>
  </property>
</Properties>
</file>