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216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797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798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659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373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1920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422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555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733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080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420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1384F-F2EB-4356-B2E2-CBAC4C6EF867}" type="datetimeFigureOut">
              <a:rPr lang="es-CL" smtClean="0"/>
              <a:t>18-04-2016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7AFF7-8CA7-4666-BB72-28599C2F31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6728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75656" y="550033"/>
            <a:ext cx="5400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u="sng" dirty="0" smtClean="0"/>
              <a:t>PLAN  MUNICIPAL  DE  CULTURA</a:t>
            </a:r>
            <a:endParaRPr lang="es-CL" sz="2800" b="1" dirty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010" y="2169030"/>
            <a:ext cx="1410523" cy="1831757"/>
          </a:xfrm>
          <a:prstGeom prst="rect">
            <a:avLst/>
          </a:prstGeom>
        </p:spPr>
      </p:pic>
      <p:grpSp>
        <p:nvGrpSpPr>
          <p:cNvPr id="15" name="14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9" name="8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420888"/>
            <a:ext cx="1877568" cy="1700784"/>
          </a:xfrm>
          <a:prstGeom prst="rect">
            <a:avLst/>
          </a:prstGeom>
        </p:spPr>
      </p:pic>
      <p:pic>
        <p:nvPicPr>
          <p:cNvPr id="17" name="1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004" y="2187492"/>
            <a:ext cx="2882275" cy="1813295"/>
          </a:xfrm>
          <a:prstGeom prst="rect">
            <a:avLst/>
          </a:prstGeom>
        </p:spPr>
      </p:pic>
      <p:sp>
        <p:nvSpPr>
          <p:cNvPr id="18" name="17 CuadroTexto"/>
          <p:cNvSpPr txBox="1"/>
          <p:nvPr/>
        </p:nvSpPr>
        <p:spPr>
          <a:xfrm>
            <a:off x="5724128" y="5799747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</p:spTree>
    <p:extLst>
      <p:ext uri="{BB962C8B-B14F-4D97-AF65-F5344CB8AC3E}">
        <p14:creationId xmlns:p14="http://schemas.microsoft.com/office/powerpoint/2010/main" val="264511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302003" y="3212976"/>
            <a:ext cx="66967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i="1" dirty="0"/>
              <a:t> </a:t>
            </a:r>
            <a:endParaRPr lang="es-CL" b="1" i="1" dirty="0"/>
          </a:p>
          <a:p>
            <a:pPr algn="ctr"/>
            <a:r>
              <a:rPr lang="es-CL" i="1" dirty="0" smtClean="0"/>
              <a:t>Objetivo General</a:t>
            </a:r>
          </a:p>
          <a:p>
            <a:pPr algn="ctr"/>
            <a:endParaRPr lang="es-CL" i="1" dirty="0"/>
          </a:p>
          <a:p>
            <a:pPr algn="ctr"/>
            <a:r>
              <a:rPr lang="es-CL" i="1" dirty="0" smtClean="0"/>
              <a:t>“Trabajar </a:t>
            </a:r>
            <a:r>
              <a:rPr lang="es-CL" i="1" dirty="0"/>
              <a:t>con una política cultural que convierta el trabajo de promoción y difusión de la cultura y las artes en una herramienta de transformación social”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55576" y="1844824"/>
            <a:ext cx="1856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b="1" dirty="0" smtClean="0"/>
              <a:t>¿Qué es un PMC?</a:t>
            </a:r>
            <a:endParaRPr lang="es-CL" b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3134082" y="1844824"/>
            <a:ext cx="17443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b="1" dirty="0" smtClean="0"/>
              <a:t>¿Para que sirve?</a:t>
            </a:r>
            <a:endParaRPr lang="es-CL" b="1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5220072" y="1844824"/>
            <a:ext cx="3486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b="1" dirty="0" smtClean="0"/>
              <a:t>¿Cómo se involucra la comunidad?</a:t>
            </a:r>
            <a:endParaRPr lang="es-CL" b="1" dirty="0"/>
          </a:p>
        </p:txBody>
      </p:sp>
      <p:grpSp>
        <p:nvGrpSpPr>
          <p:cNvPr id="7" name="6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" name="9 CuadroTexto"/>
          <p:cNvSpPr txBox="1"/>
          <p:nvPr/>
        </p:nvSpPr>
        <p:spPr>
          <a:xfrm>
            <a:off x="5724128" y="5799747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grpSp>
        <p:nvGrpSpPr>
          <p:cNvPr id="13" name="12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11" name="10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12" name="11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9180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7544" y="1096006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Dicho objetivo comunal se buscara a través de los siguientes ámbitos de trabajo o 5 líneas de acción, cada una con su objetivo y programas</a:t>
            </a:r>
            <a:r>
              <a:rPr lang="es-CL" dirty="0" smtClean="0"/>
              <a:t>:</a:t>
            </a:r>
          </a:p>
          <a:p>
            <a:pPr algn="just"/>
            <a:endParaRPr lang="es-CL" dirty="0"/>
          </a:p>
          <a:p>
            <a:pPr algn="just"/>
            <a:r>
              <a:rPr lang="es-CL" dirty="0"/>
              <a:t> </a:t>
            </a:r>
            <a:endParaRPr lang="es-CL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es-CL" u="sng" dirty="0" smtClean="0"/>
              <a:t>Desarrollo </a:t>
            </a:r>
            <a:r>
              <a:rPr lang="es-CL" u="sng" dirty="0"/>
              <a:t>Comunitario</a:t>
            </a:r>
            <a:r>
              <a:rPr lang="es-CL" dirty="0"/>
              <a:t>: Rio Hurtado, con un proyecto comunitario en   cultura</a:t>
            </a:r>
            <a:r>
              <a:rPr lang="es-CL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CL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L" u="sng" dirty="0"/>
              <a:t>Creación Artística</a:t>
            </a:r>
            <a:r>
              <a:rPr lang="es-CL" dirty="0"/>
              <a:t>: Rio Hurtado, una comuna que  apoya la creación   artística</a:t>
            </a:r>
            <a:r>
              <a:rPr lang="es-CL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CL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L" u="sng" dirty="0"/>
              <a:t>Proyectos Especiales</a:t>
            </a:r>
            <a:r>
              <a:rPr lang="es-CL" dirty="0"/>
              <a:t>: Rio Hurtado, una comuna con una oferta cultural    pertinente</a:t>
            </a:r>
            <a:r>
              <a:rPr lang="es-CL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CL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L" u="sng" dirty="0"/>
              <a:t>Infraestructura Cultural</a:t>
            </a:r>
            <a:r>
              <a:rPr lang="es-CL" dirty="0"/>
              <a:t>: Rio Hurtado, con más y mejor infraestructura cultural municipal y comunitaria</a:t>
            </a:r>
            <a:r>
              <a:rPr lang="es-CL" dirty="0" smtClean="0"/>
              <a:t>.</a:t>
            </a:r>
          </a:p>
          <a:p>
            <a:pPr marL="342900" lvl="0" indent="-342900" algn="just">
              <a:buFont typeface="+mj-lt"/>
              <a:buAutoNum type="arabicPeriod"/>
            </a:pPr>
            <a:endParaRPr lang="es-CL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es-CL" u="sng" dirty="0"/>
              <a:t>Ámbito Institucional</a:t>
            </a:r>
            <a:r>
              <a:rPr lang="es-CL" dirty="0"/>
              <a:t>: Rio Hurtado, con un Departamento de Cultural horizontal, multisectorial y vinculante.</a:t>
            </a:r>
          </a:p>
        </p:txBody>
      </p:sp>
      <p:grpSp>
        <p:nvGrpSpPr>
          <p:cNvPr id="4" name="3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5" name="4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5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" name="6 CuadroTexto"/>
          <p:cNvSpPr txBox="1"/>
          <p:nvPr/>
        </p:nvSpPr>
        <p:spPr>
          <a:xfrm>
            <a:off x="5724128" y="5799747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grpSp>
        <p:nvGrpSpPr>
          <p:cNvPr id="8" name="7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9" name="8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10" name="9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364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3" name="2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" name="3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" name="4 CuadroTexto"/>
          <p:cNvSpPr txBox="1"/>
          <p:nvPr/>
        </p:nvSpPr>
        <p:spPr>
          <a:xfrm>
            <a:off x="5724128" y="5799747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grpSp>
        <p:nvGrpSpPr>
          <p:cNvPr id="6" name="5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7" name="6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8" name="7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sp>
        <p:nvSpPr>
          <p:cNvPr id="9" name="8 Rectángulo"/>
          <p:cNvSpPr/>
          <p:nvPr/>
        </p:nvSpPr>
        <p:spPr>
          <a:xfrm>
            <a:off x="509018" y="1484784"/>
            <a:ext cx="787940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b="1" dirty="0"/>
              <a:t> </a:t>
            </a:r>
            <a:endParaRPr lang="es-CL" dirty="0"/>
          </a:p>
          <a:p>
            <a:pPr algn="just"/>
            <a:r>
              <a:rPr lang="es-CL" dirty="0"/>
              <a:t>1.1.- Desarrollo Comunitario: Rio Hurtado, con un proyecto comunitario en   cultura.</a:t>
            </a:r>
            <a:endParaRPr lang="es-CL" b="1" dirty="0"/>
          </a:p>
          <a:p>
            <a:pPr algn="just"/>
            <a:r>
              <a:rPr lang="es-CL" dirty="0"/>
              <a:t> </a:t>
            </a:r>
            <a:endParaRPr lang="es-CL" dirty="0" smtClean="0"/>
          </a:p>
          <a:p>
            <a:pPr algn="just"/>
            <a:endParaRPr lang="es-CL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u="sng" dirty="0"/>
              <a:t>Objetivo:</a:t>
            </a:r>
            <a:r>
              <a:rPr lang="es-CL" dirty="0"/>
              <a:t> Considerar  a Rio Hurtado con un proyecto comunitario en cultura, con actividades culturales a todas las zonas del municipio y de la comuna. Con una identidad comunal que refleja su  multiculturalidad, con una comunidad participativa,  democrática, integrada, tolerante e   informada</a:t>
            </a:r>
            <a:r>
              <a:rPr lang="es-CL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b="1" dirty="0" smtClean="0"/>
              <a:t>Ver paginas 12-13</a:t>
            </a:r>
            <a:endParaRPr lang="es-CL" b="1" dirty="0"/>
          </a:p>
          <a:p>
            <a:r>
              <a:rPr lang="es-CL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7756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3" name="2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" name="3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" name="4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6" name="5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7" name="6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sp>
        <p:nvSpPr>
          <p:cNvPr id="8" name="7 CuadroTexto"/>
          <p:cNvSpPr txBox="1"/>
          <p:nvPr/>
        </p:nvSpPr>
        <p:spPr>
          <a:xfrm>
            <a:off x="5724128" y="5799747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sp>
        <p:nvSpPr>
          <p:cNvPr id="9" name="8 Rectángulo"/>
          <p:cNvSpPr/>
          <p:nvPr/>
        </p:nvSpPr>
        <p:spPr>
          <a:xfrm>
            <a:off x="501514" y="1772816"/>
            <a:ext cx="767088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1.2.- Creación Artística: Rio Hurtado, una comuna que  apoya la creación  artística</a:t>
            </a:r>
            <a:r>
              <a:rPr lang="es-CL" dirty="0" smtClean="0"/>
              <a:t>.</a:t>
            </a:r>
          </a:p>
          <a:p>
            <a:pPr algn="just"/>
            <a:endParaRPr lang="es-CL" b="1" dirty="0" smtClean="0"/>
          </a:p>
          <a:p>
            <a:pPr algn="just"/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u="sng" dirty="0"/>
              <a:t>Objetivo:</a:t>
            </a:r>
            <a:r>
              <a:rPr lang="es-CL" dirty="0"/>
              <a:t> ser  una comuna que  apoya la creación  artística, con una comunidad que desarrolla sus propios procesos de profesionalización y difusión de proyectos artísticos, promoviendo la participación y la autonomía en la gestión de las propias agrupaciones culturales y actores locales de relevancia </a:t>
            </a:r>
            <a:r>
              <a:rPr lang="es-CL" dirty="0" smtClean="0"/>
              <a:t>cultural.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b="1" dirty="0" smtClean="0"/>
              <a:t>Ver paginas 16-17-18.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122896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grpSp>
        <p:nvGrpSpPr>
          <p:cNvPr id="5" name="4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6" name="5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6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7 CuadroTexto"/>
          <p:cNvSpPr txBox="1"/>
          <p:nvPr/>
        </p:nvSpPr>
        <p:spPr>
          <a:xfrm>
            <a:off x="5724128" y="5830065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sp>
        <p:nvSpPr>
          <p:cNvPr id="9" name="8 Rectángulo"/>
          <p:cNvSpPr/>
          <p:nvPr/>
        </p:nvSpPr>
        <p:spPr>
          <a:xfrm>
            <a:off x="501514" y="1484784"/>
            <a:ext cx="759887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 </a:t>
            </a:r>
          </a:p>
          <a:p>
            <a:pPr algn="just"/>
            <a:r>
              <a:rPr lang="es-CL" dirty="0"/>
              <a:t>1.3.- Proyectos Especiales: Rio Hurtado, una comuna con una oferta cultural  pertinente.</a:t>
            </a:r>
            <a:endParaRPr lang="es-CL" b="1" dirty="0"/>
          </a:p>
          <a:p>
            <a:pPr algn="just"/>
            <a:r>
              <a:rPr lang="es-CL" dirty="0"/>
              <a:t> </a:t>
            </a:r>
            <a:endParaRPr lang="es-CL" dirty="0" smtClean="0"/>
          </a:p>
          <a:p>
            <a:pPr algn="just"/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u="sng" dirty="0"/>
              <a:t>Objetivo</a:t>
            </a:r>
            <a:r>
              <a:rPr lang="es-CL" dirty="0"/>
              <a:t>: ser una comuna con una oferta cultural   pertinente, con eventos culturales con un alto impacto social y que fomenten el consumo de la cultura y las artes en los habitantes locales</a:t>
            </a:r>
            <a:r>
              <a:rPr lang="es-CL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b="1" dirty="0" smtClean="0"/>
              <a:t>Ver paginas 20-21.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374765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grpSp>
        <p:nvGrpSpPr>
          <p:cNvPr id="5" name="4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6" name="5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6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7 CuadroTexto"/>
          <p:cNvSpPr txBox="1"/>
          <p:nvPr/>
        </p:nvSpPr>
        <p:spPr>
          <a:xfrm>
            <a:off x="5724128" y="5830065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sp>
        <p:nvSpPr>
          <p:cNvPr id="9" name="8 Rectángulo"/>
          <p:cNvSpPr/>
          <p:nvPr/>
        </p:nvSpPr>
        <p:spPr>
          <a:xfrm>
            <a:off x="501514" y="1484784"/>
            <a:ext cx="76708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1.4.- Infraestructura Cultural: Rio Hurtado, con más y mejor infraestructura cultural municipal y </a:t>
            </a:r>
            <a:r>
              <a:rPr lang="es-CL" dirty="0" smtClean="0"/>
              <a:t>comunitaria.</a:t>
            </a:r>
          </a:p>
          <a:p>
            <a:pPr algn="just"/>
            <a:endParaRPr lang="es-CL" b="1" dirty="0" smtClean="0"/>
          </a:p>
          <a:p>
            <a:pPr algn="just"/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u="sng" dirty="0"/>
              <a:t>Objetivo:</a:t>
            </a:r>
            <a:r>
              <a:rPr lang="es-CL" dirty="0"/>
              <a:t> contar  con mejor y más fuerte infraestructura cultural municipal y comunitaria, ser una comuna que potencia los espacios patrimoniales tangibles del   territorio, con un equipamiento turístico  planificado, con espacios públicos habilitados para el esparcimiento de vecinos y turistas y con mejores servicios</a:t>
            </a:r>
            <a:r>
              <a:rPr lang="es-CL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b="1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b="1" dirty="0" smtClean="0"/>
              <a:t>Ver paginas 23-24. 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235403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grpSp>
        <p:nvGrpSpPr>
          <p:cNvPr id="5" name="4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6" name="5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6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7 CuadroTexto"/>
          <p:cNvSpPr txBox="1"/>
          <p:nvPr/>
        </p:nvSpPr>
        <p:spPr>
          <a:xfrm>
            <a:off x="5724128" y="5830065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sp>
        <p:nvSpPr>
          <p:cNvPr id="9" name="8 Rectángulo"/>
          <p:cNvSpPr/>
          <p:nvPr/>
        </p:nvSpPr>
        <p:spPr>
          <a:xfrm>
            <a:off x="501514" y="1582341"/>
            <a:ext cx="76708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dirty="0"/>
              <a:t>1.5.- Ámbito Institucional: Rio Hurtado, con un Departamento de Cultural horizontal, multisectorial y vinculante</a:t>
            </a:r>
            <a:r>
              <a:rPr lang="es-CL" dirty="0" smtClean="0"/>
              <a:t>.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u="sng" dirty="0"/>
              <a:t>Objetivo:</a:t>
            </a:r>
            <a:r>
              <a:rPr lang="es-CL" dirty="0"/>
              <a:t> contar  con un Departamento de Cultural  horizontal, multisectorial y   vinculante. Con procesos de planificación que beneficien al conjunto de sus  habitantes, con capacidades técnicas instaladas que promueva el desarrollo sustentable y empoderamiento de comunidades a través de la gestión  cultural, con profesionales idóneos en su departamento y un servicio que atienda las demandas de los habitantes de la comuna</a:t>
            </a:r>
            <a:r>
              <a:rPr lang="es-CL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L" b="1" dirty="0" smtClean="0"/>
              <a:t>Ver paginas 27-28. </a:t>
            </a:r>
            <a:endParaRPr lang="es-CL" b="1" dirty="0"/>
          </a:p>
        </p:txBody>
      </p:sp>
    </p:spTree>
    <p:extLst>
      <p:ext uri="{BB962C8B-B14F-4D97-AF65-F5344CB8AC3E}">
        <p14:creationId xmlns:p14="http://schemas.microsoft.com/office/powerpoint/2010/main" val="170377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501514" y="346468"/>
            <a:ext cx="1923413" cy="749538"/>
            <a:chOff x="501514" y="346468"/>
            <a:chExt cx="1923413" cy="749538"/>
          </a:xfrm>
        </p:grpSpPr>
        <p:pic>
          <p:nvPicPr>
            <p:cNvPr id="3" name="2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1514" y="389630"/>
              <a:ext cx="779799" cy="706376"/>
            </a:xfrm>
            <a:prstGeom prst="rect">
              <a:avLst/>
            </a:prstGeom>
          </p:spPr>
        </p:pic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1313" y="346468"/>
              <a:ext cx="1143614" cy="719470"/>
            </a:xfrm>
            <a:prstGeom prst="rect">
              <a:avLst/>
            </a:prstGeom>
          </p:spPr>
        </p:pic>
      </p:grpSp>
      <p:grpSp>
        <p:nvGrpSpPr>
          <p:cNvPr id="5" name="4 Grupo"/>
          <p:cNvGrpSpPr/>
          <p:nvPr/>
        </p:nvGrpSpPr>
        <p:grpSpPr>
          <a:xfrm>
            <a:off x="1115616" y="332656"/>
            <a:ext cx="7488832" cy="6120680"/>
            <a:chOff x="1115616" y="332656"/>
            <a:chExt cx="7272808" cy="5904656"/>
          </a:xfrm>
        </p:grpSpPr>
        <p:cxnSp>
          <p:nvCxnSpPr>
            <p:cNvPr id="6" name="5 Conector recto"/>
            <p:cNvCxnSpPr/>
            <p:nvPr/>
          </p:nvCxnSpPr>
          <p:spPr>
            <a:xfrm>
              <a:off x="8388424" y="332656"/>
              <a:ext cx="0" cy="5904656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6 Conector recto"/>
            <p:cNvCxnSpPr/>
            <p:nvPr/>
          </p:nvCxnSpPr>
          <p:spPr>
            <a:xfrm flipH="1">
              <a:off x="1115616" y="6237312"/>
              <a:ext cx="727280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8" name="7 CuadroTexto"/>
          <p:cNvSpPr txBox="1"/>
          <p:nvPr/>
        </p:nvSpPr>
        <p:spPr>
          <a:xfrm>
            <a:off x="5724128" y="5830065"/>
            <a:ext cx="2592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 smtClean="0"/>
              <a:t>La Serena/Rio Hurtado, 20 abril, 2016.- </a:t>
            </a:r>
            <a:endParaRPr lang="es-CL" sz="1200" i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1475656" y="2363349"/>
            <a:ext cx="5738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u="sng" dirty="0" smtClean="0"/>
              <a:t>Gracias   por  su  atención</a:t>
            </a:r>
            <a:endParaRPr lang="es-CL" sz="3200" u="sng" dirty="0"/>
          </a:p>
        </p:txBody>
      </p:sp>
    </p:spTree>
    <p:extLst>
      <p:ext uri="{BB962C8B-B14F-4D97-AF65-F5344CB8AC3E}">
        <p14:creationId xmlns:p14="http://schemas.microsoft.com/office/powerpoint/2010/main" val="28063887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361</Words>
  <Application>Microsoft Office PowerPoint</Application>
  <PresentationFormat>Presentación en pantalla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Rosa Ester Cortes Vergara</dc:creator>
  <cp:lastModifiedBy>María Rosa Ester Cortes Vergara</cp:lastModifiedBy>
  <cp:revision>5</cp:revision>
  <dcterms:created xsi:type="dcterms:W3CDTF">2016-04-18T15:35:44Z</dcterms:created>
  <dcterms:modified xsi:type="dcterms:W3CDTF">2016-04-18T16:18:14Z</dcterms:modified>
</cp:coreProperties>
</file>