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3" r:id="rId5"/>
    <p:sldMasterId id="2147483674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0C2E366-4EAD-4A65-BF04-EFF54900F3D0}">
  <a:tblStyle styleId="{C0C2E366-4EAD-4A65-BF04-EFF54900F3D0}" styleName="Table_0">
    <a:wholeTbl>
      <a:tcTxStyle b="off" i="off">
        <a:font>
          <a:latin typeface="Calibri Light"/>
          <a:ea typeface="Calibri Light"/>
          <a:cs typeface="Calibri Light"/>
        </a:font>
        <a:srgbClr val="3F3F3F"/>
      </a:tcTxStyle>
      <a:tcStyle>
        <a:tcBdr>
          <a:left>
            <a:ln cap="flat" cmpd="sng" w="12700">
              <a:solidFill>
                <a:srgbClr val="3F3F3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3F3F3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3F3F3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3F3F3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3F3F3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3F3F3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0964d35089_2_184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g10964d35089_2_184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0b7ba0533c_0_192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g10b7ba0533c_0_192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113ac2931e8_1_4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113ac2931e8_1_4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13ac292eaf_1_3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113ac292eaf_1_3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113ac2931e8_1_10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113ac2931e8_1_10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113ac2931e8_1_10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113ac2931e8_1_10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113ac292eaf_1_7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113ac292eaf_1_7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113ac292eaf_1_9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113ac292eaf_1_9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113ac292eaf_1_1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113ac292eaf_1_1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113ac2931e8_1_1430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Menti -  subsalas</a:t>
            </a:r>
            <a:endParaRPr/>
          </a:p>
        </p:txBody>
      </p:sp>
      <p:sp>
        <p:nvSpPr>
          <p:cNvPr id="479" name="Google Shape;479;g113ac2931e8_1_1430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113ac292eaf_1_1354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g113ac292eaf_1_1354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13ac292eaf_1_0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g113ac292eaf_1_0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113ac2931e8_1_833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[Incorporar Mentimeter con la pregunta abierta - que se permitan respuestas individuales]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¿Cómo formo parte de la Política? ¿Cómo puedo seguir participando de la Política?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Comisiones técnicas (8) de trabajo establecidas por la Secretaría Ejecutiva para hacer el seguimiento concertado de las medidas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Comité interministerial de los representantes de los ministerios que participan en la política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Mesas públicas ciudadanas (16) a nivel regional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Plenario anual de la PNLL</a:t>
            </a:r>
            <a:endParaRPr/>
          </a:p>
        </p:txBody>
      </p:sp>
      <p:sp>
        <p:nvSpPr>
          <p:cNvPr id="515" name="Google Shape;515;g113ac2931e8_1_833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10f34c3ab93_0_64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g10f34c3ab93_0_64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113ac292eaf_2_2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g113ac292eaf_2_2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113ac292eaf_1_1753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g113ac292eaf_1_1753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13ac292eaf_1_189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g113ac292eaf_1_189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0a8182af51_2_0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g10a8182af51_2_0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0bae638b11_0_0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g10bae638b11_0_0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08c95e931b_0_241:notes"/>
          <p:cNvSpPr/>
          <p:nvPr>
            <p:ph idx="2" type="sldImg"/>
          </p:nvPr>
        </p:nvSpPr>
        <p:spPr>
          <a:xfrm>
            <a:off x="285750" y="914400"/>
            <a:ext cx="4572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5" name="Google Shape;285;g108c95e931b_0_241:notes"/>
          <p:cNvSpPr txBox="1"/>
          <p:nvPr>
            <p:ph idx="1" type="body"/>
          </p:nvPr>
        </p:nvSpPr>
        <p:spPr>
          <a:xfrm>
            <a:off x="514350" y="5791200"/>
            <a:ext cx="41148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08c95e931b_0_630:notes"/>
          <p:cNvSpPr/>
          <p:nvPr>
            <p:ph idx="2" type="sldImg"/>
          </p:nvPr>
        </p:nvSpPr>
        <p:spPr>
          <a:xfrm>
            <a:off x="285750" y="914400"/>
            <a:ext cx="4572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2" name="Google Shape;292;g108c95e931b_0_630:notes"/>
          <p:cNvSpPr txBox="1"/>
          <p:nvPr>
            <p:ph idx="1" type="body"/>
          </p:nvPr>
        </p:nvSpPr>
        <p:spPr>
          <a:xfrm>
            <a:off x="514350" y="5791200"/>
            <a:ext cx="41148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s"/>
              <a:t>empezar a grabar después de esta lámina (se pasa a jamboard)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13ac2931e8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113ac2931e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0f4d502b0d_0_2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10f4d502b0d_0_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1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1pPr>
            <a:lvl2pPr indent="-3175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2pPr>
            <a:lvl3pPr indent="-3175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3pPr>
            <a:lvl4pPr indent="-3175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4pPr>
            <a:lvl5pPr indent="-3175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indent="-3175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indent="-3175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indent="-3175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algn="r">
              <a:spcBef>
                <a:spcPts val="0"/>
              </a:spcBef>
              <a:buNone/>
              <a:defRPr sz="1100"/>
            </a:lvl1pPr>
            <a:lvl2pPr indent="0" lvl="1" marL="0" algn="r">
              <a:spcBef>
                <a:spcPts val="0"/>
              </a:spcBef>
              <a:buNone/>
              <a:defRPr sz="1100"/>
            </a:lvl2pPr>
            <a:lvl3pPr indent="0" lvl="2" marL="0" algn="r">
              <a:spcBef>
                <a:spcPts val="0"/>
              </a:spcBef>
              <a:buNone/>
              <a:defRPr sz="1100"/>
            </a:lvl3pPr>
            <a:lvl4pPr indent="0" lvl="3" marL="0" algn="r">
              <a:spcBef>
                <a:spcPts val="0"/>
              </a:spcBef>
              <a:buNone/>
              <a:defRPr sz="1100"/>
            </a:lvl4pPr>
            <a:lvl5pPr indent="0" lvl="4" marL="0" algn="r">
              <a:spcBef>
                <a:spcPts val="0"/>
              </a:spcBef>
              <a:buNone/>
              <a:defRPr sz="1100"/>
            </a:lvl5pPr>
            <a:lvl6pPr indent="0" lvl="5" marL="0" algn="r">
              <a:spcBef>
                <a:spcPts val="0"/>
              </a:spcBef>
              <a:buNone/>
              <a:defRPr sz="1100"/>
            </a:lvl6pPr>
            <a:lvl7pPr indent="0" lvl="6" marL="0" algn="r">
              <a:spcBef>
                <a:spcPts val="0"/>
              </a:spcBef>
              <a:buNone/>
              <a:defRPr sz="1100"/>
            </a:lvl7pPr>
            <a:lvl8pPr indent="0" lvl="7" marL="0" algn="r">
              <a:spcBef>
                <a:spcPts val="0"/>
              </a:spcBef>
              <a:buNone/>
              <a:defRPr sz="1100"/>
            </a:lvl8pPr>
            <a:lvl9pPr indent="0" lvl="8" marL="0" algn="r">
              <a:spcBef>
                <a:spcPts val="0"/>
              </a:spcBef>
              <a:buNone/>
              <a:defRPr sz="11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TÍTULO 2 LÍNEAS">
  <p:cSld name="PORTADA TÍTULO 2 LÍNEA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ctrTitle"/>
          </p:nvPr>
        </p:nvSpPr>
        <p:spPr>
          <a:xfrm>
            <a:off x="884582" y="2037200"/>
            <a:ext cx="7943732" cy="906066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700"/>
              <a:buFont typeface="Calibri"/>
              <a:buNone/>
              <a:defRPr b="0" sz="27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" type="subTitle"/>
          </p:nvPr>
        </p:nvSpPr>
        <p:spPr>
          <a:xfrm>
            <a:off x="884582" y="2868700"/>
            <a:ext cx="7943732" cy="31340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b="0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63" name="Google Shape;63;p15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5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5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5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5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5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36645" y="345668"/>
            <a:ext cx="3313170" cy="759113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>
            <p:ph idx="2" type="body"/>
          </p:nvPr>
        </p:nvSpPr>
        <p:spPr>
          <a:xfrm>
            <a:off x="884582" y="4117121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71" name="Google Shape;71;p15"/>
          <p:cNvSpPr/>
          <p:nvPr/>
        </p:nvSpPr>
        <p:spPr>
          <a:xfrm>
            <a:off x="750169" y="2178067"/>
            <a:ext cx="27000" cy="94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5"/>
          <p:cNvSpPr txBox="1"/>
          <p:nvPr>
            <p:ph idx="3" type="body"/>
          </p:nvPr>
        </p:nvSpPr>
        <p:spPr>
          <a:xfrm>
            <a:off x="884582" y="4348607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73" name="Google Shape;73;p15"/>
          <p:cNvSpPr txBox="1"/>
          <p:nvPr>
            <p:ph idx="11" type="ftr"/>
          </p:nvPr>
        </p:nvSpPr>
        <p:spPr>
          <a:xfrm>
            <a:off x="6922486" y="4580092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200" u="none" cap="none" strike="noStrike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2 COLUMNAS">
  <p:cSld name="1_DESARROLLO 2 COLUMNA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209549" y="996452"/>
            <a:ext cx="4185000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2" type="body"/>
          </p:nvPr>
        </p:nvSpPr>
        <p:spPr>
          <a:xfrm>
            <a:off x="4696041" y="996452"/>
            <a:ext cx="4185000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1100"/>
              <a:buFont typeface="Calibri"/>
              <a:buNone/>
              <a:defRPr b="0" i="0" sz="1200" u="none" cap="none" strike="noStrike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6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6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81" name="Google Shape;81;p16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6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6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6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6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6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6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6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t/>
            </a:r>
            <a:endParaRPr b="0" i="0" sz="800" u="none" cap="none" strike="noStrike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6"/>
          <p:cNvSpPr txBox="1"/>
          <p:nvPr>
            <p:ph idx="3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SIN BULLETS">
  <p:cSld name="DESARROLLO SIN BULLETS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209549" y="1009651"/>
            <a:ext cx="8660606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None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rgbClr val="6E6E6E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rgbClr val="6E6E6E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rgbClr val="6E6E6E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rgbClr val="6E6E6E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200" u="none" cap="none" strike="noStrike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17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7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96" name="Google Shape;96;p17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7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7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7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7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7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7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3" name="Google Shape;103;p17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7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CON IMAGEN 1">
  <p:cSld name="DESARROLLO CON IMAGEN 1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8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200" u="none" cap="none" strike="noStrike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Google Shape;108;p18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8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10" name="Google Shape;110;p18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8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8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8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8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8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8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18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8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19" name="Google Shape;119;p18"/>
          <p:cNvSpPr/>
          <p:nvPr>
            <p:ph idx="2" type="pic"/>
          </p:nvPr>
        </p:nvSpPr>
        <p:spPr>
          <a:xfrm>
            <a:off x="-1" y="1463581"/>
            <a:ext cx="4571630" cy="261997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TÍTULO 1 LÍNEA">
  <p:cSld name="PORTADA TÍTULO 1 LÍNEA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ctrTitle"/>
          </p:nvPr>
        </p:nvSpPr>
        <p:spPr>
          <a:xfrm>
            <a:off x="884582" y="2067340"/>
            <a:ext cx="7943732" cy="4684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700"/>
              <a:buFont typeface="Calibri"/>
              <a:buNone/>
              <a:defRPr b="0" sz="27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2" name="Google Shape;122;p19"/>
          <p:cNvSpPr txBox="1"/>
          <p:nvPr>
            <p:ph idx="1" type="subTitle"/>
          </p:nvPr>
        </p:nvSpPr>
        <p:spPr>
          <a:xfrm>
            <a:off x="884582" y="2461199"/>
            <a:ext cx="7943732" cy="31340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b="0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23" name="Google Shape;123;p19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9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9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9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9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9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36645" y="345668"/>
            <a:ext cx="3313170" cy="75911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9"/>
          <p:cNvSpPr txBox="1"/>
          <p:nvPr>
            <p:ph idx="2" type="body"/>
          </p:nvPr>
        </p:nvSpPr>
        <p:spPr>
          <a:xfrm>
            <a:off x="884582" y="4117121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131" name="Google Shape;131;p19"/>
          <p:cNvSpPr/>
          <p:nvPr/>
        </p:nvSpPr>
        <p:spPr>
          <a:xfrm>
            <a:off x="750169" y="2178067"/>
            <a:ext cx="27000" cy="54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9"/>
          <p:cNvSpPr txBox="1"/>
          <p:nvPr>
            <p:ph idx="3" type="body"/>
          </p:nvPr>
        </p:nvSpPr>
        <p:spPr>
          <a:xfrm>
            <a:off x="884582" y="4348607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133" name="Google Shape;133;p19"/>
          <p:cNvSpPr txBox="1"/>
          <p:nvPr>
            <p:ph idx="11" type="ftr"/>
          </p:nvPr>
        </p:nvSpPr>
        <p:spPr>
          <a:xfrm>
            <a:off x="6922486" y="4580092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TEXTO EN BULLETS">
  <p:cSld name="DESARROLLO TEXTO EN BULLETS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/>
          <p:nvPr>
            <p:ph idx="1" type="body"/>
          </p:nvPr>
        </p:nvSpPr>
        <p:spPr>
          <a:xfrm>
            <a:off x="209549" y="1009651"/>
            <a:ext cx="8660606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6" name="Google Shape;136;p20"/>
          <p:cNvSpPr txBox="1"/>
          <p:nvPr>
            <p:ph idx="11" type="ftr"/>
          </p:nvPr>
        </p:nvSpPr>
        <p:spPr>
          <a:xfrm>
            <a:off x="6659217" y="4678765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Google Shape;137;p20"/>
          <p:cNvSpPr/>
          <p:nvPr/>
        </p:nvSpPr>
        <p:spPr>
          <a:xfrm>
            <a:off x="8596313" y="4639010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0"/>
          <p:cNvSpPr txBox="1"/>
          <p:nvPr>
            <p:ph idx="12" type="sldNum"/>
          </p:nvPr>
        </p:nvSpPr>
        <p:spPr>
          <a:xfrm>
            <a:off x="8596313" y="4639010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139" name="Google Shape;139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0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0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0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0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0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0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0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7" name="Google Shape;147;p20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0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SECCIÓN" type="secHead">
  <p:cSld name="SECTION_HEADER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/>
          <p:nvPr>
            <p:ph type="title"/>
          </p:nvPr>
        </p:nvSpPr>
        <p:spPr>
          <a:xfrm>
            <a:off x="828675" y="2798989"/>
            <a:ext cx="8041480" cy="504149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3000"/>
              <a:buFont typeface="Calibri"/>
              <a:buNone/>
              <a:defRPr b="0" sz="3000">
                <a:solidFill>
                  <a:srgbClr val="C4194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1"/>
          <p:cNvSpPr txBox="1"/>
          <p:nvPr>
            <p:ph idx="1" type="body"/>
          </p:nvPr>
        </p:nvSpPr>
        <p:spPr>
          <a:xfrm>
            <a:off x="819746" y="3314193"/>
            <a:ext cx="7690841" cy="25904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152" name="Google Shape;152;p21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" name="Google Shape;153;p21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1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155" name="Google Shape;155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1"/>
          <p:cNvSpPr/>
          <p:nvPr/>
        </p:nvSpPr>
        <p:spPr>
          <a:xfrm>
            <a:off x="751113" y="3019108"/>
            <a:ext cx="27000" cy="54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1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1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1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1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1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1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2 COLUMNAS">
  <p:cSld name="DESARROLLO 2 COLUMNAS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2"/>
          <p:cNvSpPr txBox="1"/>
          <p:nvPr>
            <p:ph idx="1" type="body"/>
          </p:nvPr>
        </p:nvSpPr>
        <p:spPr>
          <a:xfrm>
            <a:off x="209549" y="996452"/>
            <a:ext cx="4185000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6" name="Google Shape;166;p22"/>
          <p:cNvSpPr txBox="1"/>
          <p:nvPr>
            <p:ph idx="2" type="body"/>
          </p:nvPr>
        </p:nvSpPr>
        <p:spPr>
          <a:xfrm>
            <a:off x="4696041" y="996452"/>
            <a:ext cx="4185000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7" name="Google Shape;167;p22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Google Shape;168;p22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2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70" name="Google Shape;170;p22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2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2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2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2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2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2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7" name="Google Shape;177;p22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2"/>
          <p:cNvSpPr txBox="1"/>
          <p:nvPr>
            <p:ph idx="3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SOLO TÍTULO">
  <p:cSld name="DESARROLLO SOLO TÍTULO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2" name="Google Shape;182;p23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3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84" name="Google Shape;184;p23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3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3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3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3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3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3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1" name="Google Shape;191;p23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3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GRANTES EQUIPO">
  <p:cSld name="INTEGRANTES EQUIPO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24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4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98" name="Google Shape;198;p24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4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4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4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4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4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4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5" name="Google Shape;205;p24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4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07" name="Google Shape;207;p24"/>
          <p:cNvSpPr/>
          <p:nvPr>
            <p:ph idx="2" type="pic"/>
          </p:nvPr>
        </p:nvSpPr>
        <p:spPr>
          <a:xfrm>
            <a:off x="891409" y="1464398"/>
            <a:ext cx="1600200" cy="1600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8" name="Google Shape;208;p24"/>
          <p:cNvSpPr/>
          <p:nvPr>
            <p:ph idx="3" type="pic"/>
          </p:nvPr>
        </p:nvSpPr>
        <p:spPr>
          <a:xfrm>
            <a:off x="2802538" y="1464398"/>
            <a:ext cx="1600200" cy="1600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9" name="Google Shape;209;p24"/>
          <p:cNvSpPr/>
          <p:nvPr>
            <p:ph idx="4" type="pic"/>
          </p:nvPr>
        </p:nvSpPr>
        <p:spPr>
          <a:xfrm>
            <a:off x="4713667" y="1464398"/>
            <a:ext cx="1600200" cy="1600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0" name="Google Shape;210;p24"/>
          <p:cNvSpPr/>
          <p:nvPr>
            <p:ph idx="5" type="pic"/>
          </p:nvPr>
        </p:nvSpPr>
        <p:spPr>
          <a:xfrm>
            <a:off x="6624796" y="1464398"/>
            <a:ext cx="1600200" cy="16002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CON IMAGEN 2">
  <p:cSld name="DESARROLLO CON IMAGEN 2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5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4" name="Google Shape;214;p25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5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16" name="Google Shape;216;p25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5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5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5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5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5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25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3" name="Google Shape;223;p25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5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25" name="Google Shape;225;p25"/>
          <p:cNvSpPr/>
          <p:nvPr>
            <p:ph idx="2" type="pic"/>
          </p:nvPr>
        </p:nvSpPr>
        <p:spPr>
          <a:xfrm>
            <a:off x="4572596" y="1463581"/>
            <a:ext cx="4571630" cy="261997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6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8" name="Google Shape;228;p26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6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30" name="Google Shape;230;p26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6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6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6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6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6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238" name="Google Shape;238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298450" lvl="1" marL="914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2pPr>
            <a:lvl3pPr indent="-298450" lvl="2" marL="1371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3pPr>
            <a:lvl4pPr indent="-298450" lvl="3" marL="182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4pPr>
            <a:lvl5pPr indent="-298450" lvl="4" marL="2286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5pPr>
            <a:lvl6pPr indent="-298450" lvl="5" marL="2743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6pPr>
            <a:lvl7pPr indent="-298450" lvl="6" marL="3200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7pPr>
            <a:lvl8pPr indent="-298450" lvl="7" marL="3657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8pPr>
            <a:lvl9pPr indent="-298450" lvl="8" marL="41148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Char char="■"/>
              <a:defRPr/>
            </a:lvl9pPr>
          </a:lstStyle>
          <a:p/>
        </p:txBody>
      </p:sp>
      <p:sp>
        <p:nvSpPr>
          <p:cNvPr id="239" name="Google Shape;239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0" Type="http://schemas.openxmlformats.org/officeDocument/2006/relationships/image" Target="../media/image34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Relationship Id="rId4" Type="http://schemas.openxmlformats.org/officeDocument/2006/relationships/image" Target="../media/image31.png"/><Relationship Id="rId9" Type="http://schemas.openxmlformats.org/officeDocument/2006/relationships/image" Target="../media/image33.png"/><Relationship Id="rId5" Type="http://schemas.openxmlformats.org/officeDocument/2006/relationships/image" Target="../media/image38.png"/><Relationship Id="rId6" Type="http://schemas.openxmlformats.org/officeDocument/2006/relationships/image" Target="../media/image16.png"/><Relationship Id="rId7" Type="http://schemas.openxmlformats.org/officeDocument/2006/relationships/image" Target="../media/image24.png"/><Relationship Id="rId8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6.png"/><Relationship Id="rId4" Type="http://schemas.openxmlformats.org/officeDocument/2006/relationships/image" Target="../media/image17.png"/><Relationship Id="rId9" Type="http://schemas.openxmlformats.org/officeDocument/2006/relationships/image" Target="../media/image35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18.png"/><Relationship Id="rId8" Type="http://schemas.openxmlformats.org/officeDocument/2006/relationships/image" Target="../media/image2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Relationship Id="rId4" Type="http://schemas.openxmlformats.org/officeDocument/2006/relationships/image" Target="../media/image13.png"/><Relationship Id="rId5" Type="http://schemas.openxmlformats.org/officeDocument/2006/relationships/image" Target="../media/image3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jpg"/><Relationship Id="rId4" Type="http://schemas.openxmlformats.org/officeDocument/2006/relationships/image" Target="../media/image2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2.jpg"/><Relationship Id="rId4" Type="http://schemas.openxmlformats.org/officeDocument/2006/relationships/image" Target="../media/image13.png"/><Relationship Id="rId5" Type="http://schemas.openxmlformats.org/officeDocument/2006/relationships/image" Target="../media/image2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13.png"/><Relationship Id="rId5" Type="http://schemas.openxmlformats.org/officeDocument/2006/relationships/image" Target="../media/image11.png"/><Relationship Id="rId6" Type="http://schemas.openxmlformats.org/officeDocument/2006/relationships/image" Target="../media/image14.png"/><Relationship Id="rId7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8"/>
          <p:cNvSpPr txBox="1"/>
          <p:nvPr>
            <p:ph type="ctrTitle"/>
          </p:nvPr>
        </p:nvSpPr>
        <p:spPr>
          <a:xfrm>
            <a:off x="836248" y="1443701"/>
            <a:ext cx="4320600" cy="1951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700"/>
              <a:buFont typeface="Calibri"/>
              <a:buNone/>
            </a:pPr>
            <a:r>
              <a:rPr lang="es"/>
              <a:t>MESA ÁMBITO LECTURA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700"/>
              <a:buFont typeface="Calibri"/>
              <a:buNone/>
            </a:pPr>
            <a:r>
              <a:rPr lang="es"/>
              <a:t>Sesión 4 </a:t>
            </a:r>
            <a:br>
              <a:rPr lang="es"/>
            </a:br>
            <a:endParaRPr/>
          </a:p>
        </p:txBody>
      </p:sp>
      <p:sp>
        <p:nvSpPr>
          <p:cNvPr id="245" name="Google Shape;245;p28"/>
          <p:cNvSpPr txBox="1"/>
          <p:nvPr>
            <p:ph idx="1" type="subTitle"/>
          </p:nvPr>
        </p:nvSpPr>
        <p:spPr>
          <a:xfrm>
            <a:off x="881125" y="2929300"/>
            <a:ext cx="5479200" cy="7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246" name="Google Shape;246;p28"/>
          <p:cNvSpPr txBox="1"/>
          <p:nvPr>
            <p:ph idx="2" type="body"/>
          </p:nvPr>
        </p:nvSpPr>
        <p:spPr>
          <a:xfrm>
            <a:off x="4193256" y="4381125"/>
            <a:ext cx="12576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 sz="1700"/>
              <a:t>10</a:t>
            </a:r>
            <a:r>
              <a:rPr lang="es" sz="1700"/>
              <a:t>/02/2022</a:t>
            </a:r>
            <a:endParaRPr sz="1700"/>
          </a:p>
        </p:txBody>
      </p:sp>
      <p:pic>
        <p:nvPicPr>
          <p:cNvPr id="247" name="Google Shape;24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3225" y="1831800"/>
            <a:ext cx="2055150" cy="2151944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8"/>
          <p:cNvSpPr txBox="1"/>
          <p:nvPr>
            <p:ph type="ctrTitle"/>
          </p:nvPr>
        </p:nvSpPr>
        <p:spPr>
          <a:xfrm>
            <a:off x="4069225" y="4769400"/>
            <a:ext cx="17703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700"/>
              <a:buFont typeface="Calibri"/>
              <a:buNone/>
            </a:pPr>
            <a:r>
              <a:rPr lang="es" sz="1700">
                <a:solidFill>
                  <a:schemeClr val="dk2"/>
                </a:solidFill>
              </a:rPr>
              <a:t>12:00 - 13:30 hrs.</a:t>
            </a:r>
            <a:br>
              <a:rPr lang="es" sz="1700">
                <a:solidFill>
                  <a:schemeClr val="dk2"/>
                </a:solidFill>
              </a:rPr>
            </a:b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7"/>
          <p:cNvSpPr txBox="1"/>
          <p:nvPr>
            <p:ph type="title"/>
          </p:nvPr>
        </p:nvSpPr>
        <p:spPr>
          <a:xfrm>
            <a:off x="392759" y="28520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DESAFÍOS DEL </a:t>
            </a:r>
            <a:r>
              <a:rPr lang="es"/>
              <a:t>ÁMBITO</a:t>
            </a:r>
            <a:r>
              <a:rPr lang="es"/>
              <a:t> </a:t>
            </a:r>
            <a:r>
              <a:rPr lang="es"/>
              <a:t>DESDE LOS TERRITORIOS</a:t>
            </a:r>
            <a:endParaRPr/>
          </a:p>
        </p:txBody>
      </p:sp>
      <p:sp>
        <p:nvSpPr>
          <p:cNvPr id="382" name="Google Shape;382;p37"/>
          <p:cNvSpPr txBox="1"/>
          <p:nvPr>
            <p:ph idx="2" type="subTitle"/>
          </p:nvPr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383" name="Google Shape;383;p37"/>
          <p:cNvPicPr preferRelativeResize="0"/>
          <p:nvPr/>
        </p:nvPicPr>
        <p:blipFill rotWithShape="1">
          <a:blip r:embed="rId3">
            <a:alphaModFix/>
          </a:blip>
          <a:srcRect b="3827" l="28535" r="31234" t="0"/>
          <a:stretch/>
        </p:blipFill>
        <p:spPr>
          <a:xfrm>
            <a:off x="4098325" y="964775"/>
            <a:ext cx="1490100" cy="3600300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37"/>
          <p:cNvSpPr txBox="1"/>
          <p:nvPr/>
        </p:nvSpPr>
        <p:spPr>
          <a:xfrm>
            <a:off x="501800" y="1259325"/>
            <a:ext cx="34545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latin typeface="Calibri"/>
                <a:ea typeface="Calibri"/>
                <a:cs typeface="Calibri"/>
                <a:sym typeface="Calibri"/>
              </a:rPr>
              <a:t>La Lectura como un derecho garantizado y transversalizado  en las agendas  y en la planificación territorial es un anhelo compartido.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37"/>
          <p:cNvSpPr txBox="1"/>
          <p:nvPr/>
        </p:nvSpPr>
        <p:spPr>
          <a:xfrm rot="-150651">
            <a:off x="358446" y="989930"/>
            <a:ext cx="1157311" cy="4462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7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DERECHO</a:t>
            </a:r>
            <a:endParaRPr b="1" sz="17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37"/>
          <p:cNvSpPr txBox="1"/>
          <p:nvPr/>
        </p:nvSpPr>
        <p:spPr>
          <a:xfrm>
            <a:off x="5576025" y="2697925"/>
            <a:ext cx="12144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Territorios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Género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Generaciones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Comunidades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37"/>
          <p:cNvSpPr txBox="1"/>
          <p:nvPr/>
        </p:nvSpPr>
        <p:spPr>
          <a:xfrm rot="1397">
            <a:off x="5383974" y="2348550"/>
            <a:ext cx="14760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9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DIVERSIDAD</a:t>
            </a:r>
            <a:endParaRPr b="1" sz="19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37"/>
          <p:cNvSpPr txBox="1"/>
          <p:nvPr/>
        </p:nvSpPr>
        <p:spPr>
          <a:xfrm rot="-966">
            <a:off x="6224614" y="1057913"/>
            <a:ext cx="213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LECTURA Y EDUCACIÓN</a:t>
            </a:r>
            <a:endParaRPr b="1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37"/>
          <p:cNvSpPr txBox="1"/>
          <p:nvPr/>
        </p:nvSpPr>
        <p:spPr>
          <a:xfrm>
            <a:off x="138150" y="2774125"/>
            <a:ext cx="3207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EL GOCE COTIDIANO DE LA LECTURA</a:t>
            </a:r>
            <a:endParaRPr b="1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37"/>
          <p:cNvSpPr txBox="1"/>
          <p:nvPr/>
        </p:nvSpPr>
        <p:spPr>
          <a:xfrm>
            <a:off x="7372774" y="2961875"/>
            <a:ext cx="1476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ESPACIOS DE LECTURA DIVERSOS</a:t>
            </a:r>
            <a:endParaRPr b="1" sz="11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37"/>
          <p:cNvSpPr txBox="1"/>
          <p:nvPr/>
        </p:nvSpPr>
        <p:spPr>
          <a:xfrm rot="-692">
            <a:off x="7658622" y="3387479"/>
            <a:ext cx="1490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FORMATOS DE LECTURA DIVERSOS</a:t>
            </a:r>
            <a:endParaRPr b="1" sz="11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37"/>
          <p:cNvSpPr txBox="1"/>
          <p:nvPr/>
        </p:nvSpPr>
        <p:spPr>
          <a:xfrm rot="-530969">
            <a:off x="60395" y="3891493"/>
            <a:ext cx="1378712" cy="7387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FOMENTO LECTOR</a:t>
            </a:r>
            <a:endParaRPr b="1" sz="18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37"/>
          <p:cNvSpPr txBox="1"/>
          <p:nvPr/>
        </p:nvSpPr>
        <p:spPr>
          <a:xfrm>
            <a:off x="7112300" y="2536425"/>
            <a:ext cx="1490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PRÁCTICAS LECTORAS DIVERSAS</a:t>
            </a:r>
            <a:endParaRPr b="1" sz="11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37"/>
          <p:cNvSpPr txBox="1"/>
          <p:nvPr/>
        </p:nvSpPr>
        <p:spPr>
          <a:xfrm rot="-1151">
            <a:off x="2260681" y="2015813"/>
            <a:ext cx="1792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EL ACCESO A LA LECTURA</a:t>
            </a:r>
            <a:endParaRPr b="1" sz="12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37"/>
          <p:cNvSpPr txBox="1"/>
          <p:nvPr/>
        </p:nvSpPr>
        <p:spPr>
          <a:xfrm>
            <a:off x="686075" y="2209800"/>
            <a:ext cx="3763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latin typeface="Calibri"/>
                <a:ea typeface="Calibri"/>
                <a:cs typeface="Calibri"/>
                <a:sym typeface="Calibri"/>
              </a:rPr>
              <a:t>Pese a los avances, persiste como desafío en muchos territorios. Espacios, formatos, colecciones.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37"/>
          <p:cNvSpPr txBox="1"/>
          <p:nvPr/>
        </p:nvSpPr>
        <p:spPr>
          <a:xfrm>
            <a:off x="187250" y="3049775"/>
            <a:ext cx="3763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latin typeface="Calibri"/>
                <a:ea typeface="Calibri"/>
                <a:cs typeface="Calibri"/>
                <a:sym typeface="Calibri"/>
              </a:rPr>
              <a:t>Es un desafío compartido, que requiere fomentar las prácticas lectoras en todas las comunidades, desde la primera infancia, con una oferta atractiva.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37"/>
          <p:cNvSpPr txBox="1"/>
          <p:nvPr/>
        </p:nvSpPr>
        <p:spPr>
          <a:xfrm>
            <a:off x="1282700" y="3976625"/>
            <a:ext cx="32703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latin typeface="Calibri"/>
                <a:ea typeface="Calibri"/>
                <a:cs typeface="Calibri"/>
                <a:sym typeface="Calibri"/>
              </a:rPr>
              <a:t>Es el desafío preponderante en los territorios, con diversas necesidades y oportunidades para el trabajo </a:t>
            </a:r>
            <a:r>
              <a:rPr b="1" lang="es" sz="1700">
                <a:latin typeface="Calibri"/>
                <a:ea typeface="Calibri"/>
                <a:cs typeface="Calibri"/>
                <a:sym typeface="Calibri"/>
              </a:rPr>
              <a:t>multiactor</a:t>
            </a:r>
            <a:endParaRPr b="1"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37"/>
          <p:cNvSpPr txBox="1"/>
          <p:nvPr/>
        </p:nvSpPr>
        <p:spPr>
          <a:xfrm>
            <a:off x="5456125" y="1332913"/>
            <a:ext cx="36705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latin typeface="Calibri"/>
                <a:ea typeface="Calibri"/>
                <a:cs typeface="Calibri"/>
                <a:sym typeface="Calibri"/>
              </a:rPr>
              <a:t>Surgen desafíos para fomentar la lectura desde la escuela, formar profesores/as en mediación, profesionalizar bibliotecas CRA, articular con otros actores del ecosistema, entre otros.  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37"/>
          <p:cNvSpPr txBox="1"/>
          <p:nvPr/>
        </p:nvSpPr>
        <p:spPr>
          <a:xfrm rot="-467">
            <a:off x="5386425" y="3877445"/>
            <a:ext cx="221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PERTINENCIA TERRITORIAL </a:t>
            </a:r>
            <a:endParaRPr b="1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37"/>
          <p:cNvSpPr txBox="1"/>
          <p:nvPr/>
        </p:nvSpPr>
        <p:spPr>
          <a:xfrm>
            <a:off x="5271225" y="4162325"/>
            <a:ext cx="3454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latin typeface="Calibri"/>
                <a:ea typeface="Calibri"/>
                <a:cs typeface="Calibri"/>
                <a:sym typeface="Calibri"/>
              </a:rPr>
              <a:t>Recursos, toma de decisiones, base de evidencia y  articulación de actores </a:t>
            </a:r>
            <a:r>
              <a:rPr b="1" lang="es" sz="1700">
                <a:latin typeface="Calibri"/>
                <a:ea typeface="Calibri"/>
                <a:cs typeface="Calibri"/>
                <a:sym typeface="Calibri"/>
              </a:rPr>
              <a:t>descentralizada</a:t>
            </a:r>
            <a:endParaRPr b="1"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37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02" name="Google Shape;402;p37"/>
          <p:cNvSpPr txBox="1"/>
          <p:nvPr/>
        </p:nvSpPr>
        <p:spPr>
          <a:xfrm rot="-965769">
            <a:off x="3470314" y="1285225"/>
            <a:ext cx="1190261" cy="5541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LEY DE BIBLIOTECAS</a:t>
            </a:r>
            <a:endParaRPr b="1" sz="12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8"/>
          <p:cNvSpPr txBox="1"/>
          <p:nvPr/>
        </p:nvSpPr>
        <p:spPr>
          <a:xfrm>
            <a:off x="351875" y="285200"/>
            <a:ext cx="73863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rPr>
              <a:t>CONSULTA CIUDADANA - 644 RESPUESTAS </a:t>
            </a:r>
            <a:endParaRPr sz="2400">
              <a:solidFill>
                <a:srgbClr val="C4194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38"/>
          <p:cNvSpPr txBox="1"/>
          <p:nvPr/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Proceso de construcción de la Política Nacional de la Lectura y el Libro 2022-2027</a:t>
            </a:r>
            <a:endParaRPr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38"/>
          <p:cNvSpPr txBox="1"/>
          <p:nvPr/>
        </p:nvSpPr>
        <p:spPr>
          <a:xfrm>
            <a:off x="351875" y="980775"/>
            <a:ext cx="81309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AutoNum type="arabicPeriod"/>
            </a:pPr>
            <a:r>
              <a:rPr lang="es" sz="1500">
                <a:solidFill>
                  <a:schemeClr val="dk2"/>
                </a:solidFill>
                <a:highlight>
                  <a:srgbClr val="FEFEFE"/>
                </a:highlight>
                <a:latin typeface="Calibri"/>
                <a:ea typeface="Calibri"/>
                <a:cs typeface="Calibri"/>
                <a:sym typeface="Calibri"/>
              </a:rPr>
              <a:t>Pensando en la próxima política ¿Te parece importante mantener los principios de la PNLL anterior?</a:t>
            </a:r>
            <a:endParaRPr sz="1500">
              <a:solidFill>
                <a:schemeClr val="dk2"/>
              </a:solidFill>
              <a:highlight>
                <a:srgbClr val="FEFEFE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38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411" name="Google Shape;41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8300" y="2885300"/>
            <a:ext cx="3390350" cy="2077301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38"/>
          <p:cNvSpPr txBox="1"/>
          <p:nvPr/>
        </p:nvSpPr>
        <p:spPr>
          <a:xfrm>
            <a:off x="846000" y="1602150"/>
            <a:ext cx="43800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2425" lvl="0" marL="4500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●"/>
            </a:pP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Participación</a:t>
            </a:r>
            <a:r>
              <a:rPr b="1" lang="es" sz="15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97%</a:t>
            </a:r>
            <a:endParaRPr b="1" sz="15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2425" lvl="0" marL="4500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●"/>
            </a:pP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Diversidad cultural </a:t>
            </a:r>
            <a:r>
              <a:rPr b="1" lang="es" sz="15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97%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2425" lvl="0" marL="4500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●"/>
            </a:pP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Interculturalidad </a:t>
            </a:r>
            <a:r>
              <a:rPr b="1" lang="es" sz="15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96%</a:t>
            </a:r>
            <a:endParaRPr sz="1500">
              <a:solidFill>
                <a:schemeClr val="dk2"/>
              </a:solidFill>
              <a:highlight>
                <a:srgbClr val="FEFEFE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38"/>
          <p:cNvSpPr txBox="1"/>
          <p:nvPr/>
        </p:nvSpPr>
        <p:spPr>
          <a:xfrm>
            <a:off x="4439750" y="1626075"/>
            <a:ext cx="32133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2425" lvl="0" marL="4500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●"/>
            </a:pP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Territorialidad </a:t>
            </a:r>
            <a:r>
              <a:rPr b="1" lang="es" sz="15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90%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2425" lvl="0" marL="4500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●"/>
            </a:pP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Equidad </a:t>
            </a:r>
            <a:r>
              <a:rPr b="1" lang="es" sz="15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95%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2425" lvl="0" marL="4500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●"/>
            </a:pP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Fomento de la creatividad </a:t>
            </a:r>
            <a:r>
              <a:rPr b="1" lang="es" sz="15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97%</a:t>
            </a:r>
            <a:endParaRPr/>
          </a:p>
        </p:txBody>
      </p:sp>
      <p:sp>
        <p:nvSpPr>
          <p:cNvPr id="414" name="Google Shape;414;p38"/>
          <p:cNvSpPr txBox="1"/>
          <p:nvPr/>
        </p:nvSpPr>
        <p:spPr>
          <a:xfrm>
            <a:off x="391950" y="2590475"/>
            <a:ext cx="3000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s" sz="1500">
                <a:solidFill>
                  <a:schemeClr val="dk2"/>
                </a:solidFill>
                <a:highlight>
                  <a:srgbClr val="FEFEFE"/>
                </a:highlight>
                <a:latin typeface="Calibri"/>
                <a:ea typeface="Calibri"/>
                <a:cs typeface="Calibri"/>
                <a:sym typeface="Calibri"/>
              </a:rPr>
              <a:t>2.     ¿Agregarías otros principios?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9"/>
          <p:cNvSpPr txBox="1"/>
          <p:nvPr/>
        </p:nvSpPr>
        <p:spPr>
          <a:xfrm>
            <a:off x="392759" y="28520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rPr>
              <a:t>PRINCIPIOS Y COMPROMISOS DE LA PNLL 2015-2020</a:t>
            </a:r>
            <a:endParaRPr sz="2400">
              <a:solidFill>
                <a:srgbClr val="C4194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39"/>
          <p:cNvSpPr txBox="1"/>
          <p:nvPr/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Proceso de construcción de la Política Nacional de la Lectura y el Libro 2022-2027</a:t>
            </a:r>
            <a:endParaRPr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21" name="Google Shape;421;p39"/>
          <p:cNvGraphicFramePr/>
          <p:nvPr/>
        </p:nvGraphicFramePr>
        <p:xfrm>
          <a:off x="1795026" y="107245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{C0C2E366-4EAD-4A65-BF04-EFF54900F3D0}</a:tableStyleId>
              </a:tblPr>
              <a:tblGrid>
                <a:gridCol w="2610475"/>
                <a:gridCol w="2610475"/>
              </a:tblGrid>
              <a:tr h="295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500"/>
                        <a:buFont typeface="Noto Sans Symbols"/>
                        <a:buNone/>
                      </a:pPr>
                      <a:r>
                        <a:rPr lang="es" sz="1500" u="none" cap="none" strike="noStrike">
                          <a:solidFill>
                            <a:srgbClr val="C4194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PRINCIPIOS</a:t>
                      </a:r>
                      <a:endParaRPr sz="1500" u="none" cap="none" strike="noStrike">
                        <a:solidFill>
                          <a:srgbClr val="C4194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Calibri"/>
                        <a:buNone/>
                      </a:pPr>
                      <a:r>
                        <a:rPr lang="es" sz="1500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COMPROMISOS</a:t>
                      </a:r>
                      <a:endParaRPr sz="1500" u="none" cap="none" strike="noStrike">
                        <a:solidFill>
                          <a:srgbClr val="C4194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/>
                </a:tc>
              </a:tr>
              <a:tr h="2270625">
                <a:tc>
                  <a:txBody>
                    <a:bodyPr/>
                    <a:lstStyle/>
                    <a:p>
                      <a:pPr indent="-2540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500" u="none" cap="none" strike="noStrike">
                        <a:solidFill>
                          <a:srgbClr val="5F5F5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52425" lvl="0" marL="4500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500"/>
                        <a:buFont typeface="Calibri"/>
                        <a:buAutoNum type="arabicPeriod"/>
                      </a:pPr>
                      <a:r>
                        <a:rPr lang="es" sz="1500" u="none" cap="none" strike="noStrike">
                          <a:solidFill>
                            <a:srgbClr val="5F5F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Participación</a:t>
                      </a:r>
                      <a:endParaRPr sz="1500"/>
                    </a:p>
                    <a:p>
                      <a:pPr indent="-352425" lvl="0" marL="4500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500"/>
                        <a:buFont typeface="Calibri"/>
                        <a:buAutoNum type="arabicPeriod"/>
                      </a:pPr>
                      <a:r>
                        <a:rPr lang="es" sz="1500" u="none" cap="none" strike="noStrike">
                          <a:solidFill>
                            <a:srgbClr val="5F5F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Diversidad cultural</a:t>
                      </a:r>
                      <a:endParaRPr sz="1500"/>
                    </a:p>
                    <a:p>
                      <a:pPr indent="-352425" lvl="0" marL="4500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500"/>
                        <a:buFont typeface="Calibri"/>
                        <a:buAutoNum type="arabicPeriod"/>
                      </a:pPr>
                      <a:r>
                        <a:rPr lang="es" sz="1500" u="none" cap="none" strike="noStrike">
                          <a:solidFill>
                            <a:srgbClr val="5F5F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Interculturalidad</a:t>
                      </a:r>
                      <a:endParaRPr sz="1500"/>
                    </a:p>
                    <a:p>
                      <a:pPr indent="-352425" lvl="0" marL="4500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500"/>
                        <a:buFont typeface="Calibri"/>
                        <a:buAutoNum type="arabicPeriod"/>
                      </a:pPr>
                      <a:r>
                        <a:rPr lang="es" sz="1500" u="none" cap="none" strike="noStrike">
                          <a:solidFill>
                            <a:srgbClr val="5F5F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Inclusión social</a:t>
                      </a:r>
                      <a:endParaRPr sz="1500"/>
                    </a:p>
                    <a:p>
                      <a:pPr indent="-352425" lvl="0" marL="4500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500"/>
                        <a:buFont typeface="Calibri"/>
                        <a:buAutoNum type="arabicPeriod"/>
                      </a:pPr>
                      <a:r>
                        <a:rPr lang="es" sz="1500" u="none" cap="none" strike="noStrike">
                          <a:solidFill>
                            <a:srgbClr val="5F5F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Territorialidad</a:t>
                      </a:r>
                      <a:endParaRPr sz="1500"/>
                    </a:p>
                    <a:p>
                      <a:pPr indent="-352425" lvl="0" marL="4500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500"/>
                        <a:buFont typeface="Calibri"/>
                        <a:buAutoNum type="arabicPeriod"/>
                      </a:pPr>
                      <a:r>
                        <a:rPr lang="es" sz="1500" u="none" cap="none" strike="noStrike">
                          <a:solidFill>
                            <a:srgbClr val="5F5F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Equidad</a:t>
                      </a:r>
                      <a:endParaRPr sz="1500"/>
                    </a:p>
                    <a:p>
                      <a:pPr indent="-352425" lvl="0" marL="4500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500"/>
                        <a:buFont typeface="Calibri"/>
                        <a:buAutoNum type="arabicPeriod"/>
                      </a:pPr>
                      <a:r>
                        <a:rPr lang="es" sz="1500" u="none" cap="none" strike="noStrike">
                          <a:solidFill>
                            <a:srgbClr val="5F5F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Fomento de la creatividad</a:t>
                      </a:r>
                      <a:endParaRPr sz="1500" u="none" cap="none" strike="noStrike">
                        <a:solidFill>
                          <a:srgbClr val="5F5F5F"/>
                        </a:solidFill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-2540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rgbClr val="5F5F5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52425" lvl="0" marL="45000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Calibri"/>
                        <a:buAutoNum type="arabicPeriod"/>
                      </a:pPr>
                      <a:r>
                        <a:rPr lang="es" sz="15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Articulación intersectorial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  <a:p>
                      <a:pPr indent="-352425" lvl="0" marL="45000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Calibri"/>
                        <a:buAutoNum type="arabicPeriod"/>
                      </a:pPr>
                      <a:r>
                        <a:rPr lang="es" sz="15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Regionalización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  <a:p>
                      <a:pPr indent="-352425" lvl="0" marL="45000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Calibri"/>
                        <a:buAutoNum type="arabicPeriod"/>
                      </a:pPr>
                      <a:r>
                        <a:rPr lang="es" sz="15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Sostenibilidad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  <a:p>
                      <a:pPr indent="-352425" lvl="0" marL="45000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Calibri"/>
                        <a:buAutoNum type="arabicPeriod"/>
                      </a:pPr>
                      <a:r>
                        <a:rPr lang="es" sz="15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Articulación público-privada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  <a:p>
                      <a:pPr indent="-352425" lvl="0" marL="45000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Calibri"/>
                        <a:buAutoNum type="arabicPeriod"/>
                      </a:pPr>
                      <a:r>
                        <a:rPr lang="es" sz="15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Evaluación y seguimiento</a:t>
                      </a:r>
                      <a:endParaRPr sz="1500">
                        <a:solidFill>
                          <a:srgbClr val="5F5F5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  <p:sp>
        <p:nvSpPr>
          <p:cNvPr id="422" name="Google Shape;422;p39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23" name="Google Shape;423;p39"/>
          <p:cNvSpPr/>
          <p:nvPr/>
        </p:nvSpPr>
        <p:spPr>
          <a:xfrm rot="5400000">
            <a:off x="4247350" y="1049425"/>
            <a:ext cx="232200" cy="57624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24" name="Google Shape;424;p39"/>
          <p:cNvSpPr txBox="1"/>
          <p:nvPr/>
        </p:nvSpPr>
        <p:spPr>
          <a:xfrm>
            <a:off x="2928200" y="4135625"/>
            <a:ext cx="30000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s" sz="2300">
                <a:solidFill>
                  <a:schemeClr val="accent1"/>
                </a:solidFill>
                <a:highlight>
                  <a:srgbClr val="FEFEFE"/>
                </a:highlight>
                <a:latin typeface="Calibri"/>
                <a:ea typeface="Calibri"/>
                <a:cs typeface="Calibri"/>
                <a:sym typeface="Calibri"/>
              </a:rPr>
              <a:t>EJES TRANSVERSALES</a:t>
            </a:r>
            <a:endParaRPr sz="22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40"/>
          <p:cNvSpPr txBox="1"/>
          <p:nvPr/>
        </p:nvSpPr>
        <p:spPr>
          <a:xfrm>
            <a:off x="392759" y="28520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rPr>
              <a:t>PRINCIPIOS Y COMPROMISOS DE LA PNLL 2015-2020</a:t>
            </a:r>
            <a:endParaRPr sz="2400">
              <a:solidFill>
                <a:srgbClr val="C4194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40"/>
          <p:cNvSpPr txBox="1"/>
          <p:nvPr/>
        </p:nvSpPr>
        <p:spPr>
          <a:xfrm>
            <a:off x="471044" y="6532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Proceso de construcción de la Política Nacional de la Lectura y el Libro 2022-2027</a:t>
            </a:r>
            <a:endParaRPr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40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32" name="Google Shape;432;p40"/>
          <p:cNvSpPr txBox="1"/>
          <p:nvPr>
            <p:ph idx="1" type="body"/>
          </p:nvPr>
        </p:nvSpPr>
        <p:spPr>
          <a:xfrm>
            <a:off x="209550" y="1009650"/>
            <a:ext cx="8660700" cy="3953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04800" lvl="0" marL="457200" rtl="0" algn="just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SzPts val="1200"/>
              <a:buAutoNum type="arabicPeriod"/>
            </a:pPr>
            <a:r>
              <a:rPr b="1" lang="es" sz="1200"/>
              <a:t>Participación:</a:t>
            </a:r>
            <a:r>
              <a:rPr lang="es" sz="1200"/>
              <a:t> reconoce a todos los habitantes del país como sujetos de derecho y provee los mecanismos y acciones necesarios para garantizarles el libre ejercicio y participación de sus beneficios, y para incidir en las decisiones públicas relacionadas con la lectura y el libro, en especial los instrumentos de transparencia, rendición de cuentas e instancias participativas.</a:t>
            </a:r>
            <a:endParaRPr sz="1200"/>
          </a:p>
          <a:p>
            <a:pPr indent="-304800" lvl="0" marL="457200" rtl="0" algn="just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200"/>
              <a:buAutoNum type="arabicPeriod"/>
            </a:pPr>
            <a:r>
              <a:rPr b="1" lang="es" sz="1200"/>
              <a:t>Diversidad cultural: </a:t>
            </a:r>
            <a:r>
              <a:rPr lang="es" sz="1200"/>
              <a:t>reconoce, protege y promueve como un valor social la multiplicidad e interacción de las culturas que coexisten en el territorio y que conforman un patrimonio común. Además, considera con especial atención a la población que se encuentra en situación de vulnerabilidad, propiciando acciones que generen condiciones transformadoras de esta inequidad social y cultural.</a:t>
            </a:r>
            <a:endParaRPr sz="1200"/>
          </a:p>
          <a:p>
            <a:pPr indent="-304800" lvl="0" marL="457200" rtl="0" algn="just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200"/>
              <a:buAutoNum type="arabicPeriod"/>
            </a:pPr>
            <a:r>
              <a:rPr b="1" lang="es" sz="1200"/>
              <a:t>Interculturalidad:</a:t>
            </a:r>
            <a:r>
              <a:rPr lang="es" sz="1200"/>
              <a:t> reconoce y valora que Chile es una nación pluricultural, en la que coexiste una diversidad de pueblos que expresan su particular riqueza regional y cultural. Por tanto, el diálogo intercultural y las acciones institucionales deben estar enfocados en el respeto de las identidades y en su fortalecimiento, estableciendo medidas específicas para su preservación, fomento y difusión, en el ámbito de la lectura y el libro.</a:t>
            </a:r>
            <a:endParaRPr sz="1200"/>
          </a:p>
          <a:p>
            <a:pPr indent="-304800" lvl="0" marL="457200" rtl="0" algn="just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200"/>
              <a:buAutoNum type="arabicPeriod"/>
            </a:pPr>
            <a:r>
              <a:rPr b="1" lang="es" sz="1200"/>
              <a:t>Inclusión social: </a:t>
            </a:r>
            <a:r>
              <a:rPr lang="es" sz="1200"/>
              <a:t>entiende a la comunidad como un conjunto diverso y heterogéneo de personas e intereses, que le otorgan sentido y razón de existencia, sin exclusiones de ninguna naturaleza que afecten sus derechos fundamentales, propiciando los enfoques necesarios para ampliar el impacto de la implementación de esta Política.</a:t>
            </a:r>
            <a:endParaRPr sz="1200"/>
          </a:p>
          <a:p>
            <a:pPr indent="-304800" lvl="0" marL="457200" rtl="0" algn="just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200"/>
              <a:buAutoNum type="arabicPeriod"/>
            </a:pPr>
            <a:r>
              <a:rPr b="1" lang="es" sz="1200"/>
              <a:t>Territorialidad:</a:t>
            </a:r>
            <a:r>
              <a:rPr lang="es" sz="1200"/>
              <a:t> considera las características territoriales distintivas y la gestión directa de las medidas que deban ser implementadas a nivel regional, comunal o local, serán atribuciones fomentadas por esta Política, que buscará desarrollar capacidades y competencias que colaboren con los procesos de desconcentración, regionalización y valoración de los diferentes paisajes culturales.</a:t>
            </a:r>
            <a:endParaRPr sz="1200"/>
          </a:p>
          <a:p>
            <a:pPr indent="-304800" lvl="0" marL="457200" rtl="0" algn="just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200"/>
              <a:buAutoNum type="arabicPeriod"/>
            </a:pPr>
            <a:r>
              <a:rPr b="1" lang="es" sz="1200"/>
              <a:t>Equidad: </a:t>
            </a:r>
            <a:r>
              <a:rPr lang="es" sz="1200"/>
              <a:t>asegura un acceso equitativo a las distintas medidas que considera, incluyendo las dimensiones social, económica, etaria, de origen, de género, y territorial.</a:t>
            </a:r>
            <a:endParaRPr sz="1200"/>
          </a:p>
          <a:p>
            <a:pPr indent="-304800" lvl="0" marL="457200" rtl="0" algn="just">
              <a:lnSpc>
                <a:spcPct val="80000"/>
              </a:lnSpc>
              <a:spcBef>
                <a:spcPts val="1000"/>
              </a:spcBef>
              <a:spcAft>
                <a:spcPts val="1000"/>
              </a:spcAft>
              <a:buSzPts val="1200"/>
              <a:buAutoNum type="arabicPeriod"/>
            </a:pPr>
            <a:r>
              <a:rPr b="1" lang="es" sz="1200"/>
              <a:t>Fomento de la creatividad: </a:t>
            </a:r>
            <a:r>
              <a:rPr lang="es" sz="1200"/>
              <a:t>reconoce y fomenta la creatividad como un componente esencial del ciclo cultural de la lectura y</a:t>
            </a:r>
            <a:br>
              <a:rPr lang="es" sz="1200"/>
            </a:br>
            <a:r>
              <a:rPr lang="es" sz="1200"/>
              <a:t> el libro, que detona su potencial comunicativo y transformador, siendo un factor de desarrollo e innovación.</a:t>
            </a:r>
            <a:endParaRPr sz="1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1"/>
          <p:cNvSpPr txBox="1"/>
          <p:nvPr/>
        </p:nvSpPr>
        <p:spPr>
          <a:xfrm>
            <a:off x="392759" y="28520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rPr>
              <a:t>PRINCIPIOS Y COMPROMISOS DE LA PNLL 2015-2020</a:t>
            </a:r>
            <a:endParaRPr sz="2400">
              <a:solidFill>
                <a:srgbClr val="C4194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41"/>
          <p:cNvSpPr txBox="1"/>
          <p:nvPr/>
        </p:nvSpPr>
        <p:spPr>
          <a:xfrm>
            <a:off x="471044" y="6532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Proceso de construcción de la Política Nacional de la Lectura y el Libro 2022-2027</a:t>
            </a:r>
            <a:endParaRPr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41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40" name="Google Shape;440;p41"/>
          <p:cNvSpPr txBox="1"/>
          <p:nvPr>
            <p:ph idx="1" type="body"/>
          </p:nvPr>
        </p:nvSpPr>
        <p:spPr>
          <a:xfrm>
            <a:off x="209550" y="1009650"/>
            <a:ext cx="8660700" cy="3953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04800" lvl="0" marL="457200" rtl="0" algn="just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SzPts val="1200"/>
              <a:buAutoNum type="arabicPeriod"/>
            </a:pPr>
            <a:r>
              <a:rPr b="1" lang="es" sz="1200"/>
              <a:t>Articulación Intersectorial: </a:t>
            </a:r>
            <a:r>
              <a:rPr lang="es" sz="1200"/>
              <a:t>usará un modelo articulado y articulador para su gestión. Promoverá la acción coordinada con otros campos, sectores e instituciones públicas y privadas, a través de espacios permanentes de interacción y de retroalimentación que hagan efectivo el cumplimiento de las medidas propuestas, sobre la base del reconocimiento de que la lectura y el libro constituyen un ecosistema en estado de equilibrio.</a:t>
            </a:r>
            <a:endParaRPr sz="1200"/>
          </a:p>
          <a:p>
            <a:pPr indent="-304800" lvl="0" marL="457200" rtl="0" algn="just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200"/>
              <a:buAutoNum type="arabicPeriod"/>
            </a:pPr>
            <a:r>
              <a:rPr b="1" lang="es" sz="1200"/>
              <a:t>Regionalización:</a:t>
            </a:r>
            <a:r>
              <a:rPr lang="es" sz="1200"/>
              <a:t> realizará una permanente coordinación intersectorial a nivel territorial.</a:t>
            </a:r>
            <a:endParaRPr sz="1200"/>
          </a:p>
          <a:p>
            <a:pPr indent="-304800" lvl="0" marL="457200" rtl="0" algn="just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200"/>
              <a:buAutoNum type="arabicPeriod"/>
            </a:pPr>
            <a:r>
              <a:rPr b="1" lang="es" sz="1200"/>
              <a:t>Sostenibilidad:</a:t>
            </a:r>
            <a:r>
              <a:rPr lang="es" sz="1200"/>
              <a:t> creará las condiciones para que el Estado garantice su permanencia y proyección en el tiempo, asegurando los recursos técnicos, financieros, administrativos, institucionales y humanos necesarios para su implementación, seguimiento y evaluación.</a:t>
            </a:r>
            <a:endParaRPr sz="1200"/>
          </a:p>
          <a:p>
            <a:pPr indent="-304800" lvl="0" marL="457200" rtl="0" algn="just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200"/>
              <a:buAutoNum type="arabicPeriod"/>
            </a:pPr>
            <a:r>
              <a:rPr b="1" lang="es" sz="1200"/>
              <a:t>Articulación público-privada: </a:t>
            </a:r>
            <a:r>
              <a:rPr lang="es" sz="1200"/>
              <a:t>abrirá espacios de participación a todos los actores de la cadena de la lectura y el libro para la implementación y el seguimiento de esta Política.</a:t>
            </a:r>
            <a:endParaRPr sz="1200"/>
          </a:p>
          <a:p>
            <a:pPr indent="-304800" lvl="0" marL="457200" rtl="0" algn="just">
              <a:lnSpc>
                <a:spcPct val="80000"/>
              </a:lnSpc>
              <a:spcBef>
                <a:spcPts val="1000"/>
              </a:spcBef>
              <a:spcAft>
                <a:spcPts val="1000"/>
              </a:spcAft>
              <a:buSzPts val="1200"/>
              <a:buAutoNum type="arabicPeriod"/>
            </a:pPr>
            <a:r>
              <a:rPr b="1" lang="es" sz="1200"/>
              <a:t>Evaluación y seguimiento: </a:t>
            </a:r>
            <a:r>
              <a:rPr lang="es" sz="1200"/>
              <a:t>elaborará un instrumento de seguimiento y evaluación que permitirá verificar el avance y cumplimiento de las medidas comprometidas, y lo dará a conocer públicamente en un plazo de seis meses.</a:t>
            </a:r>
            <a:endParaRPr sz="1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2"/>
          <p:cNvSpPr txBox="1"/>
          <p:nvPr/>
        </p:nvSpPr>
        <p:spPr>
          <a:xfrm>
            <a:off x="313109" y="28520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rPr>
              <a:t>MESAS REGIONALES: ATRIBUTOS DE LA POLÍTICA</a:t>
            </a:r>
            <a:endParaRPr sz="2400">
              <a:solidFill>
                <a:srgbClr val="C4194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42"/>
          <p:cNvSpPr txBox="1"/>
          <p:nvPr/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Proceso de construcción de la Política Nacional de la Lectura y el Libro 2022-2027</a:t>
            </a:r>
            <a:endParaRPr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42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448" name="Google Shape;44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445" y="1043700"/>
            <a:ext cx="2079043" cy="81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975" y="1831913"/>
            <a:ext cx="1839974" cy="1020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827" y="935901"/>
            <a:ext cx="4959726" cy="2813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3063000"/>
            <a:ext cx="1839976" cy="1027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75313" y="879450"/>
            <a:ext cx="1839976" cy="1028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2825" y="4048725"/>
            <a:ext cx="1840000" cy="1065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4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39977" y="3391650"/>
            <a:ext cx="1705249" cy="99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4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587300" y="1889187"/>
            <a:ext cx="5662100" cy="3217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3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461" name="Google Shape;46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7550" y="3505725"/>
            <a:ext cx="2467100" cy="1456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3200" y="195512"/>
            <a:ext cx="1705248" cy="953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95351" y="58881"/>
            <a:ext cx="2653849" cy="1495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1325" y="110378"/>
            <a:ext cx="2467100" cy="1392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4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61125" y="633488"/>
            <a:ext cx="5210449" cy="287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4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74103" y="3855151"/>
            <a:ext cx="2300550" cy="116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4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322430" y="2090375"/>
            <a:ext cx="5137604" cy="287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4"/>
          <p:cNvSpPr txBox="1"/>
          <p:nvPr/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Proceso de construcción de la Política Nacional de la Lectura y el Libro 2022-2027</a:t>
            </a:r>
            <a:endParaRPr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3" name="Google Shape;47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650" y="1964700"/>
            <a:ext cx="2601250" cy="2743926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44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475" name="Google Shape;475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2687" y="817475"/>
            <a:ext cx="6122112" cy="3822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44"/>
          <p:cNvSpPr txBox="1"/>
          <p:nvPr/>
        </p:nvSpPr>
        <p:spPr>
          <a:xfrm>
            <a:off x="313109" y="28520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rPr>
              <a:t>MESAS REGIONALES: ATRIBUTOS DE LA POLÍTICA</a:t>
            </a:r>
            <a:endParaRPr sz="2400">
              <a:solidFill>
                <a:srgbClr val="C4194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5"/>
          <p:cNvSpPr txBox="1"/>
          <p:nvPr>
            <p:ph idx="11" type="ftr"/>
          </p:nvPr>
        </p:nvSpPr>
        <p:spPr>
          <a:xfrm>
            <a:off x="6659217" y="4728461"/>
            <a:ext cx="19059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482" name="Google Shape;482;p45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83" name="Google Shape;483;p45"/>
          <p:cNvSpPr txBox="1"/>
          <p:nvPr/>
        </p:nvSpPr>
        <p:spPr>
          <a:xfrm>
            <a:off x="359375" y="285200"/>
            <a:ext cx="73788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rPr>
              <a:t>PROPUESTA DE EJES TRANSVERSALES</a:t>
            </a:r>
            <a:endParaRPr sz="2400">
              <a:solidFill>
                <a:srgbClr val="C4194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45"/>
          <p:cNvSpPr txBox="1"/>
          <p:nvPr/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Proceso de construcción de la Política Nacional de la Lectura y el Libro 2022-2027</a:t>
            </a:r>
            <a:endParaRPr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45"/>
          <p:cNvSpPr txBox="1"/>
          <p:nvPr/>
        </p:nvSpPr>
        <p:spPr>
          <a:xfrm>
            <a:off x="4830700" y="2488650"/>
            <a:ext cx="3949500" cy="11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¿Qué </a:t>
            </a:r>
            <a:r>
              <a:rPr b="1" lang="es" sz="24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nuevos </a:t>
            </a:r>
            <a:r>
              <a:rPr lang="es" sz="24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ejes transversales emergen a partir de este proceso de construcción?</a:t>
            </a:r>
            <a:endParaRPr sz="2500"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6" name="Google Shape;486;p45"/>
          <p:cNvPicPr preferRelativeResize="0"/>
          <p:nvPr/>
        </p:nvPicPr>
        <p:blipFill rotWithShape="1">
          <a:blip r:embed="rId3">
            <a:alphaModFix/>
          </a:blip>
          <a:srcRect b="0" l="23221" r="21921" t="0"/>
          <a:stretch/>
        </p:blipFill>
        <p:spPr>
          <a:xfrm>
            <a:off x="5144225" y="4179447"/>
            <a:ext cx="573675" cy="549003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45"/>
          <p:cNvSpPr txBox="1"/>
          <p:nvPr/>
        </p:nvSpPr>
        <p:spPr>
          <a:xfrm>
            <a:off x="4712800" y="1258625"/>
            <a:ext cx="4185300" cy="11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¿Es pertinente dar continuidad a estos ejes transversales? </a:t>
            </a:r>
            <a:endParaRPr sz="2500"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8" name="Google Shape;488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63525" y="4103299"/>
            <a:ext cx="503431" cy="6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3150" y="1177600"/>
            <a:ext cx="4032600" cy="316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46"/>
          <p:cNvSpPr txBox="1"/>
          <p:nvPr>
            <p:ph idx="11" type="ftr"/>
          </p:nvPr>
        </p:nvSpPr>
        <p:spPr>
          <a:xfrm>
            <a:off x="6659217" y="4728461"/>
            <a:ext cx="19059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495" name="Google Shape;495;p46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96" name="Google Shape;496;p46"/>
          <p:cNvSpPr txBox="1"/>
          <p:nvPr/>
        </p:nvSpPr>
        <p:spPr>
          <a:xfrm>
            <a:off x="392759" y="28520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rPr>
              <a:t>GOBERNANZA Y PARTICIPACIÓN</a:t>
            </a:r>
            <a:endParaRPr sz="2400">
              <a:solidFill>
                <a:srgbClr val="C4194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46"/>
          <p:cNvSpPr txBox="1"/>
          <p:nvPr/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Proceso de construcción de la Política Nacional de la Lectura y el Libro 2022-2027</a:t>
            </a:r>
            <a:endParaRPr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8" name="Google Shape;49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1075" y="1244474"/>
            <a:ext cx="3541050" cy="3164850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46"/>
          <p:cNvSpPr txBox="1"/>
          <p:nvPr/>
        </p:nvSpPr>
        <p:spPr>
          <a:xfrm>
            <a:off x="318650" y="1081550"/>
            <a:ext cx="42096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Articulación global de los instrumentos de gestión:</a:t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46"/>
          <p:cNvSpPr/>
          <p:nvPr/>
        </p:nvSpPr>
        <p:spPr>
          <a:xfrm>
            <a:off x="775850" y="2904075"/>
            <a:ext cx="819300" cy="5763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Política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46"/>
          <p:cNvSpPr/>
          <p:nvPr/>
        </p:nvSpPr>
        <p:spPr>
          <a:xfrm>
            <a:off x="1998100" y="2449050"/>
            <a:ext cx="1028700" cy="503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Plan Nacional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46"/>
          <p:cNvSpPr/>
          <p:nvPr/>
        </p:nvSpPr>
        <p:spPr>
          <a:xfrm>
            <a:off x="2030750" y="3441100"/>
            <a:ext cx="1028700" cy="503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Planes Regionales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03" name="Google Shape;503;p46"/>
          <p:cNvCxnSpPr>
            <a:stCxn id="500" idx="3"/>
            <a:endCxn id="501" idx="1"/>
          </p:cNvCxnSpPr>
          <p:nvPr/>
        </p:nvCxnSpPr>
        <p:spPr>
          <a:xfrm flipH="1" rot="10800000">
            <a:off x="1595150" y="2700825"/>
            <a:ext cx="402900" cy="491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4" name="Google Shape;504;p46"/>
          <p:cNvCxnSpPr>
            <a:stCxn id="500" idx="3"/>
            <a:endCxn id="502" idx="1"/>
          </p:cNvCxnSpPr>
          <p:nvPr/>
        </p:nvCxnSpPr>
        <p:spPr>
          <a:xfrm>
            <a:off x="1595150" y="3192225"/>
            <a:ext cx="435600" cy="500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5" name="Google Shape;505;p46"/>
          <p:cNvSpPr/>
          <p:nvPr/>
        </p:nvSpPr>
        <p:spPr>
          <a:xfrm>
            <a:off x="3436925" y="2115850"/>
            <a:ext cx="1199400" cy="428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Programa 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46"/>
          <p:cNvSpPr/>
          <p:nvPr/>
        </p:nvSpPr>
        <p:spPr>
          <a:xfrm>
            <a:off x="3436925" y="2738400"/>
            <a:ext cx="1199400" cy="428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Programa 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07" name="Google Shape;507;p46"/>
          <p:cNvCxnSpPr>
            <a:stCxn id="501" idx="3"/>
            <a:endCxn id="505" idx="1"/>
          </p:cNvCxnSpPr>
          <p:nvPr/>
        </p:nvCxnSpPr>
        <p:spPr>
          <a:xfrm flipH="1" rot="10800000">
            <a:off x="3026800" y="2330100"/>
            <a:ext cx="410100" cy="37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8" name="Google Shape;508;p46"/>
          <p:cNvCxnSpPr>
            <a:stCxn id="501" idx="3"/>
            <a:endCxn id="506" idx="1"/>
          </p:cNvCxnSpPr>
          <p:nvPr/>
        </p:nvCxnSpPr>
        <p:spPr>
          <a:xfrm>
            <a:off x="3026800" y="2700900"/>
            <a:ext cx="410100" cy="25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9" name="Google Shape;509;p46"/>
          <p:cNvSpPr/>
          <p:nvPr/>
        </p:nvSpPr>
        <p:spPr>
          <a:xfrm>
            <a:off x="3463375" y="3292300"/>
            <a:ext cx="1199400" cy="428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Programa 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46"/>
          <p:cNvSpPr/>
          <p:nvPr/>
        </p:nvSpPr>
        <p:spPr>
          <a:xfrm>
            <a:off x="3463375" y="3914850"/>
            <a:ext cx="1199400" cy="428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Programa 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11" name="Google Shape;511;p46"/>
          <p:cNvCxnSpPr>
            <a:stCxn id="502" idx="3"/>
            <a:endCxn id="509" idx="1"/>
          </p:cNvCxnSpPr>
          <p:nvPr/>
        </p:nvCxnSpPr>
        <p:spPr>
          <a:xfrm flipH="1" rot="10800000">
            <a:off x="3059450" y="3506650"/>
            <a:ext cx="403800" cy="186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12" name="Google Shape;512;p46"/>
          <p:cNvCxnSpPr>
            <a:stCxn id="502" idx="3"/>
            <a:endCxn id="510" idx="1"/>
          </p:cNvCxnSpPr>
          <p:nvPr/>
        </p:nvCxnSpPr>
        <p:spPr>
          <a:xfrm>
            <a:off x="3059450" y="3692950"/>
            <a:ext cx="403800" cy="43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9"/>
          <p:cNvSpPr txBox="1"/>
          <p:nvPr/>
        </p:nvSpPr>
        <p:spPr>
          <a:xfrm>
            <a:off x="881126" y="715025"/>
            <a:ext cx="5479200" cy="1951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rPr>
              <a:t>CRONOGRAMA DE LA POLÍTICA</a:t>
            </a:r>
            <a:endParaRPr sz="2700">
              <a:solidFill>
                <a:srgbClr val="C4194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9"/>
          <p:cNvSpPr txBox="1"/>
          <p:nvPr/>
        </p:nvSpPr>
        <p:spPr>
          <a:xfrm>
            <a:off x="881125" y="2757850"/>
            <a:ext cx="5479200" cy="7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Proceso de validación de la Política Nacional de la Lectura y el Libro 2022-2027</a:t>
            </a:r>
            <a:endParaRPr sz="2100"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47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518" name="Google Shape;518;p47"/>
          <p:cNvSpPr txBox="1"/>
          <p:nvPr/>
        </p:nvSpPr>
        <p:spPr>
          <a:xfrm>
            <a:off x="392759" y="28520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GOBERNANZA Y PARTICIPACIÓN</a:t>
            </a: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47"/>
          <p:cNvSpPr txBox="1"/>
          <p:nvPr/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Proceso de construcción de la Política Nacional de la Lectura y el Libro 2022-2027</a:t>
            </a:r>
            <a:endParaRPr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0" name="Google Shape;520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9801" y="819975"/>
            <a:ext cx="6189551" cy="4260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48"/>
          <p:cNvSpPr txBox="1"/>
          <p:nvPr>
            <p:ph idx="1" type="body"/>
          </p:nvPr>
        </p:nvSpPr>
        <p:spPr>
          <a:xfrm>
            <a:off x="4700575" y="1529575"/>
            <a:ext cx="4032600" cy="12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s" sz="2800">
                <a:solidFill>
                  <a:srgbClr val="C4184E"/>
                </a:solidFill>
                <a:highlight>
                  <a:srgbClr val="FFFFFF"/>
                </a:highlight>
              </a:rPr>
              <a:t>¿Cómo debe ser la gobernanza de la política para asegurar  su adecuada implementación?</a:t>
            </a:r>
            <a:endParaRPr sz="2800">
              <a:solidFill>
                <a:srgbClr val="C4184E"/>
              </a:solidFill>
              <a:highlight>
                <a:srgbClr val="FFFFFF"/>
              </a:highlight>
            </a:endParaRPr>
          </a:p>
        </p:txBody>
      </p:sp>
      <p:sp>
        <p:nvSpPr>
          <p:cNvPr id="526" name="Google Shape;526;p48"/>
          <p:cNvSpPr txBox="1"/>
          <p:nvPr>
            <p:ph idx="11" type="ftr"/>
          </p:nvPr>
        </p:nvSpPr>
        <p:spPr>
          <a:xfrm>
            <a:off x="6659217" y="4728461"/>
            <a:ext cx="19059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527" name="Google Shape;527;p48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528" name="Google Shape;528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400" y="432575"/>
            <a:ext cx="4032724" cy="4222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48"/>
          <p:cNvPicPr preferRelativeResize="0"/>
          <p:nvPr/>
        </p:nvPicPr>
        <p:blipFill rotWithShape="1">
          <a:blip r:embed="rId4">
            <a:alphaModFix/>
          </a:blip>
          <a:srcRect b="0" l="23221" r="21921" t="0"/>
          <a:stretch/>
        </p:blipFill>
        <p:spPr>
          <a:xfrm>
            <a:off x="5737450" y="3788297"/>
            <a:ext cx="573675" cy="549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49"/>
          <p:cNvSpPr txBox="1"/>
          <p:nvPr>
            <p:ph idx="11" type="ftr"/>
          </p:nvPr>
        </p:nvSpPr>
        <p:spPr>
          <a:xfrm>
            <a:off x="6659217" y="4728461"/>
            <a:ext cx="19059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535" name="Google Shape;535;p49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536" name="Google Shape;536;p49"/>
          <p:cNvSpPr txBox="1"/>
          <p:nvPr/>
        </p:nvSpPr>
        <p:spPr>
          <a:xfrm>
            <a:off x="392759" y="28520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rPr>
              <a:t>GOBERNANZA Y PARTICIPACIÓN</a:t>
            </a:r>
            <a:endParaRPr sz="2400">
              <a:solidFill>
                <a:srgbClr val="C4194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49"/>
          <p:cNvSpPr txBox="1"/>
          <p:nvPr/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Proceso de construcción de la Política Nacional de la Lectura y el Libro 2022-2027</a:t>
            </a:r>
            <a:endParaRPr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49"/>
          <p:cNvSpPr txBox="1"/>
          <p:nvPr/>
        </p:nvSpPr>
        <p:spPr>
          <a:xfrm>
            <a:off x="5309525" y="2000500"/>
            <a:ext cx="3255600" cy="8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" sz="25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¿Cómo puedo seguir </a:t>
            </a:r>
            <a:r>
              <a:rPr b="1" lang="es" sz="25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participando </a:t>
            </a:r>
            <a:r>
              <a:rPr lang="es" sz="25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de la Política?</a:t>
            </a:r>
            <a:endParaRPr sz="2600"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9" name="Google Shape;539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675" y="1201625"/>
            <a:ext cx="3846951" cy="3438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48962" y="3672374"/>
            <a:ext cx="503431" cy="6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49"/>
          <p:cNvPicPr preferRelativeResize="0"/>
          <p:nvPr/>
        </p:nvPicPr>
        <p:blipFill rotWithShape="1">
          <a:blip r:embed="rId5">
            <a:alphaModFix/>
          </a:blip>
          <a:srcRect b="0" l="23221" r="21921" t="0"/>
          <a:stretch/>
        </p:blipFill>
        <p:spPr>
          <a:xfrm>
            <a:off x="6402400" y="3710447"/>
            <a:ext cx="573675" cy="549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50"/>
          <p:cNvSpPr/>
          <p:nvPr/>
        </p:nvSpPr>
        <p:spPr>
          <a:xfrm>
            <a:off x="149750" y="314450"/>
            <a:ext cx="381900" cy="531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50"/>
          <p:cNvSpPr/>
          <p:nvPr/>
        </p:nvSpPr>
        <p:spPr>
          <a:xfrm>
            <a:off x="8530250" y="4502275"/>
            <a:ext cx="381900" cy="531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50"/>
          <p:cNvSpPr txBox="1"/>
          <p:nvPr/>
        </p:nvSpPr>
        <p:spPr>
          <a:xfrm>
            <a:off x="531575" y="991675"/>
            <a:ext cx="85068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¡MUCHAS GRACIAS POR SU PARTICIPACIÓN Y COMPROMISO!</a:t>
            </a:r>
            <a:endParaRPr sz="2400">
              <a:solidFill>
                <a:srgbClr val="C4194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50"/>
          <p:cNvSpPr txBox="1"/>
          <p:nvPr/>
        </p:nvSpPr>
        <p:spPr>
          <a:xfrm>
            <a:off x="1188473" y="1555175"/>
            <a:ext cx="3741600" cy="157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10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Este proceso continúa</a:t>
            </a:r>
            <a:r>
              <a:rPr lang="es" sz="210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, comenzando la redacción y validación durante el primer semestre del 2022 </a:t>
            </a:r>
            <a:endParaRPr sz="2400"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50"/>
          <p:cNvSpPr txBox="1"/>
          <p:nvPr/>
        </p:nvSpPr>
        <p:spPr>
          <a:xfrm>
            <a:off x="703325" y="3280426"/>
            <a:ext cx="45753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Para dudas y sugerencias: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politicalibro@dii.uchile.cl</a:t>
            </a:r>
            <a:endParaRPr sz="1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1" name="Google Shape;551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3675" y="1555175"/>
            <a:ext cx="2044275" cy="289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0"/>
          <p:cNvSpPr txBox="1"/>
          <p:nvPr>
            <p:ph idx="11" type="ftr"/>
          </p:nvPr>
        </p:nvSpPr>
        <p:spPr>
          <a:xfrm>
            <a:off x="6659217" y="4728461"/>
            <a:ext cx="19059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260" name="Google Shape;260;p30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61" name="Google Shape;261;p30"/>
          <p:cNvSpPr txBox="1"/>
          <p:nvPr>
            <p:ph type="title"/>
          </p:nvPr>
        </p:nvSpPr>
        <p:spPr>
          <a:xfrm>
            <a:off x="307759" y="28525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CRONOGRAMA DE TRABAJO DE LA POLÍTICA</a:t>
            </a:r>
            <a:endParaRPr/>
          </a:p>
        </p:txBody>
      </p:sp>
      <p:sp>
        <p:nvSpPr>
          <p:cNvPr id="262" name="Google Shape;262;p30"/>
          <p:cNvSpPr txBox="1"/>
          <p:nvPr>
            <p:ph idx="2" type="subTitle"/>
          </p:nvPr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3" name="Google Shape;263;p30"/>
          <p:cNvSpPr txBox="1"/>
          <p:nvPr>
            <p:ph idx="1" type="body"/>
          </p:nvPr>
        </p:nvSpPr>
        <p:spPr>
          <a:xfrm>
            <a:off x="441725" y="1145475"/>
            <a:ext cx="8288100" cy="27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23850" lvl="0" marL="4572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es"/>
              <a:t>Primer semestre 2022</a:t>
            </a:r>
            <a:endParaRPr/>
          </a:p>
          <a:p>
            <a:pPr indent="-323850" lvl="1" marL="9144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○"/>
            </a:pPr>
            <a:r>
              <a:rPr lang="es">
                <a:solidFill>
                  <a:schemeClr val="dk2"/>
                </a:solidFill>
                <a:highlight>
                  <a:srgbClr val="FFFFFF"/>
                </a:highlight>
              </a:rPr>
              <a:t>Instancias de </a:t>
            </a:r>
            <a:r>
              <a:rPr b="1" lang="es">
                <a:solidFill>
                  <a:schemeClr val="dk2"/>
                </a:solidFill>
                <a:highlight>
                  <a:srgbClr val="FFFFFF"/>
                </a:highlight>
              </a:rPr>
              <a:t>validación participativa</a:t>
            </a:r>
            <a:r>
              <a:rPr lang="es">
                <a:solidFill>
                  <a:schemeClr val="dk2"/>
                </a:solidFill>
                <a:highlight>
                  <a:srgbClr val="FFFFFF"/>
                </a:highlight>
              </a:rPr>
              <a:t>, a nivel técnico y ciudadano, con representantes de la sociedad civil y las instituciones públicas que conforman el ecosistema</a:t>
            </a:r>
            <a:endParaRPr>
              <a:solidFill>
                <a:schemeClr val="dk2"/>
              </a:solidFill>
              <a:highlight>
                <a:srgbClr val="FFFFFF"/>
              </a:highlight>
            </a:endParaRPr>
          </a:p>
          <a:p>
            <a:pPr indent="-323850" lvl="1" marL="9144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○"/>
            </a:pPr>
            <a:r>
              <a:rPr lang="es">
                <a:solidFill>
                  <a:schemeClr val="dk2"/>
                </a:solidFill>
                <a:highlight>
                  <a:srgbClr val="FFFFFF"/>
                </a:highlight>
              </a:rPr>
              <a:t>Instancias de </a:t>
            </a:r>
            <a:r>
              <a:rPr b="1" lang="es">
                <a:solidFill>
                  <a:schemeClr val="dk2"/>
                </a:solidFill>
                <a:highlight>
                  <a:srgbClr val="FFFFFF"/>
                </a:highlight>
              </a:rPr>
              <a:t>validación política</a:t>
            </a:r>
            <a:r>
              <a:rPr lang="es">
                <a:solidFill>
                  <a:schemeClr val="dk2"/>
                </a:solidFill>
                <a:highlight>
                  <a:srgbClr val="FFFFFF"/>
                </a:highlight>
              </a:rPr>
              <a:t> con las nuevas autoridades, tales como reuniones bilaterales e intersectoriales en la Moneda</a:t>
            </a:r>
            <a:endParaRPr>
              <a:solidFill>
                <a:schemeClr val="dk2"/>
              </a:solidFill>
              <a:highlight>
                <a:srgbClr val="FFFFFF"/>
              </a:highlight>
            </a:endParaRPr>
          </a:p>
          <a:p>
            <a:pPr indent="0" lvl="0" marL="4572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3850" lvl="0" marL="45720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es"/>
              <a:t>Segundo semestre 2022</a:t>
            </a:r>
            <a:endParaRPr/>
          </a:p>
          <a:p>
            <a:pPr indent="-323850" lvl="1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○"/>
            </a:pPr>
            <a:r>
              <a:rPr lang="es">
                <a:solidFill>
                  <a:schemeClr val="dk2"/>
                </a:solidFill>
                <a:highlight>
                  <a:srgbClr val="FFFFFF"/>
                </a:highlight>
              </a:rPr>
              <a:t>Plenario de </a:t>
            </a:r>
            <a:r>
              <a:rPr b="1" lang="es">
                <a:solidFill>
                  <a:schemeClr val="dk2"/>
                </a:solidFill>
                <a:highlight>
                  <a:srgbClr val="FFFFFF"/>
                </a:highlight>
              </a:rPr>
              <a:t>lanzamiento</a:t>
            </a:r>
            <a:r>
              <a:rPr lang="es">
                <a:solidFill>
                  <a:schemeClr val="dk2"/>
                </a:solidFill>
                <a:highlight>
                  <a:srgbClr val="FFFFFF"/>
                </a:highlight>
              </a:rPr>
              <a:t> de la Política </a:t>
            </a:r>
            <a:endParaRPr sz="12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1"/>
          <p:cNvSpPr txBox="1"/>
          <p:nvPr>
            <p:ph idx="11" type="ftr"/>
          </p:nvPr>
        </p:nvSpPr>
        <p:spPr>
          <a:xfrm>
            <a:off x="6659217" y="4728461"/>
            <a:ext cx="19059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269" name="Google Shape;269;p31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70" name="Google Shape;270;p31"/>
          <p:cNvSpPr txBox="1"/>
          <p:nvPr>
            <p:ph type="title"/>
          </p:nvPr>
        </p:nvSpPr>
        <p:spPr>
          <a:xfrm>
            <a:off x="307759" y="28525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ASPECTOS QUE DEBES CONOCER</a:t>
            </a:r>
            <a:endParaRPr/>
          </a:p>
        </p:txBody>
      </p:sp>
      <p:sp>
        <p:nvSpPr>
          <p:cNvPr id="271" name="Google Shape;271;p31"/>
          <p:cNvSpPr txBox="1"/>
          <p:nvPr>
            <p:ph idx="2" type="subTitle"/>
          </p:nvPr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2" name="Google Shape;272;p31"/>
          <p:cNvSpPr txBox="1"/>
          <p:nvPr/>
        </p:nvSpPr>
        <p:spPr>
          <a:xfrm>
            <a:off x="307750" y="1141150"/>
            <a:ext cx="8288700" cy="30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●"/>
            </a:pP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Las Mesas por Ámbito forman parte del proceso de construcción de la Política Nacional de la Lectura y el Libro (PNLL) 2022-2027, cuyo acompañamiento metodológico está a cargo del Centro de Sistemas Públicos de la Universidad de Chile.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marR="0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La jefa de proyecto y responsable del equipo de trabajo es Constanza Symmes  (</a:t>
            </a:r>
            <a:r>
              <a:rPr lang="es" sz="16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politicalibro@dii.uchile.cl</a:t>
            </a: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) , quien desempeñó el  mismo rol en la Evaluación de la PNLL 2015-2020.</a:t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marR="0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La contraparte técnica desde el Ministerio de las Culturas, las Artes y el Patrimonio es Florencia García (</a:t>
            </a:r>
            <a:r>
              <a:rPr lang="es" sz="16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florencia.garcia@cultura.gob.cl</a:t>
            </a: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), quien es coordinadora de la PNLL. </a:t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●"/>
            </a:pP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La participación en la Mesa y en el proceso de construcción de la PNLL es voluntaria. Como instancia participativa, no hay garantía de anonimato.</a:t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●"/>
            </a:pP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 realizará una grabación de vídeo de esta Mesa, con su consentimiento, como medio verificador de la actividad. Esta será utilizada para las tareas de sistematización de los debates y análisis. </a:t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2"/>
          <p:cNvSpPr txBox="1"/>
          <p:nvPr>
            <p:ph idx="11" type="ftr"/>
          </p:nvPr>
        </p:nvSpPr>
        <p:spPr>
          <a:xfrm>
            <a:off x="6659217" y="4728461"/>
            <a:ext cx="19059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278" name="Google Shape;278;p32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79" name="Google Shape;279;p32"/>
          <p:cNvSpPr txBox="1"/>
          <p:nvPr>
            <p:ph type="title"/>
          </p:nvPr>
        </p:nvSpPr>
        <p:spPr>
          <a:xfrm>
            <a:off x="307759" y="28525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OBJETIVO Y AGENDA</a:t>
            </a:r>
            <a:endParaRPr/>
          </a:p>
        </p:txBody>
      </p:sp>
      <p:sp>
        <p:nvSpPr>
          <p:cNvPr id="280" name="Google Shape;280;p32"/>
          <p:cNvSpPr txBox="1"/>
          <p:nvPr>
            <p:ph idx="2" type="subTitle"/>
          </p:nvPr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281" name="Google Shape;28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2371" y="990962"/>
            <a:ext cx="2799604" cy="3492513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2"/>
          <p:cNvSpPr txBox="1"/>
          <p:nvPr>
            <p:ph idx="1" type="body"/>
          </p:nvPr>
        </p:nvSpPr>
        <p:spPr>
          <a:xfrm>
            <a:off x="94375" y="1088500"/>
            <a:ext cx="5531100" cy="3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23850" lvl="0" marL="4572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es"/>
              <a:t>El </a:t>
            </a:r>
            <a:r>
              <a:rPr b="1" lang="es"/>
              <a:t>objetivo</a:t>
            </a:r>
            <a:r>
              <a:rPr lang="es"/>
              <a:t> de este espacio de trabajo es compartir la percepción de los diversos actores sobre los principales componentes del ámbito Lectura de la PNLL, articulando las perspectivas y visiones de actores diversos.  </a:t>
            </a:r>
            <a:endParaRPr/>
          </a:p>
          <a:p>
            <a:pPr indent="0" lvl="0" marL="4572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3850" lvl="0" marL="45720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es"/>
              <a:t> Trabajaremos en 3 sesiones de 2 horas cada una:</a:t>
            </a:r>
            <a:endParaRPr/>
          </a:p>
          <a:p>
            <a:pPr indent="0" lvl="0" marL="91440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3850" lvl="0" marL="91440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es"/>
              <a:t>Sesión 1:	Diagnóstico y propósito → 5 de enero   </a:t>
            </a:r>
            <a:endParaRPr/>
          </a:p>
          <a:p>
            <a:pPr indent="-323850" lvl="0" marL="9144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s"/>
              <a:t>Sesión 2: 	Objetivos, propósitos → 13 de enero  </a:t>
            </a:r>
            <a:endParaRPr/>
          </a:p>
          <a:p>
            <a:pPr indent="-323850" lvl="0" marL="9144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s"/>
              <a:t>Sesión 3:	Medidas→ 21 de  enero </a:t>
            </a:r>
            <a:endParaRPr/>
          </a:p>
          <a:p>
            <a:pPr indent="-323850" lvl="0" marL="9144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s"/>
              <a:t>Sesión 4 :	</a:t>
            </a:r>
            <a:r>
              <a:rPr b="1" lang="es"/>
              <a:t>Ejes transversales y gobernanza→ 10 de Febrero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33"/>
          <p:cNvPicPr preferRelativeResize="0"/>
          <p:nvPr/>
        </p:nvPicPr>
        <p:blipFill rotWithShape="1">
          <a:blip r:embed="rId3">
            <a:alphaModFix/>
          </a:blip>
          <a:srcRect b="0" l="0" r="576" t="0"/>
          <a:stretch/>
        </p:blipFill>
        <p:spPr>
          <a:xfrm>
            <a:off x="0" y="1218289"/>
            <a:ext cx="9072154" cy="37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3"/>
          <p:cNvSpPr txBox="1"/>
          <p:nvPr>
            <p:ph type="title"/>
          </p:nvPr>
        </p:nvSpPr>
        <p:spPr>
          <a:xfrm>
            <a:off x="307759" y="28525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84E"/>
              </a:buClr>
              <a:buSzPts val="2400"/>
              <a:buFont typeface="Calibri"/>
              <a:buNone/>
            </a:pPr>
            <a:r>
              <a:rPr lang="es" sz="24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¿QUÉ PRINCIPIOS GUIARÁN NUESTRO TRABAJO?</a:t>
            </a:r>
            <a:endParaRPr/>
          </a:p>
        </p:txBody>
      </p:sp>
      <p:sp>
        <p:nvSpPr>
          <p:cNvPr id="289" name="Google Shape;289;p33"/>
          <p:cNvSpPr txBox="1"/>
          <p:nvPr>
            <p:ph idx="1" type="subTitle"/>
          </p:nvPr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4"/>
          <p:cNvSpPr txBox="1"/>
          <p:nvPr>
            <p:ph type="title"/>
          </p:nvPr>
        </p:nvSpPr>
        <p:spPr>
          <a:xfrm>
            <a:off x="307759" y="28525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84E"/>
              </a:buClr>
              <a:buSzPts val="2400"/>
              <a:buFont typeface="Calibri"/>
              <a:buNone/>
            </a:pPr>
            <a:r>
              <a:rPr lang="es" sz="24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¿CÓMO </a:t>
            </a:r>
            <a:r>
              <a:rPr lang="es">
                <a:solidFill>
                  <a:srgbClr val="C4184E"/>
                </a:solidFill>
              </a:rPr>
              <a:t>INTERACTUAMOS</a:t>
            </a:r>
            <a:r>
              <a:rPr lang="es" sz="24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">
                <a:solidFill>
                  <a:srgbClr val="C4184E"/>
                </a:solidFill>
              </a:rPr>
              <a:t>EN LAS MESAS</a:t>
            </a:r>
            <a:r>
              <a:rPr lang="es" sz="24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</p:txBody>
      </p:sp>
      <p:sp>
        <p:nvSpPr>
          <p:cNvPr id="295" name="Google Shape;295;p34"/>
          <p:cNvSpPr txBox="1"/>
          <p:nvPr>
            <p:ph idx="1" type="subTitle"/>
          </p:nvPr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296" name="Google Shape;296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22549" y="2160994"/>
            <a:ext cx="892969" cy="821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3300" y="2136994"/>
            <a:ext cx="650081" cy="807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93249" y="2128838"/>
            <a:ext cx="885825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96043" y="2135981"/>
            <a:ext cx="871538" cy="871538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4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301" name="Google Shape;301;p34"/>
          <p:cNvPicPr preferRelativeResize="0"/>
          <p:nvPr/>
        </p:nvPicPr>
        <p:blipFill rotWithShape="1">
          <a:blip r:embed="rId7">
            <a:alphaModFix/>
          </a:blip>
          <a:srcRect b="0" l="23221" r="21921" t="0"/>
          <a:stretch/>
        </p:blipFill>
        <p:spPr>
          <a:xfrm>
            <a:off x="6725150" y="2022773"/>
            <a:ext cx="1036451" cy="99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5"/>
          <p:cNvSpPr txBox="1"/>
          <p:nvPr>
            <p:ph type="title"/>
          </p:nvPr>
        </p:nvSpPr>
        <p:spPr>
          <a:xfrm>
            <a:off x="307759" y="285253"/>
            <a:ext cx="7345500" cy="291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¿CÓMO SE ESTRUCTURÓ LA PNLL 2015-2020?</a:t>
            </a:r>
            <a:endParaRPr/>
          </a:p>
        </p:txBody>
      </p:sp>
      <p:sp>
        <p:nvSpPr>
          <p:cNvPr id="307" name="Google Shape;307;p35"/>
          <p:cNvSpPr/>
          <p:nvPr/>
        </p:nvSpPr>
        <p:spPr>
          <a:xfrm>
            <a:off x="4207600" y="958325"/>
            <a:ext cx="1475100" cy="5763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Objetivo General de la Política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35"/>
          <p:cNvSpPr/>
          <p:nvPr/>
        </p:nvSpPr>
        <p:spPr>
          <a:xfrm>
            <a:off x="1458550" y="1997875"/>
            <a:ext cx="1028700" cy="503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Lectura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35"/>
          <p:cNvSpPr/>
          <p:nvPr/>
        </p:nvSpPr>
        <p:spPr>
          <a:xfrm>
            <a:off x="2754538" y="1997875"/>
            <a:ext cx="1028700" cy="503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Creación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35"/>
          <p:cNvSpPr/>
          <p:nvPr/>
        </p:nvSpPr>
        <p:spPr>
          <a:xfrm>
            <a:off x="4050550" y="1997875"/>
            <a:ext cx="1807200" cy="503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Industria e Internacionalización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35"/>
          <p:cNvSpPr/>
          <p:nvPr/>
        </p:nvSpPr>
        <p:spPr>
          <a:xfrm>
            <a:off x="7653250" y="1997875"/>
            <a:ext cx="1028700" cy="503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Marco Jurídico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35"/>
          <p:cNvSpPr/>
          <p:nvPr/>
        </p:nvSpPr>
        <p:spPr>
          <a:xfrm>
            <a:off x="6125038" y="1997875"/>
            <a:ext cx="1260900" cy="503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Patrimonio Bibliográfico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35"/>
          <p:cNvSpPr txBox="1"/>
          <p:nvPr/>
        </p:nvSpPr>
        <p:spPr>
          <a:xfrm>
            <a:off x="214325" y="1941925"/>
            <a:ext cx="1028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Ámbitos de la Política</a:t>
            </a:r>
            <a:endParaRPr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35"/>
          <p:cNvSpPr txBox="1"/>
          <p:nvPr/>
        </p:nvSpPr>
        <p:spPr>
          <a:xfrm>
            <a:off x="184600" y="2794400"/>
            <a:ext cx="1028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Propósitos del Ámbito</a:t>
            </a:r>
            <a:endParaRPr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35"/>
          <p:cNvSpPr/>
          <p:nvPr/>
        </p:nvSpPr>
        <p:spPr>
          <a:xfrm>
            <a:off x="1458550" y="2887850"/>
            <a:ext cx="1028700" cy="428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Propósito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35"/>
          <p:cNvSpPr/>
          <p:nvPr/>
        </p:nvSpPr>
        <p:spPr>
          <a:xfrm>
            <a:off x="2810525" y="2887850"/>
            <a:ext cx="1028700" cy="428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Propósito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35"/>
          <p:cNvSpPr/>
          <p:nvPr/>
        </p:nvSpPr>
        <p:spPr>
          <a:xfrm>
            <a:off x="4207600" y="2887850"/>
            <a:ext cx="1536000" cy="428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Propósito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35"/>
          <p:cNvSpPr/>
          <p:nvPr/>
        </p:nvSpPr>
        <p:spPr>
          <a:xfrm>
            <a:off x="6241150" y="2887850"/>
            <a:ext cx="1028700" cy="428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Propósito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35"/>
          <p:cNvSpPr/>
          <p:nvPr/>
        </p:nvSpPr>
        <p:spPr>
          <a:xfrm>
            <a:off x="7653250" y="2887850"/>
            <a:ext cx="1028700" cy="428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Propósito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0" name="Google Shape;320;p35"/>
          <p:cNvCxnSpPr/>
          <p:nvPr/>
        </p:nvCxnSpPr>
        <p:spPr>
          <a:xfrm>
            <a:off x="1564475" y="3321850"/>
            <a:ext cx="3600" cy="151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1" name="Google Shape;321;p35"/>
          <p:cNvSpPr txBox="1"/>
          <p:nvPr/>
        </p:nvSpPr>
        <p:spPr>
          <a:xfrm>
            <a:off x="1622988" y="3268375"/>
            <a:ext cx="85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Área 1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35"/>
          <p:cNvSpPr txBox="1"/>
          <p:nvPr/>
        </p:nvSpPr>
        <p:spPr>
          <a:xfrm>
            <a:off x="1622988" y="3633075"/>
            <a:ext cx="85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Área 2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35"/>
          <p:cNvSpPr txBox="1"/>
          <p:nvPr/>
        </p:nvSpPr>
        <p:spPr>
          <a:xfrm>
            <a:off x="1622988" y="3990400"/>
            <a:ext cx="85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Área 3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35"/>
          <p:cNvSpPr txBox="1"/>
          <p:nvPr/>
        </p:nvSpPr>
        <p:spPr>
          <a:xfrm>
            <a:off x="1622988" y="4335675"/>
            <a:ext cx="85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Área 4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5" name="Google Shape;325;p35"/>
          <p:cNvCxnSpPr>
            <a:stCxn id="321" idx="1"/>
          </p:cNvCxnSpPr>
          <p:nvPr/>
        </p:nvCxnSpPr>
        <p:spPr>
          <a:xfrm flipH="1">
            <a:off x="1558788" y="3468475"/>
            <a:ext cx="642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6" name="Google Shape;326;p35"/>
          <p:cNvCxnSpPr/>
          <p:nvPr/>
        </p:nvCxnSpPr>
        <p:spPr>
          <a:xfrm flipH="1">
            <a:off x="1558788" y="3848575"/>
            <a:ext cx="642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7" name="Google Shape;327;p35"/>
          <p:cNvCxnSpPr/>
          <p:nvPr/>
        </p:nvCxnSpPr>
        <p:spPr>
          <a:xfrm flipH="1">
            <a:off x="1558788" y="4197275"/>
            <a:ext cx="642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8" name="Google Shape;328;p35"/>
          <p:cNvCxnSpPr/>
          <p:nvPr/>
        </p:nvCxnSpPr>
        <p:spPr>
          <a:xfrm flipH="1">
            <a:off x="1558788" y="4545975"/>
            <a:ext cx="642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9" name="Google Shape;329;p35"/>
          <p:cNvCxnSpPr/>
          <p:nvPr/>
        </p:nvCxnSpPr>
        <p:spPr>
          <a:xfrm flipH="1">
            <a:off x="4322525" y="3321850"/>
            <a:ext cx="1200" cy="152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0" name="Google Shape;330;p35"/>
          <p:cNvSpPr txBox="1"/>
          <p:nvPr/>
        </p:nvSpPr>
        <p:spPr>
          <a:xfrm>
            <a:off x="4387900" y="3239925"/>
            <a:ext cx="85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Área 1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35"/>
          <p:cNvSpPr txBox="1"/>
          <p:nvPr/>
        </p:nvSpPr>
        <p:spPr>
          <a:xfrm>
            <a:off x="4387900" y="3504375"/>
            <a:ext cx="85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Área 2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35"/>
          <p:cNvSpPr txBox="1"/>
          <p:nvPr/>
        </p:nvSpPr>
        <p:spPr>
          <a:xfrm>
            <a:off x="4387900" y="3776713"/>
            <a:ext cx="85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Área 3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35"/>
          <p:cNvSpPr txBox="1"/>
          <p:nvPr/>
        </p:nvSpPr>
        <p:spPr>
          <a:xfrm>
            <a:off x="4387900" y="4076825"/>
            <a:ext cx="85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Área 4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4" name="Google Shape;334;p35"/>
          <p:cNvCxnSpPr/>
          <p:nvPr/>
        </p:nvCxnSpPr>
        <p:spPr>
          <a:xfrm flipH="1">
            <a:off x="4323700" y="3432050"/>
            <a:ext cx="642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5" name="Google Shape;335;p35"/>
          <p:cNvCxnSpPr/>
          <p:nvPr/>
        </p:nvCxnSpPr>
        <p:spPr>
          <a:xfrm flipH="1">
            <a:off x="4323725" y="3708125"/>
            <a:ext cx="642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6" name="Google Shape;336;p35"/>
          <p:cNvCxnSpPr/>
          <p:nvPr/>
        </p:nvCxnSpPr>
        <p:spPr>
          <a:xfrm flipH="1">
            <a:off x="4323700" y="3990400"/>
            <a:ext cx="642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7" name="Google Shape;337;p35"/>
          <p:cNvCxnSpPr/>
          <p:nvPr/>
        </p:nvCxnSpPr>
        <p:spPr>
          <a:xfrm flipH="1">
            <a:off x="4323700" y="4837225"/>
            <a:ext cx="642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8" name="Google Shape;338;p35"/>
          <p:cNvCxnSpPr/>
          <p:nvPr/>
        </p:nvCxnSpPr>
        <p:spPr>
          <a:xfrm>
            <a:off x="6347075" y="3321850"/>
            <a:ext cx="2400" cy="34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9" name="Google Shape;339;p35"/>
          <p:cNvSpPr txBox="1"/>
          <p:nvPr/>
        </p:nvSpPr>
        <p:spPr>
          <a:xfrm>
            <a:off x="6411250" y="3463575"/>
            <a:ext cx="85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Área 1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0" name="Google Shape;340;p35"/>
          <p:cNvCxnSpPr>
            <a:stCxn id="339" idx="1"/>
          </p:cNvCxnSpPr>
          <p:nvPr/>
        </p:nvCxnSpPr>
        <p:spPr>
          <a:xfrm flipH="1">
            <a:off x="6347050" y="3663675"/>
            <a:ext cx="642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1" name="Google Shape;341;p35"/>
          <p:cNvCxnSpPr/>
          <p:nvPr/>
        </p:nvCxnSpPr>
        <p:spPr>
          <a:xfrm>
            <a:off x="7767425" y="3316550"/>
            <a:ext cx="600" cy="343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2" name="Google Shape;342;p35"/>
          <p:cNvSpPr txBox="1"/>
          <p:nvPr/>
        </p:nvSpPr>
        <p:spPr>
          <a:xfrm>
            <a:off x="7831600" y="3458275"/>
            <a:ext cx="85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Área 1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3" name="Google Shape;343;p35"/>
          <p:cNvCxnSpPr>
            <a:stCxn id="342" idx="1"/>
          </p:cNvCxnSpPr>
          <p:nvPr/>
        </p:nvCxnSpPr>
        <p:spPr>
          <a:xfrm flipH="1">
            <a:off x="7767400" y="3658375"/>
            <a:ext cx="642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4" name="Google Shape;344;p35"/>
          <p:cNvCxnSpPr/>
          <p:nvPr/>
        </p:nvCxnSpPr>
        <p:spPr>
          <a:xfrm>
            <a:off x="2886050" y="3316550"/>
            <a:ext cx="5700" cy="1072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5" name="Google Shape;345;p35"/>
          <p:cNvSpPr txBox="1"/>
          <p:nvPr/>
        </p:nvSpPr>
        <p:spPr>
          <a:xfrm>
            <a:off x="2950225" y="3458275"/>
            <a:ext cx="85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Área 1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35"/>
          <p:cNvSpPr txBox="1"/>
          <p:nvPr/>
        </p:nvSpPr>
        <p:spPr>
          <a:xfrm>
            <a:off x="2950225" y="3822975"/>
            <a:ext cx="85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Área 2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35"/>
          <p:cNvSpPr txBox="1"/>
          <p:nvPr/>
        </p:nvSpPr>
        <p:spPr>
          <a:xfrm>
            <a:off x="2950225" y="4180300"/>
            <a:ext cx="85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Área 3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8" name="Google Shape;348;p35"/>
          <p:cNvCxnSpPr>
            <a:stCxn id="345" idx="1"/>
          </p:cNvCxnSpPr>
          <p:nvPr/>
        </p:nvCxnSpPr>
        <p:spPr>
          <a:xfrm flipH="1">
            <a:off x="2886025" y="3658375"/>
            <a:ext cx="642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9" name="Google Shape;349;p35"/>
          <p:cNvCxnSpPr/>
          <p:nvPr/>
        </p:nvCxnSpPr>
        <p:spPr>
          <a:xfrm flipH="1">
            <a:off x="2886025" y="4038475"/>
            <a:ext cx="642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0" name="Google Shape;350;p35"/>
          <p:cNvCxnSpPr/>
          <p:nvPr/>
        </p:nvCxnSpPr>
        <p:spPr>
          <a:xfrm flipH="1">
            <a:off x="2886025" y="4387175"/>
            <a:ext cx="642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1" name="Google Shape;351;p35"/>
          <p:cNvSpPr txBox="1"/>
          <p:nvPr/>
        </p:nvSpPr>
        <p:spPr>
          <a:xfrm>
            <a:off x="201150" y="3822975"/>
            <a:ext cx="1028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Áreas de Medidas</a:t>
            </a:r>
            <a:endParaRPr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2" name="Google Shape;352;p35"/>
          <p:cNvCxnSpPr>
            <a:stCxn id="308" idx="2"/>
            <a:endCxn id="315" idx="0"/>
          </p:cNvCxnSpPr>
          <p:nvPr/>
        </p:nvCxnSpPr>
        <p:spPr>
          <a:xfrm>
            <a:off x="1972900" y="2501575"/>
            <a:ext cx="0" cy="3864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3" name="Google Shape;353;p35"/>
          <p:cNvCxnSpPr/>
          <p:nvPr/>
        </p:nvCxnSpPr>
        <p:spPr>
          <a:xfrm>
            <a:off x="3268900" y="2501575"/>
            <a:ext cx="0" cy="3864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4" name="Google Shape;354;p35"/>
          <p:cNvCxnSpPr/>
          <p:nvPr/>
        </p:nvCxnSpPr>
        <p:spPr>
          <a:xfrm>
            <a:off x="4954150" y="2501575"/>
            <a:ext cx="0" cy="3864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5" name="Google Shape;355;p35"/>
          <p:cNvCxnSpPr/>
          <p:nvPr/>
        </p:nvCxnSpPr>
        <p:spPr>
          <a:xfrm>
            <a:off x="6755500" y="2501575"/>
            <a:ext cx="0" cy="3864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6" name="Google Shape;356;p35"/>
          <p:cNvCxnSpPr/>
          <p:nvPr/>
        </p:nvCxnSpPr>
        <p:spPr>
          <a:xfrm>
            <a:off x="8167600" y="2501575"/>
            <a:ext cx="0" cy="3864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7" name="Google Shape;357;p35"/>
          <p:cNvCxnSpPr>
            <a:stCxn id="308" idx="0"/>
            <a:endCxn id="307" idx="2"/>
          </p:cNvCxnSpPr>
          <p:nvPr/>
        </p:nvCxnSpPr>
        <p:spPr>
          <a:xfrm flipH="1" rot="10800000">
            <a:off x="1972900" y="1534675"/>
            <a:ext cx="2972400" cy="463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8" name="Google Shape;358;p35"/>
          <p:cNvCxnSpPr>
            <a:stCxn id="309" idx="0"/>
            <a:endCxn id="307" idx="2"/>
          </p:cNvCxnSpPr>
          <p:nvPr/>
        </p:nvCxnSpPr>
        <p:spPr>
          <a:xfrm flipH="1" rot="10800000">
            <a:off x="3268888" y="1534675"/>
            <a:ext cx="1676400" cy="463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9" name="Google Shape;359;p35"/>
          <p:cNvCxnSpPr>
            <a:stCxn id="310" idx="0"/>
            <a:endCxn id="307" idx="2"/>
          </p:cNvCxnSpPr>
          <p:nvPr/>
        </p:nvCxnSpPr>
        <p:spPr>
          <a:xfrm rot="10800000">
            <a:off x="4945150" y="1534675"/>
            <a:ext cx="9000" cy="463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0" name="Google Shape;360;p35"/>
          <p:cNvCxnSpPr>
            <a:stCxn id="312" idx="0"/>
            <a:endCxn id="307" idx="2"/>
          </p:cNvCxnSpPr>
          <p:nvPr/>
        </p:nvCxnSpPr>
        <p:spPr>
          <a:xfrm rot="10800000">
            <a:off x="4945288" y="1534675"/>
            <a:ext cx="1810200" cy="463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1" name="Google Shape;361;p35"/>
          <p:cNvCxnSpPr>
            <a:stCxn id="311" idx="0"/>
            <a:endCxn id="307" idx="2"/>
          </p:cNvCxnSpPr>
          <p:nvPr/>
        </p:nvCxnSpPr>
        <p:spPr>
          <a:xfrm rot="10800000">
            <a:off x="4945000" y="1534675"/>
            <a:ext cx="3222600" cy="463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2" name="Google Shape;362;p35"/>
          <p:cNvSpPr txBox="1"/>
          <p:nvPr/>
        </p:nvSpPr>
        <p:spPr>
          <a:xfrm>
            <a:off x="1622988" y="4674025"/>
            <a:ext cx="85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Área 5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3" name="Google Shape;363;p35"/>
          <p:cNvCxnSpPr/>
          <p:nvPr/>
        </p:nvCxnSpPr>
        <p:spPr>
          <a:xfrm flipH="1">
            <a:off x="1558788" y="4834200"/>
            <a:ext cx="642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4" name="Google Shape;364;p35"/>
          <p:cNvSpPr txBox="1"/>
          <p:nvPr/>
        </p:nvSpPr>
        <p:spPr>
          <a:xfrm>
            <a:off x="4408863" y="4346175"/>
            <a:ext cx="85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Área 5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5" name="Google Shape;365;p35"/>
          <p:cNvCxnSpPr/>
          <p:nvPr/>
        </p:nvCxnSpPr>
        <p:spPr>
          <a:xfrm flipH="1">
            <a:off x="4326425" y="4272675"/>
            <a:ext cx="642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6" name="Google Shape;366;p35"/>
          <p:cNvCxnSpPr/>
          <p:nvPr/>
        </p:nvCxnSpPr>
        <p:spPr>
          <a:xfrm flipH="1">
            <a:off x="4335538" y="4554950"/>
            <a:ext cx="642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7" name="Google Shape;367;p35"/>
          <p:cNvSpPr txBox="1"/>
          <p:nvPr/>
        </p:nvSpPr>
        <p:spPr>
          <a:xfrm>
            <a:off x="4408863" y="4620475"/>
            <a:ext cx="85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Área 6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35"/>
          <p:cNvSpPr txBox="1"/>
          <p:nvPr>
            <p:ph idx="2" type="subTitle"/>
          </p:nvPr>
        </p:nvSpPr>
        <p:spPr>
          <a:xfrm>
            <a:off x="318644" y="577096"/>
            <a:ext cx="7334400" cy="168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6"/>
          <p:cNvSpPr txBox="1"/>
          <p:nvPr>
            <p:ph type="title"/>
          </p:nvPr>
        </p:nvSpPr>
        <p:spPr>
          <a:xfrm>
            <a:off x="307749" y="437650"/>
            <a:ext cx="8553300" cy="2919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¿QUÉ ANALIZAMOS SOBRE EL PROPÓSITO ANTERIOR DEL ÁMBITO ?</a:t>
            </a:r>
            <a:endParaRPr/>
          </a:p>
        </p:txBody>
      </p:sp>
      <p:sp>
        <p:nvSpPr>
          <p:cNvPr id="374" name="Google Shape;374;p36"/>
          <p:cNvSpPr txBox="1"/>
          <p:nvPr>
            <p:ph idx="2" type="subTitle"/>
          </p:nvPr>
        </p:nvSpPr>
        <p:spPr>
          <a:xfrm>
            <a:off x="318651" y="729500"/>
            <a:ext cx="8553300" cy="168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</p:txBody>
      </p:sp>
      <p:sp>
        <p:nvSpPr>
          <p:cNvPr id="375" name="Google Shape;375;p36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376" name="Google Shape;37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013" y="984121"/>
            <a:ext cx="8483981" cy="3637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Custom 5">
      <a:dk1>
        <a:srgbClr val="3F3F3F"/>
      </a:dk1>
      <a:lt1>
        <a:srgbClr val="FFFFFF"/>
      </a:lt1>
      <a:dk2>
        <a:srgbClr val="5F5F5F"/>
      </a:dk2>
      <a:lt2>
        <a:srgbClr val="FFFFFF"/>
      </a:lt2>
      <a:accent1>
        <a:srgbClr val="C41949"/>
      </a:accent1>
      <a:accent2>
        <a:srgbClr val="5F5F5F"/>
      </a:accent2>
      <a:accent3>
        <a:srgbClr val="9F9F9F"/>
      </a:accent3>
      <a:accent4>
        <a:srgbClr val="E42C61"/>
      </a:accent4>
      <a:accent5>
        <a:srgbClr val="757070"/>
      </a:accent5>
      <a:accent6>
        <a:srgbClr val="AEABAB"/>
      </a:accent6>
      <a:hlink>
        <a:srgbClr val="C41949"/>
      </a:hlink>
      <a:folHlink>
        <a:srgbClr val="3F3F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