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4FA93F-5FC2-4C69-9F6C-167C7081F23D}">
  <a:tblStyle styleId="{DF4FA93F-5FC2-4C69-9F6C-167C7081F23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32E241B-BA46-44CB-88C3-637B44773E9C}" styleName="Table_1">
    <a:wholeTbl>
      <a:tcTxStyle b="off" i="off">
        <a:font>
          <a:latin typeface="Calibri Light"/>
          <a:ea typeface="Calibri Light"/>
          <a:cs typeface="Calibri Light"/>
        </a:font>
        <a:srgbClr val="3F3F3F"/>
      </a:tcTxStyle>
      <a:tcStyle>
        <a:tcBdr>
          <a:left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964d35089_2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964d35089_2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f4d502b0d_0_26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pregunta 3 menti - sub sala </a:t>
            </a:r>
            <a:r>
              <a:rPr lang="es"/>
              <a:t>Momento de presentación (máximo 30 segundos por persona)</a:t>
            </a:r>
            <a:endParaRPr/>
          </a:p>
        </p:txBody>
      </p:sp>
      <p:sp>
        <p:nvSpPr>
          <p:cNvPr id="399" name="Google Shape;399;g10f4d502b0d_0_26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0e9e4010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0e9e4010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0f34c3ab9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0f34c3ab9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c990aa5b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0c990aa5b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c990aa5b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0c990aa5b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0c990aa5b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0c990aa5b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c990aa5b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c990aa5b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f34c3ab93_0_6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Subsalas por área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¿Qué problemas se observaron para implementar las medidas?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¿Cuáles serían las medidas que siguen para el futuro?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¿Cómo valoran la implementación de cada medida?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¿Qué acciones son necesarias para empujar el área en este ámbito?</a:t>
            </a:r>
            <a:endParaRPr/>
          </a:p>
        </p:txBody>
      </p:sp>
      <p:sp>
        <p:nvSpPr>
          <p:cNvPr id="455" name="Google Shape;455;g10f34c3ab93_0_6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f40e13262_0_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Este es un resumen de áreas. Si se leen en las tablas anteriores, no es necesaria esta diapo.</a:t>
            </a:r>
            <a:endParaRPr/>
          </a:p>
        </p:txBody>
      </p:sp>
      <p:sp>
        <p:nvSpPr>
          <p:cNvPr id="464" name="Google Shape;464;g10f40e13262_0_1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0f40e1326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0f40e1326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043312c4f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1043312c4f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0f40e1326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0f40e1326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f40e1326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0f40e1326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f40e13262_0_1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Mentimeter 1</a:t>
            </a:r>
            <a:endParaRPr/>
          </a:p>
        </p:txBody>
      </p:sp>
      <p:sp>
        <p:nvSpPr>
          <p:cNvPr id="504" name="Google Shape;504;g10f40e13262_0_1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0dbc5659e3_0_4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10dbc5659e3_0_4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104f54af20_0_6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[Incorporar Mentimeter con la pregunta abierta - que se permitan respuestas individuales]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formo parte de la Política? ¿Cómo puedo seguir participando de la Política?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Comisiones técnicas (8) de trabajo establecidas por la Secretaría Ejecutiva para hacer el seguimiento concertado de las medidas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Comité interministerial de los representantes de los ministerios que participan en la política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Mesas públicas ciudadanas (16) a nivel regional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Plenario anual de la PNLL</a:t>
            </a:r>
            <a:endParaRPr/>
          </a:p>
        </p:txBody>
      </p:sp>
      <p:sp>
        <p:nvSpPr>
          <p:cNvPr id="537" name="Google Shape;537;g1104f54af20_0_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1043312c4f_0_1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[Incorporar Mentimeter con la pregunta abierta - que se permitan respuestas individuales]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formo parte de la Política? ¿Cómo puedo seguir participando de la Política?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Comisiones técnicas (8) de trabajo establecidas por la Secretaría Ejecutiva para hacer el seguimiento concertado de las medidas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Comité interministerial de los representantes de los ministerios que participan en la política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Mesas públicas ciudadanas (16) a nivel regional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Plenario anual de la PNLL</a:t>
            </a:r>
            <a:endParaRPr/>
          </a:p>
        </p:txBody>
      </p:sp>
      <p:sp>
        <p:nvSpPr>
          <p:cNvPr id="547" name="Google Shape;547;g11043312c4f_0_1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0f40e13262_0_6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10f40e13262_0_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0816c7dc30_2_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10816c7dc30_2_1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dbc5659e3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0dbc5659e3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a8182af51_2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0a8182af51_2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bae638b11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bae638b11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8c95e931b_0_241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108c95e931b_0_241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8c95e931b_0_63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108c95e931b_0_63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"/>
              <a:t>empezar a grabar después de esta lámina (se pasa a jamboard)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f4d502b0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f4d502b0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b7ba0533c_0_19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10b7ba0533c_0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1" name="Google Shape;71;p15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8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0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7" name="Google Shape;207;p24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24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24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0" name="Google Shape;210;p24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2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5" name="Google Shape;225;p25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ctrTitle"/>
          </p:nvPr>
        </p:nvSpPr>
        <p:spPr>
          <a:xfrm>
            <a:off x="836248" y="1443701"/>
            <a:ext cx="43206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ÁMBITO INDUSTRIA E INTERNACIONALIZACIÓN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Sesión 3 </a:t>
            </a:r>
            <a:br>
              <a:rPr lang="es"/>
            </a:br>
            <a:endParaRPr/>
          </a:p>
        </p:txBody>
      </p:sp>
      <p:sp>
        <p:nvSpPr>
          <p:cNvPr id="245" name="Google Shape;245;p28"/>
          <p:cNvSpPr txBox="1"/>
          <p:nvPr>
            <p:ph idx="1" type="subTitle"/>
          </p:nvPr>
        </p:nvSpPr>
        <p:spPr>
          <a:xfrm>
            <a:off x="881125" y="292930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4193256" y="4381125"/>
            <a:ext cx="1257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/>
              <a:t>25</a:t>
            </a:r>
            <a:r>
              <a:rPr lang="es" sz="1700"/>
              <a:t>/01/2022</a:t>
            </a:r>
            <a:endParaRPr sz="1700"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225" y="1831800"/>
            <a:ext cx="2055150" cy="215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>
            <p:ph type="ctrTitle"/>
          </p:nvPr>
        </p:nvSpPr>
        <p:spPr>
          <a:xfrm>
            <a:off x="4069225" y="4769400"/>
            <a:ext cx="1770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1700">
                <a:solidFill>
                  <a:schemeClr val="dk2"/>
                </a:solidFill>
              </a:rPr>
              <a:t>10:00 - 12:00 hrs.</a:t>
            </a:r>
            <a:br>
              <a:rPr lang="es" sz="1700">
                <a:solidFill>
                  <a:schemeClr val="dk2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2" name="Google Shape;402;p37"/>
          <p:cNvSpPr txBox="1"/>
          <p:nvPr>
            <p:ph idx="1" type="body"/>
          </p:nvPr>
        </p:nvSpPr>
        <p:spPr>
          <a:xfrm>
            <a:off x="376775" y="230525"/>
            <a:ext cx="7066500" cy="3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</a:rPr>
              <a:t>PROPUESTAS DE MEDIDAS DESDE LOS TERRITORIOS</a:t>
            </a:r>
            <a:endParaRPr sz="2400">
              <a:solidFill>
                <a:srgbClr val="C4184E"/>
              </a:solidFill>
            </a:endParaRPr>
          </a:p>
        </p:txBody>
      </p:sp>
      <p:sp>
        <p:nvSpPr>
          <p:cNvPr id="403" name="Google Shape;403;p37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4" name="Google Shape;4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175" y="804300"/>
            <a:ext cx="6086449" cy="42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AVANCES EN LAS MEDIDAS DEL ÁMBITO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8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1" name="Google Shape;411;p38"/>
          <p:cNvGraphicFramePr/>
          <p:nvPr/>
        </p:nvGraphicFramePr>
        <p:xfrm>
          <a:off x="68580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{DF4FA93F-5FC2-4C69-9F6C-167C7081F23D}</a:tableStyleId>
              </a:tblPr>
              <a:tblGrid>
                <a:gridCol w="2173800"/>
                <a:gridCol w="3927325"/>
                <a:gridCol w="1071450"/>
              </a:tblGrid>
              <a:tr h="192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 de 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Avance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08350"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Incentivar el emprendimiento de editoriales, librerías y profesionales del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libro, para fomentar la sustentabilidad de la creación, producción y circulación del libro nacional.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Impulsar la creación de instrumentos de fomento productivo para el surgimiento de librerías y editoriales regionales, con énfasis en las universidades.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8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Ampliar las líneas de fomento a la producción del libro y las literaturas indígenas, tanto de la memoria como de la creación literaria actual.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6661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Fomentar el perfeccionamiento de los profesionales relacionados con la cadena de la lectura y el libro, que permita asumir la formación y especialización de editores, ilustradores, libreros, agentes y otros profesionales del libro.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238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Fomentar la industria editorial nacional y regional así como sus procesos de producción, comercialización e internacionalización del libro chileno mediante la creación de instrumentos de fomento productivo y promoción de exportaciones.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8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Impulsar un debate a nivel de municipios sobre la exención de patentes a librerías y ferias dedicadas exclusivamente al comercio del libro.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abordada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508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Fomentar la publicación de manuales y libros de referencia, técnicos, científicos, de arte, investigación y/o de divulgación de las diversas disciplinas del conocimiento.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12" name="Google Shape;412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9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AVANCES EN LAS MEDIDAS DEL ÁMBITO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9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9" name="Google Shape;419;p39"/>
          <p:cNvGraphicFramePr/>
          <p:nvPr/>
        </p:nvGraphicFramePr>
        <p:xfrm>
          <a:off x="457200" y="152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{DF4FA93F-5FC2-4C69-9F6C-167C7081F23D}</a:tableStyleId>
              </a:tblPr>
              <a:tblGrid>
                <a:gridCol w="2695575"/>
                <a:gridCol w="4533900"/>
                <a:gridCol w="11525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 de 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Avance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7905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la mejora de la calidad de los libros que elabora la industria editorial, a través de mesas técnicas con participación de organismos públicos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organizaciones de autores y editores.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el establecimiento de una mesa técnica, que pueda aportar insumos para una mejora continua de la política pública respecto a la calidad de textos escolares.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790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Garantizar la inyección de recursos Corfo para incentivar o mejorar la calidad de la industria editorial en Chile, potenciando colecciones pluralistas y abiertas a los diferentes lectores y ámbitos del saber.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20" name="Google Shape;420;p3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AVANCES EN LAS MEDIDAS DEL ÁMBITO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0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7" name="Google Shape;427;p40"/>
          <p:cNvGraphicFramePr/>
          <p:nvPr/>
        </p:nvGraphicFramePr>
        <p:xfrm>
          <a:off x="318650" y="111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{DF4FA93F-5FC2-4C69-9F6C-167C7081F23D}</a:tableStyleId>
              </a:tblPr>
              <a:tblGrid>
                <a:gridCol w="1207450"/>
                <a:gridCol w="6111075"/>
                <a:gridCol w="1285275"/>
              </a:tblGrid>
              <a:tr h="216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 de 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Avance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09800"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Estimular la industria editorial nacional impresa y electrónica, a través de las compras públicas.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Incrementar la oferta de primeras ediciones de libros disponibles a través del aumento del Fondo de Adquisiciones de libros por parte del Fondo Nacional de Fomento del Libro y la Lectura, para proveer al total de bibliotecas existentes y las que se creen.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98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Generar un programa Corfo de financiamiento que mejore la oferta editorial como mecanismo complementario, que permita aplicar criterios cualitativos en las compras públicas, como encuadernación, apertura temática, pertinencia curricular, etc.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estado de avance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12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el establecimiento de un catálogo de la oferta nacional de acceso público en línea, que facilite la comercialización y difusión de la creación y producción nacional editorial.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estado de avance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8026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Instalar una instancia de participación, para que las instituciones públicas y organizaciones de autores y editores promuevan la creación de contenidos diversos en la industria local y aseguren criterios de pertinencia, calidad y diversidad en la oferta y en las compras de libros, que permita aumentar progresivamente, hasta un 60% del monto de las compras públicas de cada programa de ediciones nacionales.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estado de avance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12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Definir estándares de metadata para la edición electrónica, necesarios para compras públicas e inscripción en depósito legal, actualizados según las tendencias tecnológicas.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12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Investigar la realidad de la edición electrónica, con el fin de verificar si cumple con criterios de cobertura, garantía de acceso y criterios de evaluación establecidos, con el objeto de incluirlos en las compras públicas.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28" name="Google Shape;428;p4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AVANCES EN LAS MEDIDAS DEL ÁMBITO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5" name="Google Shape;435;p41"/>
          <p:cNvGraphicFramePr/>
          <p:nvPr/>
        </p:nvGraphicFramePr>
        <p:xfrm>
          <a:off x="797300" y="123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{DF4FA93F-5FC2-4C69-9F6C-167C7081F23D}</a:tableStyleId>
              </a:tblPr>
              <a:tblGrid>
                <a:gridCol w="1763325"/>
                <a:gridCol w="4799400"/>
                <a:gridCol w="11525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 de 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Avance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657225"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Fomentar las ediciones electrónicas y facilitar el acceso a contenidos digitales en bibliotecas públicas.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Impulsar la creación de un instrumento de fomento para la investigación, capacitación y edición electrónica, al que puedan acceder particulares, universidades y empresas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privadas.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48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Impulsar que las publicaciones financiadas por el Consejo Nacional de la Cultura y las Artes tengan edición digital de acceso público.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Asegurar la capacitación de alto nivel en edición electrónica a los distintos actores del mundo del libro.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48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Fomentar la conversión de libros nacionales a soportes digitales para su distribución y conservación y asegurar la migración/emulación de la producción digital nacional.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Garantizar que la Ley de Donaciones Culturales incluya la edición electrónica.*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estado de avance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Facilitar el acceso a la Biblioteca Pública Digital para todas y todos.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436" name="Google Shape;436;p4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AVANCES EN LAS MEDIDAS DEL ÁMBITO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3" name="Google Shape;443;p42"/>
          <p:cNvGraphicFramePr/>
          <p:nvPr/>
        </p:nvGraphicFramePr>
        <p:xfrm>
          <a:off x="466975" y="172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{DF4FA93F-5FC2-4C69-9F6C-167C7081F23D}</a:tableStyleId>
              </a:tblPr>
              <a:tblGrid>
                <a:gridCol w="2695575"/>
                <a:gridCol w="3867150"/>
                <a:gridCol w="11525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 de 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Avance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04825"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Fomentar la creación y el emprendimiento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editorial de los pueblos indígenas.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Fortalecer la visibilidad y participación de escritores de pueblos originarios en espacios de difusión y promoción nacionales e internacionales.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Impulsar la reedición de literatura patrimonial de los pueblos originarios.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48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Traducir a lenguas originarias de obras patrimoniales de los pueblos indígenas, editadas en sus primeras versiones en otros idiomas.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abordada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</a:tbl>
          </a:graphicData>
        </a:graphic>
      </p:graphicFrame>
      <p:sp>
        <p:nvSpPr>
          <p:cNvPr id="444" name="Google Shape;444;p4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3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AVANCES EN LAS MEDIDAS DEL ÁMBITO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3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1" name="Google Shape;451;p43"/>
          <p:cNvGraphicFramePr/>
          <p:nvPr/>
        </p:nvGraphicFramePr>
        <p:xfrm>
          <a:off x="498450" y="100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{DF4FA93F-5FC2-4C69-9F6C-167C7081F23D}</a:tableStyleId>
              </a:tblPr>
              <a:tblGrid>
                <a:gridCol w="2406250"/>
                <a:gridCol w="4156475"/>
                <a:gridCol w="1152525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 de 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Avance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04825"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Apoyar y promover la internacionalización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la industria editorial nacional y regional.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Favorecer la implementación de la estrategia de internacionalización de la industria editorial elaborada por los actores del sector.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48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Fortalecer y perfeccionar el programa de traducciones de autores chilenos a otros idiomas a través de la red de agregados culturales.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48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Contribuir al fortalecimiento de la industria editorial nacional y su internacionalización mediante la traducción en Chile de autores de otras lenguas al español.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8096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y definir planes estratégicos de internacionalización en ProChile, para la exportación de libros, los derechos de edición, ediciones digitales y la participación de la industria del libro chileno en licitaciones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internacionales.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Impulsar la creación de una marca sectorial de la industria editorial.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48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Impulsar la generación de un instrumento de financiamiento dependiente del Fondo Nacional del Libro y la Lectura para compra de derechos de autor.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abordada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</a:tbl>
          </a:graphicData>
        </a:graphic>
      </p:graphicFrame>
      <p:sp>
        <p:nvSpPr>
          <p:cNvPr id="452" name="Google Shape;452;p4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4"/>
          <p:cNvSpPr txBox="1"/>
          <p:nvPr>
            <p:ph idx="1" type="body"/>
          </p:nvPr>
        </p:nvSpPr>
        <p:spPr>
          <a:xfrm>
            <a:off x="4572000" y="895250"/>
            <a:ext cx="4468500" cy="28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C4184E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  <a:highlight>
                  <a:srgbClr val="FFFFFF"/>
                </a:highlight>
              </a:rPr>
              <a:t>¿Es pertinente </a:t>
            </a:r>
            <a:r>
              <a:rPr lang="es" sz="2700" u="sng">
                <a:solidFill>
                  <a:srgbClr val="C4184E"/>
                </a:solidFill>
                <a:highlight>
                  <a:srgbClr val="FFFFFF"/>
                </a:highlight>
              </a:rPr>
              <a:t>dar continuidad</a:t>
            </a:r>
            <a:r>
              <a:rPr lang="es" sz="2700">
                <a:solidFill>
                  <a:srgbClr val="C4184E"/>
                </a:solidFill>
                <a:highlight>
                  <a:srgbClr val="FFFFFF"/>
                </a:highlight>
              </a:rPr>
              <a:t> a estas medidas en una próxima política? ¿</a:t>
            </a:r>
            <a:r>
              <a:rPr lang="es" sz="2700" u="sng">
                <a:solidFill>
                  <a:srgbClr val="C4184E"/>
                </a:solidFill>
                <a:highlight>
                  <a:srgbClr val="FFFFFF"/>
                </a:highlight>
              </a:rPr>
              <a:t>Por qué</a:t>
            </a:r>
            <a:r>
              <a:rPr lang="es" sz="2700">
                <a:solidFill>
                  <a:srgbClr val="C4184E"/>
                </a:solidFill>
                <a:highlight>
                  <a:srgbClr val="FFFFFF"/>
                </a:highlight>
              </a:rPr>
              <a:t>? </a:t>
            </a:r>
            <a:endParaRPr sz="2700">
              <a:solidFill>
                <a:srgbClr val="C4184E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C4184E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  <a:highlight>
                  <a:srgbClr val="FFFFFF"/>
                </a:highlight>
              </a:rPr>
              <a:t>¿Cómo podemos avanzar en este ámbito?</a:t>
            </a:r>
            <a:endParaRPr sz="2700">
              <a:solidFill>
                <a:srgbClr val="C4184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C4184E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C4184E"/>
              </a:solidFill>
              <a:highlight>
                <a:srgbClr val="FFFFFF"/>
              </a:highlight>
            </a:endParaRPr>
          </a:p>
        </p:txBody>
      </p:sp>
      <p:sp>
        <p:nvSpPr>
          <p:cNvPr id="458" name="Google Shape;458;p44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59" name="Google Shape;459;p4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60" name="Google Shape;4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00" y="646900"/>
            <a:ext cx="4032724" cy="42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5"/>
          <p:cNvSpPr txBox="1"/>
          <p:nvPr>
            <p:ph idx="1" type="body"/>
          </p:nvPr>
        </p:nvSpPr>
        <p:spPr>
          <a:xfrm>
            <a:off x="3536150" y="885675"/>
            <a:ext cx="5486400" cy="3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>
                <a:highlight>
                  <a:srgbClr val="FEFEFE"/>
                </a:highlight>
              </a:rPr>
              <a:t>Incentivar el emprendimiento de editoriales, librerías y profesionales del libro, para fomentar la sustentabilidad de la creación, producción y circulación del libro nacional.</a:t>
            </a:r>
            <a:endParaRPr>
              <a:highlight>
                <a:srgbClr val="FEFEFE"/>
              </a:highlight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>
                <a:highlight>
                  <a:srgbClr val="FEFEFE"/>
                </a:highlight>
              </a:rPr>
              <a:t>Promover la mejora de la calidad de los libros que elabora la industria editorial, a través de mesas técnicas con participación de organismos públicos y organizaciones de autores y editores.</a:t>
            </a:r>
            <a:endParaRPr>
              <a:highlight>
                <a:srgbClr val="FEFEFE"/>
              </a:highlight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>
                <a:highlight>
                  <a:srgbClr val="FEFEFE"/>
                </a:highlight>
              </a:rPr>
              <a:t>Estimular la industria editorial nacional impresa y electrónica, a través de las compras públicas.</a:t>
            </a:r>
            <a:endParaRPr>
              <a:highlight>
                <a:srgbClr val="FEFEFE"/>
              </a:highlight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>
                <a:highlight>
                  <a:srgbClr val="FEFEFE"/>
                </a:highlight>
              </a:rPr>
              <a:t>Fomentar las ediciones electrónicas y facilitar el acceso a contenidos digitales en bibliotecas públicas.</a:t>
            </a:r>
            <a:endParaRPr>
              <a:highlight>
                <a:srgbClr val="FEFEFE"/>
              </a:highlight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>
                <a:highlight>
                  <a:srgbClr val="FEFEFE"/>
                </a:highlight>
              </a:rPr>
              <a:t>Fomentar la creación y el emprendimiento editorial de los pueblos indígenas.</a:t>
            </a:r>
            <a:endParaRPr>
              <a:highlight>
                <a:srgbClr val="FEFEFE"/>
              </a:highlight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>
                <a:highlight>
                  <a:srgbClr val="FEFEFE"/>
                </a:highlight>
              </a:rPr>
              <a:t>Apoyar y promover la internacionalización de la industria editorial nacional y regional.</a:t>
            </a:r>
            <a:endParaRPr>
              <a:highlight>
                <a:srgbClr val="FEFEFE"/>
              </a:highlight>
            </a:endParaRPr>
          </a:p>
        </p:txBody>
      </p:sp>
      <p:sp>
        <p:nvSpPr>
          <p:cNvPr id="467" name="Google Shape;467;p45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68" name="Google Shape;468;p45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69" name="Google Shape;4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25" y="1275150"/>
            <a:ext cx="3197376" cy="33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5"/>
          <p:cNvSpPr txBox="1"/>
          <p:nvPr/>
        </p:nvSpPr>
        <p:spPr>
          <a:xfrm>
            <a:off x="267825" y="287400"/>
            <a:ext cx="63651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ÁREAS DE MEDIDAS PNLL 2015 - 2020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6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PRINCIPIOS Y COMPROMISOS DE LA PNLL 2015-2020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46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7" name="Google Shape;477;p46"/>
          <p:cNvGraphicFramePr/>
          <p:nvPr/>
        </p:nvGraphicFramePr>
        <p:xfrm>
          <a:off x="1795026" y="10724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{932E241B-BA46-44CB-88C3-637B44773E9C}</a:tableStyleId>
              </a:tblPr>
              <a:tblGrid>
                <a:gridCol w="2610475"/>
                <a:gridCol w="2610475"/>
              </a:tblGrid>
              <a:tr h="295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rgbClr val="C4194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rgbClr val="C4194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rgbClr val="C4194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22706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500" u="none" cap="none" strike="noStrike">
                        <a:solidFill>
                          <a:srgbClr val="5F5F5F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500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478" name="Google Shape;478;p4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79" name="Google Shape;479;p46"/>
          <p:cNvSpPr/>
          <p:nvPr/>
        </p:nvSpPr>
        <p:spPr>
          <a:xfrm rot="5400000">
            <a:off x="4247350" y="1049425"/>
            <a:ext cx="232200" cy="5762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80" name="Google Shape;480;p46"/>
          <p:cNvSpPr txBox="1"/>
          <p:nvPr/>
        </p:nvSpPr>
        <p:spPr>
          <a:xfrm>
            <a:off x="2928200" y="413562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2300">
                <a:solidFill>
                  <a:schemeClr val="accent1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EJES TRANSVERSALES</a:t>
            </a:r>
            <a:endParaRPr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>
            <p:ph type="ctrTitle"/>
          </p:nvPr>
        </p:nvSpPr>
        <p:spPr>
          <a:xfrm>
            <a:off x="881126" y="715025"/>
            <a:ext cx="54792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CRONOGRAMA DE LA POLÍTICA</a:t>
            </a:r>
            <a:endParaRPr/>
          </a:p>
        </p:txBody>
      </p:sp>
      <p:sp>
        <p:nvSpPr>
          <p:cNvPr id="254" name="Google Shape;254;p29"/>
          <p:cNvSpPr txBox="1"/>
          <p:nvPr>
            <p:ph idx="1" type="subTitle"/>
          </p:nvPr>
        </p:nvSpPr>
        <p:spPr>
          <a:xfrm>
            <a:off x="881125" y="275785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validación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7"/>
          <p:cNvSpPr txBox="1"/>
          <p:nvPr/>
        </p:nvSpPr>
        <p:spPr>
          <a:xfrm>
            <a:off x="351875" y="285200"/>
            <a:ext cx="73863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CONSULTA CIUDADANA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7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7"/>
          <p:cNvSpPr txBox="1"/>
          <p:nvPr/>
        </p:nvSpPr>
        <p:spPr>
          <a:xfrm>
            <a:off x="351875" y="980775"/>
            <a:ext cx="81309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chemeClr val="dk2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Pensando en la próxima política ¿Te parece importante mantener los principios de la PNLL anterior?</a:t>
            </a:r>
            <a:endParaRPr sz="1500">
              <a:solidFill>
                <a:schemeClr val="dk2"/>
              </a:solidFill>
              <a:highlight>
                <a:srgbClr val="FEFEFE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89" name="Google Shape;4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300" y="2885300"/>
            <a:ext cx="3390350" cy="207730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7"/>
          <p:cNvSpPr txBox="1"/>
          <p:nvPr/>
        </p:nvSpPr>
        <p:spPr>
          <a:xfrm>
            <a:off x="846000" y="1602150"/>
            <a:ext cx="438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Participación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97%</a:t>
            </a:r>
            <a:endParaRPr b="1" sz="1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Diversidad cultural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Interculturalidad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96%</a:t>
            </a:r>
            <a:endParaRPr sz="1500">
              <a:solidFill>
                <a:schemeClr val="dk2"/>
              </a:solidFill>
              <a:highlight>
                <a:srgbClr val="FEFEFE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7"/>
          <p:cNvSpPr txBox="1"/>
          <p:nvPr/>
        </p:nvSpPr>
        <p:spPr>
          <a:xfrm>
            <a:off x="4439750" y="1626075"/>
            <a:ext cx="3213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Territorialidad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90%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Equidad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95%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Fomento de la creatividad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/>
          </a:p>
        </p:txBody>
      </p:sp>
      <p:sp>
        <p:nvSpPr>
          <p:cNvPr id="492" name="Google Shape;492;p47"/>
          <p:cNvSpPr txBox="1"/>
          <p:nvPr/>
        </p:nvSpPr>
        <p:spPr>
          <a:xfrm>
            <a:off x="391950" y="25904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500">
                <a:solidFill>
                  <a:schemeClr val="dk2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2.     ¿Agregarías otros principios?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8"/>
          <p:cNvSpPr txBox="1"/>
          <p:nvPr/>
        </p:nvSpPr>
        <p:spPr>
          <a:xfrm>
            <a:off x="31310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MESAS REGIONALES: ATRIBUTOS DE LA POLÍTICA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8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50" y="1964700"/>
            <a:ext cx="2601250" cy="274392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01" name="Google Shape;50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687" y="817475"/>
            <a:ext cx="6122112" cy="38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9"/>
          <p:cNvSpPr txBox="1"/>
          <p:nvPr>
            <p:ph idx="1" type="body"/>
          </p:nvPr>
        </p:nvSpPr>
        <p:spPr>
          <a:xfrm>
            <a:off x="4839425" y="2122225"/>
            <a:ext cx="40326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</a:rPr>
              <a:t>¿Qué </a:t>
            </a:r>
            <a:r>
              <a:rPr b="1" lang="es" sz="2700">
                <a:solidFill>
                  <a:srgbClr val="C4184E"/>
                </a:solidFill>
              </a:rPr>
              <a:t>nuevos </a:t>
            </a:r>
            <a:r>
              <a:rPr lang="es" sz="2700">
                <a:solidFill>
                  <a:srgbClr val="C4184E"/>
                </a:solidFill>
              </a:rPr>
              <a:t>ejes transversales emergen a partir de este proceso de construcción?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507" name="Google Shape;507;p4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08" name="Google Shape;508;p4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09" name="Google Shape;50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50" y="1177600"/>
            <a:ext cx="4032600" cy="31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9"/>
          <p:cNvSpPr txBox="1"/>
          <p:nvPr/>
        </p:nvSpPr>
        <p:spPr>
          <a:xfrm>
            <a:off x="359375" y="285200"/>
            <a:ext cx="7378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PROPUESTA DE EJES TRANSVERSALES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9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17" name="Google Shape;517;p5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18" name="Google Shape;518;p50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0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075" y="1244474"/>
            <a:ext cx="3541050" cy="31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0"/>
          <p:cNvSpPr txBox="1"/>
          <p:nvPr/>
        </p:nvSpPr>
        <p:spPr>
          <a:xfrm>
            <a:off x="318650" y="1081550"/>
            <a:ext cx="420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Articulación global de los 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instrumentos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gestión: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0"/>
          <p:cNvSpPr/>
          <p:nvPr/>
        </p:nvSpPr>
        <p:spPr>
          <a:xfrm>
            <a:off x="775850" y="2904075"/>
            <a:ext cx="819300" cy="576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50"/>
          <p:cNvSpPr/>
          <p:nvPr/>
        </p:nvSpPr>
        <p:spPr>
          <a:xfrm>
            <a:off x="1998100" y="2449050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Plan Nacional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50"/>
          <p:cNvSpPr/>
          <p:nvPr/>
        </p:nvSpPr>
        <p:spPr>
          <a:xfrm>
            <a:off x="2030750" y="3441100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Planes Regionales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5" name="Google Shape;525;p50"/>
          <p:cNvCxnSpPr>
            <a:stCxn id="522" idx="3"/>
            <a:endCxn id="523" idx="1"/>
          </p:cNvCxnSpPr>
          <p:nvPr/>
        </p:nvCxnSpPr>
        <p:spPr>
          <a:xfrm flipH="1" rot="10800000">
            <a:off x="1595150" y="2700825"/>
            <a:ext cx="402900" cy="49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6" name="Google Shape;526;p50"/>
          <p:cNvCxnSpPr>
            <a:stCxn id="522" idx="3"/>
            <a:endCxn id="524" idx="1"/>
          </p:cNvCxnSpPr>
          <p:nvPr/>
        </p:nvCxnSpPr>
        <p:spPr>
          <a:xfrm>
            <a:off x="1595150" y="3192225"/>
            <a:ext cx="435600" cy="50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7" name="Google Shape;527;p50"/>
          <p:cNvSpPr/>
          <p:nvPr/>
        </p:nvSpPr>
        <p:spPr>
          <a:xfrm>
            <a:off x="3436925" y="211585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50"/>
          <p:cNvSpPr/>
          <p:nvPr/>
        </p:nvSpPr>
        <p:spPr>
          <a:xfrm>
            <a:off x="3436925" y="273840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9" name="Google Shape;529;p50"/>
          <p:cNvCxnSpPr>
            <a:stCxn id="523" idx="3"/>
            <a:endCxn id="527" idx="1"/>
          </p:cNvCxnSpPr>
          <p:nvPr/>
        </p:nvCxnSpPr>
        <p:spPr>
          <a:xfrm flipH="1" rot="10800000">
            <a:off x="3026800" y="2330100"/>
            <a:ext cx="410100" cy="37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50"/>
          <p:cNvCxnSpPr>
            <a:stCxn id="523" idx="3"/>
            <a:endCxn id="528" idx="1"/>
          </p:cNvCxnSpPr>
          <p:nvPr/>
        </p:nvCxnSpPr>
        <p:spPr>
          <a:xfrm>
            <a:off x="3026800" y="2700900"/>
            <a:ext cx="410100" cy="2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1" name="Google Shape;531;p50"/>
          <p:cNvSpPr/>
          <p:nvPr/>
        </p:nvSpPr>
        <p:spPr>
          <a:xfrm>
            <a:off x="3463375" y="329230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50"/>
          <p:cNvSpPr/>
          <p:nvPr/>
        </p:nvSpPr>
        <p:spPr>
          <a:xfrm>
            <a:off x="3463375" y="391485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3" name="Google Shape;533;p50"/>
          <p:cNvCxnSpPr>
            <a:stCxn id="524" idx="3"/>
            <a:endCxn id="531" idx="1"/>
          </p:cNvCxnSpPr>
          <p:nvPr/>
        </p:nvCxnSpPr>
        <p:spPr>
          <a:xfrm flipH="1" rot="10800000">
            <a:off x="3059450" y="3506650"/>
            <a:ext cx="403800" cy="18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Google Shape;534;p50"/>
          <p:cNvCxnSpPr>
            <a:stCxn id="524" idx="3"/>
            <a:endCxn id="532" idx="1"/>
          </p:cNvCxnSpPr>
          <p:nvPr/>
        </p:nvCxnSpPr>
        <p:spPr>
          <a:xfrm>
            <a:off x="3059450" y="3692950"/>
            <a:ext cx="403800" cy="43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1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40" name="Google Shape;540;p5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41" name="Google Shape;541;p51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51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51"/>
          <p:cNvSpPr txBox="1"/>
          <p:nvPr>
            <p:ph idx="1" type="body"/>
          </p:nvPr>
        </p:nvSpPr>
        <p:spPr>
          <a:xfrm>
            <a:off x="5309525" y="2000500"/>
            <a:ext cx="3255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C4184E"/>
                </a:solidFill>
              </a:rPr>
              <a:t>¿Cómo puedo seguir </a:t>
            </a:r>
            <a:r>
              <a:rPr b="1" lang="es" sz="2500">
                <a:solidFill>
                  <a:srgbClr val="C4184E"/>
                </a:solidFill>
              </a:rPr>
              <a:t>participando </a:t>
            </a:r>
            <a:r>
              <a:rPr lang="es" sz="2500">
                <a:solidFill>
                  <a:srgbClr val="C4184E"/>
                </a:solidFill>
              </a:rPr>
              <a:t>de la Política?</a:t>
            </a:r>
            <a:endParaRPr sz="2600">
              <a:solidFill>
                <a:srgbClr val="C4184E"/>
              </a:solidFill>
            </a:endParaRPr>
          </a:p>
        </p:txBody>
      </p:sp>
      <p:pic>
        <p:nvPicPr>
          <p:cNvPr id="544" name="Google Shape;54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675" y="1201625"/>
            <a:ext cx="3846951" cy="343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2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50" name="Google Shape;550;p5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51" name="Google Shape;551;p52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2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201" y="819975"/>
            <a:ext cx="6189551" cy="4260574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2"/>
          <p:cNvSpPr txBox="1"/>
          <p:nvPr>
            <p:ph idx="1" type="body"/>
          </p:nvPr>
        </p:nvSpPr>
        <p:spPr>
          <a:xfrm>
            <a:off x="5688650" y="1957625"/>
            <a:ext cx="3255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C4184E"/>
                </a:solidFill>
              </a:rPr>
              <a:t>¿Cómo puedo seguir </a:t>
            </a:r>
            <a:r>
              <a:rPr b="1" lang="es" sz="2500">
                <a:solidFill>
                  <a:srgbClr val="C4184E"/>
                </a:solidFill>
              </a:rPr>
              <a:t>participando </a:t>
            </a:r>
            <a:r>
              <a:rPr lang="es" sz="2500">
                <a:solidFill>
                  <a:srgbClr val="C4184E"/>
                </a:solidFill>
              </a:rPr>
              <a:t>de la Política?</a:t>
            </a:r>
            <a:endParaRPr sz="2600">
              <a:solidFill>
                <a:srgbClr val="C4184E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3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60" name="Google Shape;560;p5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61" name="Google Shape;561;p53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GOBERNANZA Y ROL EN LA POLÍTICA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53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53"/>
          <p:cNvSpPr txBox="1"/>
          <p:nvPr/>
        </p:nvSpPr>
        <p:spPr>
          <a:xfrm>
            <a:off x="240350" y="1126575"/>
            <a:ext cx="37725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Comisiones técnicas (8)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trabajo establecidas por la Secretaría Ejecutiva para hacer el </a:t>
            </a:r>
            <a:r>
              <a:rPr b="1" i="1"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seguimiento concertado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las medidas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Comité interministerial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los representantes de los ministerios que participan en la política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públicas ciudadanas (16)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nivel regional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Plenario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anual de la PNLL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550" y="1065426"/>
            <a:ext cx="4640280" cy="32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4"/>
          <p:cNvSpPr txBox="1"/>
          <p:nvPr/>
        </p:nvSpPr>
        <p:spPr>
          <a:xfrm>
            <a:off x="531575" y="991675"/>
            <a:ext cx="8506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¡MUCHAS GRACIAS POR SU PARTICIPACIÓN Y COMPROMISO!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54"/>
          <p:cNvSpPr txBox="1"/>
          <p:nvPr/>
        </p:nvSpPr>
        <p:spPr>
          <a:xfrm>
            <a:off x="1188473" y="1555175"/>
            <a:ext cx="37416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Este proceso continúa</a:t>
            </a: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comenzando la redacción y validación durante el primer semestre del 2022 </a:t>
            </a:r>
            <a:endParaRPr sz="24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4"/>
          <p:cNvSpPr txBox="1"/>
          <p:nvPr/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4"/>
          <p:cNvSpPr txBox="1"/>
          <p:nvPr/>
        </p:nvSpPr>
        <p:spPr>
          <a:xfrm>
            <a:off x="703325" y="3280426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Google Shape;57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675" y="1555175"/>
            <a:ext cx="2044275" cy="28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0" name="Google Shape;260;p3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1" name="Google Shape;261;p30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CRONOGRAMA DE TRABAJO DE LA POLÍTICA</a:t>
            </a:r>
            <a:endParaRPr/>
          </a:p>
        </p:txBody>
      </p:sp>
      <p:sp>
        <p:nvSpPr>
          <p:cNvPr id="262" name="Google Shape;262;p30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441725" y="1145475"/>
            <a:ext cx="8288100" cy="27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Primer semestre 2022</a:t>
            </a:r>
            <a:endParaRPr/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Instancias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validación participativa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, a nivel técnico y ciudadano, con representantes de la sociedad civil y las instituciones públicas que conforman el ecosistema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Instancias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validación política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 con las nuevas autoridades, tales como reuniones bilaterales e intersectoriales en la Moneda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Segundo semestre 2022</a:t>
            </a:r>
            <a:endParaRPr/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Plenario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lanzamiento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 de la Política 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0" name="Google Shape;270;p31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71" name="Google Shape;271;p31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 txBox="1"/>
          <p:nvPr/>
        </p:nvSpPr>
        <p:spPr>
          <a:xfrm>
            <a:off x="307750" y="1141150"/>
            <a:ext cx="82887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 Mesas por Ámbito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participación en la Mesa y en el proceso de construcción de la PNLL es voluntaria. Como instancia participativa, no hay garantía de anonimato.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realizará una grabación de vídeo de esta Mesa, con su consentimiento, como medio verificador de la actividad. Esta será utilizada para las tareas de sistematización de los debates y análisis.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2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Y AGENDA</a:t>
            </a:r>
            <a:endParaRPr/>
          </a:p>
        </p:txBody>
      </p:sp>
      <p:sp>
        <p:nvSpPr>
          <p:cNvPr id="280" name="Google Shape;280;p32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371" y="990962"/>
            <a:ext cx="2799604" cy="34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 txBox="1"/>
          <p:nvPr>
            <p:ph idx="1" type="body"/>
          </p:nvPr>
        </p:nvSpPr>
        <p:spPr>
          <a:xfrm>
            <a:off x="94375" y="1088500"/>
            <a:ext cx="55311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El </a:t>
            </a:r>
            <a:r>
              <a:rPr b="1" lang="es"/>
              <a:t>objetivo</a:t>
            </a:r>
            <a:r>
              <a:rPr lang="es"/>
              <a:t> de este espacio de trabajo es compartir la percepción de los diversos actores sobre los principales componentes del ámbito Industria e Internacionalización de la PNLL, articulando las perspectivas y visiones de actores diversos.  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 Trabajaremos en 3 sesiones de 2 horas cada una:</a:t>
            </a:r>
            <a:endParaRPr/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/>
              <a:t>Sesión 1:	Diagnóstico por ámbito → 7 de enero   </a:t>
            </a:r>
            <a:endParaRPr/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/>
              <a:t>Sesión 2: 	Objetivo de la PNLL y propósito del ámbito → 17 de enero  </a:t>
            </a:r>
            <a:endParaRPr/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s"/>
              <a:t>Sesión 3:	Medidas y e</a:t>
            </a:r>
            <a:r>
              <a:rPr b="1" lang="es"/>
              <a:t>jes transversales</a:t>
            </a:r>
            <a:r>
              <a:rPr b="1" lang="es"/>
              <a:t> → 25 de  enero</a:t>
            </a:r>
            <a:r>
              <a:rPr lang="es"/>
              <a:t>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3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9" name="Google Shape;289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">
                <a:solidFill>
                  <a:srgbClr val="C4184E"/>
                </a:solidFill>
              </a:rPr>
              <a:t>INTERACTUAMOS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>
                <a:solidFill>
                  <a:srgbClr val="C4184E"/>
                </a:solidFill>
              </a:rPr>
              <a:t>EN LAS MESAS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95" name="Google Shape;295;p34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6" name="Google Shape;2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5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3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32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60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7">
            <a:alphaModFix/>
          </a:blip>
          <a:srcRect b="0" l="23221" r="21921" t="0"/>
          <a:stretch/>
        </p:blipFill>
        <p:spPr>
          <a:xfrm>
            <a:off x="6725150" y="2022773"/>
            <a:ext cx="1036451" cy="9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SE ESTRUCTURÓ LA PNLL 2015-2020?</a:t>
            </a: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4207600" y="958325"/>
            <a:ext cx="1475100" cy="576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 General de la Política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1458550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Lectura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2754538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Creación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4050550" y="1997875"/>
            <a:ext cx="18072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Industria e Internacionalización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7653250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Marco Jurídico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6125038" y="1997875"/>
            <a:ext cx="12609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Patrimonio Bibliográfico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214325" y="1941925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Ámbitos de la Política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184600" y="2794400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Propósitos del Ámbito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14585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2810525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4207600" y="2887850"/>
            <a:ext cx="15360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62411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76532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35"/>
          <p:cNvCxnSpPr/>
          <p:nvPr/>
        </p:nvCxnSpPr>
        <p:spPr>
          <a:xfrm>
            <a:off x="1564475" y="3321850"/>
            <a:ext cx="3600" cy="15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35"/>
          <p:cNvSpPr txBox="1"/>
          <p:nvPr/>
        </p:nvSpPr>
        <p:spPr>
          <a:xfrm>
            <a:off x="1622988" y="32683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1622988" y="36330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1622988" y="3990400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1622988" y="43356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35"/>
          <p:cNvCxnSpPr>
            <a:stCxn id="321" idx="1"/>
          </p:cNvCxnSpPr>
          <p:nvPr/>
        </p:nvCxnSpPr>
        <p:spPr>
          <a:xfrm flipH="1">
            <a:off x="1558788" y="346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35"/>
          <p:cNvCxnSpPr/>
          <p:nvPr/>
        </p:nvCxnSpPr>
        <p:spPr>
          <a:xfrm flipH="1">
            <a:off x="1558788" y="38485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5"/>
          <p:cNvCxnSpPr/>
          <p:nvPr/>
        </p:nvCxnSpPr>
        <p:spPr>
          <a:xfrm flipH="1">
            <a:off x="1558788" y="41972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35"/>
          <p:cNvCxnSpPr/>
          <p:nvPr/>
        </p:nvCxnSpPr>
        <p:spPr>
          <a:xfrm flipH="1">
            <a:off x="1558788" y="45459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5"/>
          <p:cNvCxnSpPr/>
          <p:nvPr/>
        </p:nvCxnSpPr>
        <p:spPr>
          <a:xfrm flipH="1">
            <a:off x="4322525" y="3321850"/>
            <a:ext cx="1200" cy="15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35"/>
          <p:cNvSpPr txBox="1"/>
          <p:nvPr/>
        </p:nvSpPr>
        <p:spPr>
          <a:xfrm>
            <a:off x="4387900" y="32399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4387900" y="35043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5"/>
          <p:cNvSpPr txBox="1"/>
          <p:nvPr/>
        </p:nvSpPr>
        <p:spPr>
          <a:xfrm>
            <a:off x="4387900" y="3776713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5"/>
          <p:cNvSpPr txBox="1"/>
          <p:nvPr/>
        </p:nvSpPr>
        <p:spPr>
          <a:xfrm>
            <a:off x="4387900" y="40768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35"/>
          <p:cNvCxnSpPr/>
          <p:nvPr/>
        </p:nvCxnSpPr>
        <p:spPr>
          <a:xfrm flipH="1">
            <a:off x="4323700" y="343205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5"/>
          <p:cNvCxnSpPr/>
          <p:nvPr/>
        </p:nvCxnSpPr>
        <p:spPr>
          <a:xfrm flipH="1">
            <a:off x="4323725" y="370812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5"/>
          <p:cNvCxnSpPr/>
          <p:nvPr/>
        </p:nvCxnSpPr>
        <p:spPr>
          <a:xfrm flipH="1">
            <a:off x="4323700" y="399040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35"/>
          <p:cNvCxnSpPr/>
          <p:nvPr/>
        </p:nvCxnSpPr>
        <p:spPr>
          <a:xfrm flipH="1">
            <a:off x="4323700" y="483722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35"/>
          <p:cNvCxnSpPr/>
          <p:nvPr/>
        </p:nvCxnSpPr>
        <p:spPr>
          <a:xfrm>
            <a:off x="6347075" y="3321850"/>
            <a:ext cx="2400" cy="3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35"/>
          <p:cNvSpPr txBox="1"/>
          <p:nvPr/>
        </p:nvSpPr>
        <p:spPr>
          <a:xfrm>
            <a:off x="6411250" y="34635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35"/>
          <p:cNvCxnSpPr>
            <a:stCxn id="339" idx="1"/>
          </p:cNvCxnSpPr>
          <p:nvPr/>
        </p:nvCxnSpPr>
        <p:spPr>
          <a:xfrm flipH="1">
            <a:off x="6347050" y="36636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35"/>
          <p:cNvCxnSpPr/>
          <p:nvPr/>
        </p:nvCxnSpPr>
        <p:spPr>
          <a:xfrm flipH="1">
            <a:off x="7756025" y="3316550"/>
            <a:ext cx="11400" cy="72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35"/>
          <p:cNvSpPr txBox="1"/>
          <p:nvPr/>
        </p:nvSpPr>
        <p:spPr>
          <a:xfrm>
            <a:off x="7831600" y="34582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7831600" y="38229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p35"/>
          <p:cNvCxnSpPr>
            <a:stCxn id="342" idx="1"/>
          </p:cNvCxnSpPr>
          <p:nvPr/>
        </p:nvCxnSpPr>
        <p:spPr>
          <a:xfrm flipH="1">
            <a:off x="7767400" y="36583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35"/>
          <p:cNvCxnSpPr/>
          <p:nvPr/>
        </p:nvCxnSpPr>
        <p:spPr>
          <a:xfrm flipH="1">
            <a:off x="7767400" y="403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35"/>
          <p:cNvCxnSpPr/>
          <p:nvPr/>
        </p:nvCxnSpPr>
        <p:spPr>
          <a:xfrm>
            <a:off x="2886050" y="3316550"/>
            <a:ext cx="5700" cy="10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35"/>
          <p:cNvSpPr txBox="1"/>
          <p:nvPr/>
        </p:nvSpPr>
        <p:spPr>
          <a:xfrm>
            <a:off x="2950225" y="34582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5"/>
          <p:cNvSpPr txBox="1"/>
          <p:nvPr/>
        </p:nvSpPr>
        <p:spPr>
          <a:xfrm>
            <a:off x="2950225" y="38229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5"/>
          <p:cNvSpPr txBox="1"/>
          <p:nvPr/>
        </p:nvSpPr>
        <p:spPr>
          <a:xfrm>
            <a:off x="2950225" y="4180300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35"/>
          <p:cNvCxnSpPr>
            <a:stCxn id="347" idx="1"/>
          </p:cNvCxnSpPr>
          <p:nvPr/>
        </p:nvCxnSpPr>
        <p:spPr>
          <a:xfrm flipH="1">
            <a:off x="2886025" y="36583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35"/>
          <p:cNvCxnSpPr/>
          <p:nvPr/>
        </p:nvCxnSpPr>
        <p:spPr>
          <a:xfrm flipH="1">
            <a:off x="2886025" y="403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35"/>
          <p:cNvCxnSpPr/>
          <p:nvPr/>
        </p:nvCxnSpPr>
        <p:spPr>
          <a:xfrm flipH="1">
            <a:off x="2886025" y="43871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3" name="Google Shape;353;p35"/>
          <p:cNvSpPr txBox="1"/>
          <p:nvPr/>
        </p:nvSpPr>
        <p:spPr>
          <a:xfrm>
            <a:off x="201150" y="3822975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Áreas de Medidas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4" name="Google Shape;354;p35"/>
          <p:cNvCxnSpPr>
            <a:stCxn id="308" idx="2"/>
            <a:endCxn id="315" idx="0"/>
          </p:cNvCxnSpPr>
          <p:nvPr/>
        </p:nvCxnSpPr>
        <p:spPr>
          <a:xfrm>
            <a:off x="19729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35"/>
          <p:cNvCxnSpPr/>
          <p:nvPr/>
        </p:nvCxnSpPr>
        <p:spPr>
          <a:xfrm>
            <a:off x="32689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35"/>
          <p:cNvCxnSpPr/>
          <p:nvPr/>
        </p:nvCxnSpPr>
        <p:spPr>
          <a:xfrm>
            <a:off x="495415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35"/>
          <p:cNvCxnSpPr/>
          <p:nvPr/>
        </p:nvCxnSpPr>
        <p:spPr>
          <a:xfrm>
            <a:off x="67555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35"/>
          <p:cNvCxnSpPr/>
          <p:nvPr/>
        </p:nvCxnSpPr>
        <p:spPr>
          <a:xfrm>
            <a:off x="81676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35"/>
          <p:cNvCxnSpPr>
            <a:stCxn id="308" idx="0"/>
            <a:endCxn id="307" idx="2"/>
          </p:cNvCxnSpPr>
          <p:nvPr/>
        </p:nvCxnSpPr>
        <p:spPr>
          <a:xfrm flipH="1" rot="10800000">
            <a:off x="1972900" y="1534675"/>
            <a:ext cx="29724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35"/>
          <p:cNvCxnSpPr>
            <a:stCxn id="309" idx="0"/>
            <a:endCxn id="307" idx="2"/>
          </p:cNvCxnSpPr>
          <p:nvPr/>
        </p:nvCxnSpPr>
        <p:spPr>
          <a:xfrm flipH="1" rot="10800000">
            <a:off x="3268888" y="1534675"/>
            <a:ext cx="16764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35"/>
          <p:cNvCxnSpPr>
            <a:stCxn id="310" idx="0"/>
            <a:endCxn id="307" idx="2"/>
          </p:cNvCxnSpPr>
          <p:nvPr/>
        </p:nvCxnSpPr>
        <p:spPr>
          <a:xfrm rot="10800000">
            <a:off x="4945150" y="1534675"/>
            <a:ext cx="90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35"/>
          <p:cNvCxnSpPr>
            <a:stCxn id="312" idx="0"/>
            <a:endCxn id="307" idx="2"/>
          </p:cNvCxnSpPr>
          <p:nvPr/>
        </p:nvCxnSpPr>
        <p:spPr>
          <a:xfrm rot="10800000">
            <a:off x="4945288" y="1534675"/>
            <a:ext cx="18102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35"/>
          <p:cNvCxnSpPr>
            <a:stCxn id="311" idx="0"/>
            <a:endCxn id="307" idx="2"/>
          </p:cNvCxnSpPr>
          <p:nvPr/>
        </p:nvCxnSpPr>
        <p:spPr>
          <a:xfrm rot="10800000">
            <a:off x="4945000" y="1534675"/>
            <a:ext cx="32226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Google Shape;364;p35"/>
          <p:cNvSpPr txBox="1"/>
          <p:nvPr/>
        </p:nvSpPr>
        <p:spPr>
          <a:xfrm>
            <a:off x="1622988" y="46740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35"/>
          <p:cNvCxnSpPr/>
          <p:nvPr/>
        </p:nvCxnSpPr>
        <p:spPr>
          <a:xfrm flipH="1">
            <a:off x="1558788" y="483420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35"/>
          <p:cNvSpPr txBox="1"/>
          <p:nvPr/>
        </p:nvSpPr>
        <p:spPr>
          <a:xfrm>
            <a:off x="4408863" y="43461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7" name="Google Shape;367;p35"/>
          <p:cNvCxnSpPr/>
          <p:nvPr/>
        </p:nvCxnSpPr>
        <p:spPr>
          <a:xfrm flipH="1">
            <a:off x="4326425" y="42726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35"/>
          <p:cNvCxnSpPr/>
          <p:nvPr/>
        </p:nvCxnSpPr>
        <p:spPr>
          <a:xfrm flipH="1">
            <a:off x="4335538" y="455495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9" name="Google Shape;369;p35"/>
          <p:cNvSpPr txBox="1"/>
          <p:nvPr/>
        </p:nvSpPr>
        <p:spPr>
          <a:xfrm>
            <a:off x="4408863" y="46204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6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5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/>
          <p:nvPr>
            <p:ph type="title"/>
          </p:nvPr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DESAFÍOS DEL </a:t>
            </a:r>
            <a:r>
              <a:rPr lang="es"/>
              <a:t>ÁMBITO</a:t>
            </a:r>
            <a:r>
              <a:rPr lang="es"/>
              <a:t> </a:t>
            </a:r>
            <a:r>
              <a:rPr lang="es"/>
              <a:t>DESDE LOS TERRITORIOS</a:t>
            </a:r>
            <a:endParaRPr/>
          </a:p>
        </p:txBody>
      </p:sp>
      <p:sp>
        <p:nvSpPr>
          <p:cNvPr id="376" name="Google Shape;376;p36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77" name="Google Shape;377;p36"/>
          <p:cNvPicPr preferRelativeResize="0"/>
          <p:nvPr/>
        </p:nvPicPr>
        <p:blipFill rotWithShape="1">
          <a:blip r:embed="rId3">
            <a:alphaModFix/>
          </a:blip>
          <a:srcRect b="3827" l="28535" r="31234" t="0"/>
          <a:stretch/>
        </p:blipFill>
        <p:spPr>
          <a:xfrm>
            <a:off x="4098325" y="964775"/>
            <a:ext cx="1490100" cy="3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6"/>
          <p:cNvSpPr txBox="1"/>
          <p:nvPr/>
        </p:nvSpPr>
        <p:spPr>
          <a:xfrm>
            <a:off x="501800" y="1259325"/>
            <a:ext cx="3454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La Lectura como un derecho garantizado y transversalizado  en las agendas  y en la planificación territorial es un anhelo compartido.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6"/>
          <p:cNvSpPr txBox="1"/>
          <p:nvPr/>
        </p:nvSpPr>
        <p:spPr>
          <a:xfrm rot="-150651">
            <a:off x="358446" y="989930"/>
            <a:ext cx="1157311" cy="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b="1" sz="17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6"/>
          <p:cNvSpPr txBox="1"/>
          <p:nvPr/>
        </p:nvSpPr>
        <p:spPr>
          <a:xfrm>
            <a:off x="5576025" y="2697925"/>
            <a:ext cx="121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Territorios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Género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Generaciones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Comunidades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 rot="1397">
            <a:off x="5383974" y="2348550"/>
            <a:ext cx="1476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endParaRPr b="1" sz="19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6"/>
          <p:cNvSpPr txBox="1"/>
          <p:nvPr/>
        </p:nvSpPr>
        <p:spPr>
          <a:xfrm rot="-966">
            <a:off x="6224614" y="1057913"/>
            <a:ext cx="213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LECTURA Y EDUCACIÓN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6"/>
          <p:cNvSpPr txBox="1"/>
          <p:nvPr/>
        </p:nvSpPr>
        <p:spPr>
          <a:xfrm>
            <a:off x="138150" y="2774125"/>
            <a:ext cx="32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GOCE COTIDIANO DE LA LECTURA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6"/>
          <p:cNvSpPr txBox="1"/>
          <p:nvPr/>
        </p:nvSpPr>
        <p:spPr>
          <a:xfrm>
            <a:off x="7372774" y="2961875"/>
            <a:ext cx="147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ESPACIOS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 rot="-692">
            <a:off x="7658622" y="3387479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FORMATOS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6"/>
          <p:cNvSpPr txBox="1"/>
          <p:nvPr/>
        </p:nvSpPr>
        <p:spPr>
          <a:xfrm rot="-530969">
            <a:off x="60395" y="3891493"/>
            <a:ext cx="1378712" cy="738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FOMENTO LECTOR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7112300" y="2536425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PRÁCTICAS LECTORAS DIVERSAS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6"/>
          <p:cNvSpPr txBox="1"/>
          <p:nvPr/>
        </p:nvSpPr>
        <p:spPr>
          <a:xfrm rot="-1151">
            <a:off x="2260681" y="2015813"/>
            <a:ext cx="17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ACCESO A LA LECTURA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6"/>
          <p:cNvSpPr txBox="1"/>
          <p:nvPr/>
        </p:nvSpPr>
        <p:spPr>
          <a:xfrm>
            <a:off x="686075" y="2209800"/>
            <a:ext cx="376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Pese a los avances, persiste como desafío en muchos territorios. Espacios, formatos, colecciones.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6"/>
          <p:cNvSpPr txBox="1"/>
          <p:nvPr/>
        </p:nvSpPr>
        <p:spPr>
          <a:xfrm>
            <a:off x="187250" y="3049775"/>
            <a:ext cx="37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un desafío compartido, que requiere fomentar las prácticas lectoras en todas las comunidades, desde la primera infancia, con una oferta atractiva.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6"/>
          <p:cNvSpPr txBox="1"/>
          <p:nvPr/>
        </p:nvSpPr>
        <p:spPr>
          <a:xfrm>
            <a:off x="1282700" y="3976625"/>
            <a:ext cx="3270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el desafío preponderante en los territorios, con diversas necesidades y oportunidades para el trabajo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multiactor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6"/>
          <p:cNvSpPr txBox="1"/>
          <p:nvPr/>
        </p:nvSpPr>
        <p:spPr>
          <a:xfrm>
            <a:off x="5456125" y="1332913"/>
            <a:ext cx="367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Surgen desafíos para fomentar la lectura desde la escuela, formar profesores/as en mediación, profesionalizar bibliotecas CRA, articular con otros actores del ecosistema, entre otros.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6"/>
          <p:cNvSpPr txBox="1"/>
          <p:nvPr/>
        </p:nvSpPr>
        <p:spPr>
          <a:xfrm rot="-467">
            <a:off x="5386425" y="3877445"/>
            <a:ext cx="22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PERTINENCIA TERRITORIAL 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5271225" y="4162325"/>
            <a:ext cx="345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Recursos, toma de decisiones, base de evidencia y  articulación de actores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descentralizada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6" name="Google Shape;396;p36"/>
          <p:cNvSpPr txBox="1"/>
          <p:nvPr/>
        </p:nvSpPr>
        <p:spPr>
          <a:xfrm rot="-965769">
            <a:off x="3470314" y="1285225"/>
            <a:ext cx="1190261" cy="554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LEY DE BIBLIOTECAS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