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964d35089_2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0964d35089_2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b7ba0533c_0_24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1" name="Google Shape;341;g10b7ba0533c_0_24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bae638b11_0_69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pregunta 2 menti - sub sala</a:t>
            </a:r>
            <a:endParaRPr/>
          </a:p>
        </p:txBody>
      </p:sp>
      <p:sp>
        <p:nvSpPr>
          <p:cNvPr id="349" name="Google Shape;349;g10bae638b11_0_69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8f32a2b3a_0_207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108f32a2b3a_0_207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b7ba0533c_0_22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pregunta 3 menti - sub sala </a:t>
            </a:r>
            <a:r>
              <a:rPr lang="es"/>
              <a:t>Momento de presentación (máximo 30 segundos por persona)</a:t>
            </a:r>
            <a:endParaRPr/>
          </a:p>
        </p:txBody>
      </p:sp>
      <p:sp>
        <p:nvSpPr>
          <p:cNvPr id="371" name="Google Shape;371;g10b7ba0533c_0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0b19ba8c0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10b19ba8c0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b19ba8c0b_0_27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10b19ba8c0b_0_27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816c7dc30_2_1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10816c7dc30_2_1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a8182af51_2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0a8182af51_2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bae638b11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0bae638b11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8c95e931b_0_241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108c95e931b_0_241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8c95e931b_0_63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108c95e931b_0_63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"/>
              <a:t>empezar a grabar después de esta lámina (se pasa a jamboard)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8f32a2b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08f32a2b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b7ba0533c_0_19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b7ba0533c_0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b7ba0533c_0_23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0b7ba0533c_0_23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bae638b11_0_6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1 menti - sub sala</a:t>
            </a:r>
            <a:endParaRPr/>
          </a:p>
        </p:txBody>
      </p:sp>
      <p:sp>
        <p:nvSpPr>
          <p:cNvPr id="331" name="Google Shape;331;g10bae638b11_0_6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1" name="Google Shape;71;p15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8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9" name="Google Shape;119;p18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3" name="Google Shape;123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0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7" name="Google Shape;207;p24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24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24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0" name="Google Shape;210;p24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2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5" name="Google Shape;225;p25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ctrTitle"/>
          </p:nvPr>
        </p:nvSpPr>
        <p:spPr>
          <a:xfrm>
            <a:off x="836248" y="1443701"/>
            <a:ext cx="43206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ÁMBITO </a:t>
            </a:r>
            <a:r>
              <a:rPr lang="es"/>
              <a:t>INDUSTRIA E INTERNACIONALIZACIÓN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Sesión 2 </a:t>
            </a:r>
            <a:br>
              <a:rPr lang="es"/>
            </a:br>
            <a:endParaRPr/>
          </a:p>
        </p:txBody>
      </p:sp>
      <p:sp>
        <p:nvSpPr>
          <p:cNvPr id="245" name="Google Shape;245;p28"/>
          <p:cNvSpPr txBox="1"/>
          <p:nvPr>
            <p:ph idx="1" type="subTitle"/>
          </p:nvPr>
        </p:nvSpPr>
        <p:spPr>
          <a:xfrm>
            <a:off x="881125" y="2929300"/>
            <a:ext cx="5479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4193256" y="4381125"/>
            <a:ext cx="1257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/>
              <a:t>17</a:t>
            </a:r>
            <a:r>
              <a:rPr lang="es" sz="1700"/>
              <a:t>/01/2022</a:t>
            </a:r>
            <a:endParaRPr sz="1700"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225" y="1831800"/>
            <a:ext cx="2055150" cy="215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>
            <p:ph type="ctrTitle"/>
          </p:nvPr>
        </p:nvSpPr>
        <p:spPr>
          <a:xfrm>
            <a:off x="4069225" y="4769400"/>
            <a:ext cx="1770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1700">
                <a:solidFill>
                  <a:schemeClr val="dk2"/>
                </a:solidFill>
              </a:rPr>
              <a:t>10:00 - 12:00 hrs.</a:t>
            </a:r>
            <a:br>
              <a:rPr lang="es" sz="1700">
                <a:solidFill>
                  <a:schemeClr val="dk2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idx="1" type="body"/>
          </p:nvPr>
        </p:nvSpPr>
        <p:spPr>
          <a:xfrm>
            <a:off x="4425550" y="1684050"/>
            <a:ext cx="4360800" cy="20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</a:rPr>
              <a:t>¿Qué </a:t>
            </a:r>
            <a:r>
              <a:rPr lang="es" sz="2700" u="sng">
                <a:solidFill>
                  <a:srgbClr val="C4184E"/>
                </a:solidFill>
              </a:rPr>
              <a:t>propósito debe guiar el ámbito</a:t>
            </a:r>
            <a:r>
              <a:rPr lang="es" sz="2700">
                <a:solidFill>
                  <a:srgbClr val="C4184E"/>
                </a:solidFill>
              </a:rPr>
              <a:t> de la Industria e Internacionalización en el próximo quinquenio?</a:t>
            </a:r>
            <a:endParaRPr sz="2700">
              <a:solidFill>
                <a:srgbClr val="C4184E"/>
              </a:solidFill>
            </a:endParaRPr>
          </a:p>
        </p:txBody>
      </p:sp>
      <p:sp>
        <p:nvSpPr>
          <p:cNvPr id="344" name="Google Shape;344;p37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45" name="Google Shape;345;p3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46" name="Google Shape;3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50" y="1177600"/>
            <a:ext cx="3689376" cy="289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/>
          <p:nvPr>
            <p:ph idx="1" type="body"/>
          </p:nvPr>
        </p:nvSpPr>
        <p:spPr>
          <a:xfrm>
            <a:off x="541500" y="225900"/>
            <a:ext cx="5844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Propósito del Ámbito de Industria e Internacionalización PNLL 2015-2020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352" name="Google Shape;352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4" name="Google Shape;354;p38"/>
          <p:cNvSpPr txBox="1"/>
          <p:nvPr>
            <p:ph idx="2" type="subTitle"/>
          </p:nvPr>
        </p:nvSpPr>
        <p:spPr>
          <a:xfrm>
            <a:off x="4029075" y="1129525"/>
            <a:ext cx="4993500" cy="29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/>
              <a:t>“</a:t>
            </a:r>
            <a:r>
              <a:rPr lang="es" sz="1700" u="sng"/>
              <a:t>Crear las condiciones</a:t>
            </a:r>
            <a:r>
              <a:rPr lang="es" sz="1700"/>
              <a:t> para el </a:t>
            </a:r>
            <a:r>
              <a:rPr b="1" lang="es" sz="1700"/>
              <a:t>desarrollo</a:t>
            </a:r>
            <a:r>
              <a:rPr lang="es" sz="1700"/>
              <a:t> de una </a:t>
            </a:r>
            <a:r>
              <a:rPr b="1" lang="es" sz="1700"/>
              <a:t>industria del libro </a:t>
            </a:r>
            <a:r>
              <a:rPr lang="es" sz="1700" u="sng"/>
              <a:t>nacional y regional</a:t>
            </a:r>
            <a:r>
              <a:rPr b="1" lang="es" sz="1700"/>
              <a:t> sostenible</a:t>
            </a:r>
            <a:r>
              <a:rPr lang="es" sz="1700"/>
              <a:t>, en formato </a:t>
            </a:r>
            <a:r>
              <a:rPr lang="es" sz="1700" u="sng"/>
              <a:t>impreso y electrónico</a:t>
            </a:r>
            <a:r>
              <a:rPr lang="es" sz="1700"/>
              <a:t>, que permita </a:t>
            </a:r>
            <a:r>
              <a:rPr b="1" lang="es" sz="1700"/>
              <a:t>incrementar y fortalecer la producción creativa e intelectual, así como la producción y circulación editorial </a:t>
            </a:r>
            <a:r>
              <a:rPr lang="es" sz="1700"/>
              <a:t>que asegure un intercambio </a:t>
            </a:r>
            <a:r>
              <a:rPr b="1" lang="es" sz="1700"/>
              <a:t>equilibrado</a:t>
            </a:r>
            <a:r>
              <a:rPr lang="es" sz="1700"/>
              <a:t> del libro chileno dentro del país, con América Latina y el mundo, poniendo en valor la </a:t>
            </a:r>
            <a:r>
              <a:rPr lang="es" sz="1700" u="sng"/>
              <a:t>bibliodiversidad, el desarrollo del pensamiento local, indígena y de las diversas manifestaciones de nuestras expresiones culturales: urbanas, rurales, indígenas y no-indígenas.</a:t>
            </a:r>
            <a:r>
              <a:rPr lang="es" sz="1700"/>
              <a:t>”</a:t>
            </a:r>
            <a:endParaRPr/>
          </a:p>
        </p:txBody>
      </p:sp>
      <p:pic>
        <p:nvPicPr>
          <p:cNvPr id="355" name="Google Shape;3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1296000"/>
            <a:ext cx="3549452" cy="278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8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3130913" y="4324625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3215" y="4273742"/>
            <a:ext cx="366612" cy="4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2461" y="4355721"/>
            <a:ext cx="366625" cy="33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00358" y="4254200"/>
            <a:ext cx="512730" cy="4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4516" y="4290135"/>
            <a:ext cx="366612" cy="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 txBox="1"/>
          <p:nvPr>
            <p:ph idx="1" type="body"/>
          </p:nvPr>
        </p:nvSpPr>
        <p:spPr>
          <a:xfrm>
            <a:off x="4647150" y="1684050"/>
            <a:ext cx="3756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</a:rPr>
              <a:t>¿Qué áreas de medidas deberían guiar el ámbito de la </a:t>
            </a:r>
            <a:r>
              <a:rPr lang="es" sz="2700">
                <a:solidFill>
                  <a:srgbClr val="C4184E"/>
                </a:solidFill>
              </a:rPr>
              <a:t>Industria e Internacionalización </a:t>
            </a:r>
            <a:r>
              <a:rPr lang="es" sz="2700">
                <a:solidFill>
                  <a:srgbClr val="C4184E"/>
                </a:solidFill>
              </a:rPr>
              <a:t>en el próximo quinquenio?</a:t>
            </a:r>
            <a:endParaRPr sz="2700">
              <a:solidFill>
                <a:srgbClr val="C4184E"/>
              </a:solidFill>
            </a:endParaRPr>
          </a:p>
        </p:txBody>
      </p:sp>
      <p:sp>
        <p:nvSpPr>
          <p:cNvPr id="366" name="Google Shape;366;p39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67" name="Google Shape;367;p3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68" name="Google Shape;36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50" y="791750"/>
            <a:ext cx="4079799" cy="36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74" name="Google Shape;374;p4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75" name="Google Shape;3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25" y="1082100"/>
            <a:ext cx="3742625" cy="3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0"/>
          <p:cNvSpPr txBox="1"/>
          <p:nvPr>
            <p:ph idx="1" type="body"/>
          </p:nvPr>
        </p:nvSpPr>
        <p:spPr>
          <a:xfrm>
            <a:off x="541500" y="225900"/>
            <a:ext cx="6292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Áreas de Medidas</a:t>
            </a:r>
            <a:r>
              <a:rPr lang="es" sz="2800">
                <a:solidFill>
                  <a:srgbClr val="C4184E"/>
                </a:solidFill>
              </a:rPr>
              <a:t> del Ámbito de </a:t>
            </a:r>
            <a:r>
              <a:rPr lang="es" sz="2800">
                <a:solidFill>
                  <a:srgbClr val="C4184E"/>
                </a:solidFill>
              </a:rPr>
              <a:t>Industria e Internacionalización </a:t>
            </a:r>
            <a:r>
              <a:rPr lang="es" sz="2800">
                <a:solidFill>
                  <a:srgbClr val="C4184E"/>
                </a:solidFill>
              </a:rPr>
              <a:t>PNLL 2015-2020</a:t>
            </a:r>
            <a:endParaRPr sz="2800">
              <a:solidFill>
                <a:srgbClr val="C4184E"/>
              </a:solidFill>
            </a:endParaRPr>
          </a:p>
        </p:txBody>
      </p:sp>
      <p:pic>
        <p:nvPicPr>
          <p:cNvPr id="377" name="Google Shape;377;p40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757088" y="4605375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9390" y="4554492"/>
            <a:ext cx="366612" cy="4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8636" y="4636471"/>
            <a:ext cx="366625" cy="33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6533" y="4534950"/>
            <a:ext cx="512730" cy="4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0691" y="4570885"/>
            <a:ext cx="366612" cy="4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0"/>
          <p:cNvSpPr txBox="1"/>
          <p:nvPr/>
        </p:nvSpPr>
        <p:spPr>
          <a:xfrm>
            <a:off x="4159925" y="1082100"/>
            <a:ext cx="4984200" cy="3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Incentivar emprendimiento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editoriales, librerías y profesionales del libro, fomentando </a:t>
            </a: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sustentabilidad 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la creación, producción y circulación del libro nacional.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 Promover la calidad de los libros 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 elabora la industria editorial, a través de </a:t>
            </a: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técnicas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con participación de organismos públicos y organizaciones de autores y editores.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Estimular la industria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editorial nacional impresa y electrónica, a través de las </a:t>
            </a: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compras públicas.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las ediciones electrónicas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 facilitar el acceso a </a:t>
            </a: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contenidos digitales en bibliotecas públicas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la </a:t>
            </a: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creación y el emprendimiento editorial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los pueblos </a:t>
            </a: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indígenas.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Apoyar y promover la</a:t>
            </a:r>
            <a:r>
              <a:rPr b="1"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internacionalización</a:t>
            </a:r>
            <a:r>
              <a:rPr lang="e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la industria editorial nacional y regional.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1"/>
          <p:cNvSpPr txBox="1"/>
          <p:nvPr>
            <p:ph type="title"/>
          </p:nvPr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AVANCES DE LAS MEDIDAS DEL ÁMBITO</a:t>
            </a:r>
            <a:endParaRPr/>
          </a:p>
        </p:txBody>
      </p:sp>
      <p:sp>
        <p:nvSpPr>
          <p:cNvPr id="388" name="Google Shape;388;p41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4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90" name="Google Shape;39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200" y="1272721"/>
            <a:ext cx="5486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2"/>
          <p:cNvSpPr txBox="1"/>
          <p:nvPr>
            <p:ph type="title"/>
          </p:nvPr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AVANCES DE LAS ÁREAS DEL ÁMBITO</a:t>
            </a:r>
            <a:endParaRPr/>
          </a:p>
        </p:txBody>
      </p:sp>
      <p:sp>
        <p:nvSpPr>
          <p:cNvPr id="396" name="Google Shape;396;p42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4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98" name="Google Shape;39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25" y="1134101"/>
            <a:ext cx="7874900" cy="36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 txBox="1"/>
          <p:nvPr/>
        </p:nvSpPr>
        <p:spPr>
          <a:xfrm>
            <a:off x="1140709" y="4825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¡MUCHAS GRACIAS POR SU PARTICIPACIÓN!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3"/>
          <p:cNvSpPr txBox="1"/>
          <p:nvPr/>
        </p:nvSpPr>
        <p:spPr>
          <a:xfrm>
            <a:off x="877523" y="1280700"/>
            <a:ext cx="37416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tercera</a:t>
            </a: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sesión de la Mesa del ámbito </a:t>
            </a: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Industria e Internacionalización</a:t>
            </a: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a realizarse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3"/>
          <p:cNvSpPr txBox="1"/>
          <p:nvPr/>
        </p:nvSpPr>
        <p:spPr>
          <a:xfrm>
            <a:off x="220160" y="270567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Martes </a:t>
            </a:r>
            <a:r>
              <a:rPr lang="es" sz="21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25 de enero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3"/>
          <p:cNvSpPr txBox="1"/>
          <p:nvPr/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3"/>
          <p:cNvSpPr txBox="1"/>
          <p:nvPr/>
        </p:nvSpPr>
        <p:spPr>
          <a:xfrm>
            <a:off x="220150" y="387190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700" y="990950"/>
            <a:ext cx="2751799" cy="389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4" name="Google Shape;254;p2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5" name="Google Shape;255;p29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56" name="Google Shape;256;p29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 txBox="1"/>
          <p:nvPr/>
        </p:nvSpPr>
        <p:spPr>
          <a:xfrm>
            <a:off x="307750" y="1141150"/>
            <a:ext cx="82887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 Mesas por Ámbito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participación en la Mesa y en el proceso de construcción de la PNLL es voluntaria. Como instancia participativa, no hay garantía de anonimato.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realizará una grabación de vídeo de esta Mesa, con su consentimiento, como medio verificador de la actividad. Esta será utilizada para las tareas de sistematización de los debates y análisis.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3" name="Google Shape;263;p3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4" name="Google Shape;264;p30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Y AGENDA</a:t>
            </a:r>
            <a:endParaRPr/>
          </a:p>
        </p:txBody>
      </p:sp>
      <p:sp>
        <p:nvSpPr>
          <p:cNvPr id="265" name="Google Shape;265;p30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66" name="Google Shape;2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371" y="990962"/>
            <a:ext cx="2799604" cy="34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>
            <p:ph idx="1" type="body"/>
          </p:nvPr>
        </p:nvSpPr>
        <p:spPr>
          <a:xfrm>
            <a:off x="94375" y="1088500"/>
            <a:ext cx="55311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El </a:t>
            </a:r>
            <a:r>
              <a:rPr b="1" lang="es"/>
              <a:t>objetivo</a:t>
            </a:r>
            <a:r>
              <a:rPr lang="es"/>
              <a:t> de este espacio de trabajo es compartir la percepción de los diversos actores sobre los principales componentes del ámbito Industria e Internacionalización de la PNLL, articulando las perspectivas y visiones de actores diversos.  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 Trabajaremos en 3 sesiones de 2 horas cada una:</a:t>
            </a:r>
            <a:endParaRPr/>
          </a:p>
          <a:p>
            <a:pPr indent="0" lvl="0" marL="9144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9144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Sesión 1:	Diagnóstico y propósito → 7 de enero   </a:t>
            </a:r>
            <a:endParaRPr/>
          </a:p>
          <a:p>
            <a:pPr indent="-323850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s"/>
              <a:t>Sesión 2: 	Objetivos, propósitos y medidas y → 17 de enero  </a:t>
            </a:r>
            <a:endParaRPr b="1"/>
          </a:p>
          <a:p>
            <a:pPr indent="-323850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Sesión 3:	Principios, ejes transversales y gobernanza→ 25 de  enero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1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74" name="Google Shape;274;p31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s">
                <a:solidFill>
                  <a:srgbClr val="C4184E"/>
                </a:solidFill>
              </a:rPr>
              <a:t>INTERACTUAMOS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>
                <a:solidFill>
                  <a:srgbClr val="C4184E"/>
                </a:solidFill>
              </a:rPr>
              <a:t>EN LAS MESAS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80" name="Google Shape;280;p32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1" name="Google Shape;2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5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3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32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60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86" name="Google Shape;286;p32"/>
          <p:cNvPicPr preferRelativeResize="0"/>
          <p:nvPr/>
        </p:nvPicPr>
        <p:blipFill rotWithShape="1">
          <a:blip r:embed="rId7">
            <a:alphaModFix/>
          </a:blip>
          <a:srcRect b="0" l="23221" r="21921" t="0"/>
          <a:stretch/>
        </p:blipFill>
        <p:spPr>
          <a:xfrm>
            <a:off x="6725150" y="2022773"/>
            <a:ext cx="1036451" cy="9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DESAFÍOS  Y OPORTUNIDADES IDENTIFICAMOS?</a:t>
            </a:r>
            <a:endParaRPr/>
          </a:p>
        </p:txBody>
      </p:sp>
      <p:sp>
        <p:nvSpPr>
          <p:cNvPr id="292" name="Google Shape;292;p33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</p:txBody>
      </p:sp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75" y="869900"/>
            <a:ext cx="7410549" cy="418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type="title"/>
          </p:nvPr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DESAFÍOS DEL </a:t>
            </a:r>
            <a:r>
              <a:rPr lang="es"/>
              <a:t>ÁMBITO</a:t>
            </a:r>
            <a:r>
              <a:rPr lang="es"/>
              <a:t> </a:t>
            </a:r>
            <a:r>
              <a:rPr lang="es"/>
              <a:t>DESDE LOS TERRITORIOS</a:t>
            </a:r>
            <a:endParaRPr/>
          </a:p>
        </p:txBody>
      </p:sp>
      <p:sp>
        <p:nvSpPr>
          <p:cNvPr id="300" name="Google Shape;300;p34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1" name="Google Shape;301;p34"/>
          <p:cNvPicPr preferRelativeResize="0"/>
          <p:nvPr/>
        </p:nvPicPr>
        <p:blipFill rotWithShape="1">
          <a:blip r:embed="rId3">
            <a:alphaModFix/>
          </a:blip>
          <a:srcRect b="3827" l="28535" r="31234" t="0"/>
          <a:stretch/>
        </p:blipFill>
        <p:spPr>
          <a:xfrm>
            <a:off x="4098325" y="964775"/>
            <a:ext cx="1490100" cy="3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 txBox="1"/>
          <p:nvPr/>
        </p:nvSpPr>
        <p:spPr>
          <a:xfrm>
            <a:off x="501800" y="1259325"/>
            <a:ext cx="3454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La Lectura como un derecho garantizado y transversalizado  en las agendas  y en la planificación territorial es un anhelo compartido.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 rot="-150651">
            <a:off x="358446" y="989930"/>
            <a:ext cx="1157311" cy="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DERECHO</a:t>
            </a:r>
            <a:endParaRPr b="1" sz="17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5576025" y="2697925"/>
            <a:ext cx="121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Territorios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Género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Generaciones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Comunidades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 rot="1397">
            <a:off x="5383974" y="2348550"/>
            <a:ext cx="1476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DIVERSIDAD</a:t>
            </a:r>
            <a:endParaRPr b="1" sz="19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 rot="-966">
            <a:off x="6224614" y="1057913"/>
            <a:ext cx="213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LECTURA Y EDUCACIÓN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4"/>
          <p:cNvSpPr txBox="1"/>
          <p:nvPr/>
        </p:nvSpPr>
        <p:spPr>
          <a:xfrm>
            <a:off x="138150" y="2774125"/>
            <a:ext cx="32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GOCE COTIDIANO DE LA LECTURA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7372774" y="2961875"/>
            <a:ext cx="147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ESPACIOS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4"/>
          <p:cNvSpPr txBox="1"/>
          <p:nvPr/>
        </p:nvSpPr>
        <p:spPr>
          <a:xfrm rot="-692">
            <a:off x="7658622" y="3387479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FORMATOS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4"/>
          <p:cNvSpPr txBox="1"/>
          <p:nvPr/>
        </p:nvSpPr>
        <p:spPr>
          <a:xfrm rot="-530969">
            <a:off x="60395" y="3891493"/>
            <a:ext cx="1378712" cy="738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FOMENTO LECTOR</a:t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7112300" y="2536425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PRÁCTICAS LECTORAS DIVERSAS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 rot="-1151">
            <a:off x="2260681" y="2015813"/>
            <a:ext cx="17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ACCESO A LA LECTURA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686075" y="2209800"/>
            <a:ext cx="376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Pese a los avances, persiste como desafío en muchos territorios. Espacios, formatos, colecciones.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4"/>
          <p:cNvSpPr txBox="1"/>
          <p:nvPr/>
        </p:nvSpPr>
        <p:spPr>
          <a:xfrm>
            <a:off x="187250" y="3049775"/>
            <a:ext cx="376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un desafío compartido, que requiere fomentar las prácticas lectoras en todas las comunidades, desde la primera infancia, con una oferta atractiva.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4"/>
          <p:cNvSpPr txBox="1"/>
          <p:nvPr/>
        </p:nvSpPr>
        <p:spPr>
          <a:xfrm>
            <a:off x="1282700" y="3976625"/>
            <a:ext cx="3270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el desafío preponderante en los territorios, con diversas necesidades y oportunidades para el trabajo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multiactor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5456125" y="1332913"/>
            <a:ext cx="367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Surgen desafíos para fomentar la lectura desde la escuela, formar profesores/as en mediación, profesionalizar bibliotecas CRA, articular con otros actores del ecosistema, entre otros. 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 rot="-467">
            <a:off x="5386425" y="3877445"/>
            <a:ext cx="22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PERTINENCIA TERRITORIAL 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5271225" y="4162325"/>
            <a:ext cx="345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Recursos, toma de decisiones, base de evidencia y  articulación de actores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descentralizada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0" name="Google Shape;320;p34"/>
          <p:cNvSpPr txBox="1"/>
          <p:nvPr/>
        </p:nvSpPr>
        <p:spPr>
          <a:xfrm rot="-965769">
            <a:off x="3470314" y="1285225"/>
            <a:ext cx="1190261" cy="554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LEY DE BIBLIOTECAS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/>
          <p:nvPr>
            <p:ph idx="1" type="body"/>
          </p:nvPr>
        </p:nvSpPr>
        <p:spPr>
          <a:xfrm>
            <a:off x="4572000" y="1527175"/>
            <a:ext cx="35589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¿Qué objetivo debe guiar la nueva Política del sector para el siguiente período?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326" name="Google Shape;326;p35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7" name="Google Shape;327;p35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28" name="Google Shape;3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00" y="432575"/>
            <a:ext cx="4032724" cy="422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4" name="Google Shape;334;p36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5" name="Google Shape;335;p36"/>
          <p:cNvSpPr txBox="1"/>
          <p:nvPr>
            <p:ph idx="2" type="subTitle"/>
          </p:nvPr>
        </p:nvSpPr>
        <p:spPr>
          <a:xfrm>
            <a:off x="1574925" y="376625"/>
            <a:ext cx="61371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b="1" lang="es" sz="2500">
                <a:solidFill>
                  <a:schemeClr val="accent1"/>
                </a:solidFill>
              </a:rPr>
              <a:t>Objetivo de la </a:t>
            </a:r>
            <a:r>
              <a:rPr b="1" lang="es" sz="2500">
                <a:solidFill>
                  <a:schemeClr val="accent1"/>
                </a:solidFill>
              </a:rPr>
              <a:t>PNLL 2015 - 2020:</a:t>
            </a:r>
            <a:endParaRPr b="1" sz="2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b="1" sz="25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s" sz="2100"/>
              <a:t>“Crear las condiciones para asegurar a </a:t>
            </a:r>
            <a:r>
              <a:rPr b="1" lang="es" sz="2100"/>
              <a:t>todos</a:t>
            </a:r>
            <a:r>
              <a:rPr lang="es" sz="2100"/>
              <a:t> los habitantes del país, incluyendo a los </a:t>
            </a:r>
            <a:r>
              <a:rPr b="1" lang="es" sz="2100"/>
              <a:t>pueblos originarios con sus lenguas y a las comunidades tradicionales, rurales y de inmigrantes</a:t>
            </a:r>
            <a:r>
              <a:rPr lang="es" sz="2100"/>
              <a:t>, </a:t>
            </a:r>
            <a:r>
              <a:rPr lang="es" sz="2100" u="sng"/>
              <a:t>la participación y el acceso a la lectura, el libro, la creación, el patrimonio y los saberes,</a:t>
            </a:r>
            <a:r>
              <a:rPr lang="es" sz="2100"/>
              <a:t> protegiendo y fomentando la </a:t>
            </a:r>
            <a:r>
              <a:rPr b="1" lang="es" sz="2100"/>
              <a:t>diversidad cultural y territorial, con equidad e integración social</a:t>
            </a:r>
            <a:r>
              <a:rPr lang="es" sz="2100"/>
              <a:t>.”</a:t>
            </a:r>
            <a:endParaRPr sz="1800">
              <a:solidFill>
                <a:schemeClr val="dk1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36" name="Google Shape;336;p36"/>
          <p:cNvPicPr preferRelativeResize="0"/>
          <p:nvPr/>
        </p:nvPicPr>
        <p:blipFill rotWithShape="1">
          <a:blip r:embed="rId3">
            <a:alphaModFix/>
          </a:blip>
          <a:srcRect b="0" l="23221" r="21921" t="0"/>
          <a:stretch/>
        </p:blipFill>
        <p:spPr>
          <a:xfrm>
            <a:off x="4116750" y="4192938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7920" y="4157313"/>
            <a:ext cx="512730" cy="4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6454" y="4183910"/>
            <a:ext cx="366612" cy="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