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3" r:id="rId5"/>
    <p:sldMasterId id="214748367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EF82F4-8479-4E30-85C4-62B0178D0B69}">
  <a:tblStyle styleId="{BFEF82F4-8479-4E30-85C4-62B0178D0B6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12FF33C-F630-4E4F-8F60-92FEAF70D15E}" styleName="Table_1">
    <a:wholeTbl>
      <a:tcTxStyle b="off" i="off">
        <a:font>
          <a:latin typeface="Calibri Light"/>
          <a:ea typeface="Calibri Light"/>
          <a:cs typeface="Calibri Light"/>
        </a:font>
        <a:srgbClr val="3F3F3F"/>
      </a:tcTxStyle>
      <a:tcStyle>
        <a:tcBdr>
          <a:lef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964d35089_2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0964d35089_2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0f4d502b0d_0_26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10f4d502b0d_0_26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e9e4010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e9e4010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f34c3ab9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f34c3ab9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0f34c3ab93_0_64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Subsalas por área - 15 a 30 min</a:t>
            </a:r>
            <a:endParaRPr/>
          </a:p>
        </p:txBody>
      </p:sp>
      <p:sp>
        <p:nvSpPr>
          <p:cNvPr id="423" name="Google Shape;423;g10f34c3ab93_0_6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0f40e13262_0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10f40e13262_0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0f40e1326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0f40e1326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0f40e1326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0f40e1326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f40e1326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f40e1326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f40e13262_0_1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Menti</a:t>
            </a:r>
            <a:endParaRPr/>
          </a:p>
        </p:txBody>
      </p:sp>
      <p:sp>
        <p:nvSpPr>
          <p:cNvPr id="472" name="Google Shape;472;g10f40e13262_0_1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0dbc5659e3_0_48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Excel 2</a:t>
            </a:r>
            <a:endParaRPr/>
          </a:p>
        </p:txBody>
      </p:sp>
      <p:sp>
        <p:nvSpPr>
          <p:cNvPr id="482" name="Google Shape;482;g10dbc5659e3_0_4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d1cd88408d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d1cd88408d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10f909197a_0_5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g110f909197a_0_5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f40e13262_0_63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0f40e13262_0_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0816c7dc30_2_1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10816c7dc30_2_1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dbc5659e3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10dbc5659e3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a8182af51_2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0a8182af51_2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0bae638b11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10bae638b11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8c95e931b_0_241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g108c95e931b_0_241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8c95e931b_0_63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108c95e931b_0_63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"/>
              <a:t>empezar a grabar después de esta lámina (se pasa a jamboard)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f4d502b0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f4d502b0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0b7ba0533c_0_192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g10b7ba0533c_0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indent="-3175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indent="-3175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sz="1100"/>
            </a:lvl1pPr>
            <a:lvl2pPr indent="0" lvl="1" marL="0" algn="r">
              <a:spcBef>
                <a:spcPts val="0"/>
              </a:spcBef>
              <a:buNone/>
              <a:defRPr sz="1100"/>
            </a:lvl2pPr>
            <a:lvl3pPr indent="0" lvl="2" marL="0" algn="r">
              <a:spcBef>
                <a:spcPts val="0"/>
              </a:spcBef>
              <a:buNone/>
              <a:defRPr sz="1100"/>
            </a:lvl3pPr>
            <a:lvl4pPr indent="0" lvl="3" marL="0" algn="r">
              <a:spcBef>
                <a:spcPts val="0"/>
              </a:spcBef>
              <a:buNone/>
              <a:defRPr sz="1100"/>
            </a:lvl4pPr>
            <a:lvl5pPr indent="0" lvl="4" marL="0" algn="r">
              <a:spcBef>
                <a:spcPts val="0"/>
              </a:spcBef>
              <a:buNone/>
              <a:defRPr sz="1100"/>
            </a:lvl5pPr>
            <a:lvl6pPr indent="0" lvl="5" marL="0" algn="r">
              <a:spcBef>
                <a:spcPts val="0"/>
              </a:spcBef>
              <a:buNone/>
              <a:defRPr sz="1100"/>
            </a:lvl6pPr>
            <a:lvl7pPr indent="0" lvl="6" marL="0" algn="r">
              <a:spcBef>
                <a:spcPts val="0"/>
              </a:spcBef>
              <a:buNone/>
              <a:defRPr sz="1100"/>
            </a:lvl7pPr>
            <a:lvl8pPr indent="0" lvl="7" marL="0" algn="r">
              <a:spcBef>
                <a:spcPts val="0"/>
              </a:spcBef>
              <a:buNone/>
              <a:defRPr sz="1100"/>
            </a:lvl8pPr>
            <a:lvl9pPr indent="0" lvl="8" mar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3" name="Google Shape;63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18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9" name="Google Shape;119;p18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3" name="Google Shape;123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" name="Google Shape;136;p20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20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55" name="Google Shape;15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7" name="Google Shape;177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2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8" name="Google Shape;198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5" name="Google Shape;205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7" name="Google Shape;207;p24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8" name="Google Shape;208;p24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9" name="Google Shape;209;p24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0" name="Google Shape;210;p24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2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5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5" name="Google Shape;225;p25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2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ctrTitle"/>
          </p:nvPr>
        </p:nvSpPr>
        <p:spPr>
          <a:xfrm>
            <a:off x="836248" y="1443701"/>
            <a:ext cx="43206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ÁMBITO CREACIÓN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Sesión 3 </a:t>
            </a:r>
            <a:br>
              <a:rPr lang="es"/>
            </a:br>
            <a:endParaRPr/>
          </a:p>
        </p:txBody>
      </p:sp>
      <p:sp>
        <p:nvSpPr>
          <p:cNvPr id="245" name="Google Shape;245;p28"/>
          <p:cNvSpPr txBox="1"/>
          <p:nvPr>
            <p:ph idx="1" type="subTitle"/>
          </p:nvPr>
        </p:nvSpPr>
        <p:spPr>
          <a:xfrm>
            <a:off x="881125" y="292930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idx="2" type="body"/>
          </p:nvPr>
        </p:nvSpPr>
        <p:spPr>
          <a:xfrm>
            <a:off x="4193256" y="4381125"/>
            <a:ext cx="12576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 sz="1700"/>
              <a:t>31</a:t>
            </a:r>
            <a:r>
              <a:rPr lang="es" sz="1700"/>
              <a:t>/01/2022</a:t>
            </a:r>
            <a:endParaRPr sz="1700"/>
          </a:p>
        </p:txBody>
      </p:sp>
      <p:pic>
        <p:nvPicPr>
          <p:cNvPr id="247" name="Google Shape;2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225" y="1831800"/>
            <a:ext cx="2055150" cy="2151944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8"/>
          <p:cNvSpPr txBox="1"/>
          <p:nvPr>
            <p:ph type="ctrTitle"/>
          </p:nvPr>
        </p:nvSpPr>
        <p:spPr>
          <a:xfrm>
            <a:off x="4069225" y="4769400"/>
            <a:ext cx="17703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 sz="1700">
                <a:solidFill>
                  <a:schemeClr val="dk2"/>
                </a:solidFill>
              </a:rPr>
              <a:t>10:00 - 12:00 hrs.</a:t>
            </a:r>
            <a:br>
              <a:rPr lang="es" sz="1700">
                <a:solidFill>
                  <a:schemeClr val="dk2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2" name="Google Shape;402;p3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3" name="Google Shape;403;p37"/>
          <p:cNvSpPr txBox="1"/>
          <p:nvPr>
            <p:ph idx="1" type="body"/>
          </p:nvPr>
        </p:nvSpPr>
        <p:spPr>
          <a:xfrm>
            <a:off x="376775" y="230525"/>
            <a:ext cx="7066500" cy="38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</a:rPr>
              <a:t>PROPUESTAS DE MEDIDAS DESDE LOS TERRITORIOS</a:t>
            </a:r>
            <a:endParaRPr sz="2400">
              <a:solidFill>
                <a:srgbClr val="C4184E"/>
              </a:solidFill>
            </a:endParaRPr>
          </a:p>
        </p:txBody>
      </p:sp>
      <p:sp>
        <p:nvSpPr>
          <p:cNvPr id="404" name="Google Shape;404;p37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5" name="Google Shape;4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650" y="892871"/>
            <a:ext cx="6000750" cy="406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8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2" name="Google Shape;412;p38"/>
          <p:cNvGraphicFramePr/>
          <p:nvPr/>
        </p:nvGraphicFramePr>
        <p:xfrm>
          <a:off x="613175" y="103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{BFEF82F4-8479-4E30-85C4-62B0178D0B69}</a:tableStyleId>
              </a:tblPr>
              <a:tblGrid>
                <a:gridCol w="1527625"/>
                <a:gridCol w="5035100"/>
                <a:gridCol w="1152525"/>
              </a:tblGrid>
              <a:tr h="2945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61950">
                <a:tc rowSpan="8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acciones de apoyo a la creación, impulsando la difusión de las iniciativas del CNCA y las buenas prácticas en el ámbito de la creación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Facilitar el acceso al Fondo del Libro, simplificando los sistemas de postulación al fondo concursable.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Ampliar la difusión de las acciones del CNLL, referido a la política de financiamiento y programas.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Fortalecer el vínculo entre creadores y estudiantes a lo largo de todo el país, en el sistema escolar y en bibliotecas públicas, en especial en lugares periféricos.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y replicar a nivel regional, las iniciativas exitosas y las buenas prácticas en el ámbito de la creación.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5048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Vincular los resultados de las becas de creación con iniciativas de fomento lector promovidos por el CNLL y aumentar la dotación de recursos.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la creación y producción de literatura infantil y juvenil a través del Fondo del Libro.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524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Observar y rescatar experiencias internacionales, respecto al énfasis en el desarrollo de la creación literaria en lenguas locales.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estado de avance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514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Desarrollar una política de compra de libros, garantizando diversidad en términos de género, pueblos originarios y regiones, garantizando calidad y diversidad.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 estado de avance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9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AVANCES EN LAS MEDIDAS DEL ÁMBITO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9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9" name="Google Shape;419;p39"/>
          <p:cNvGraphicFramePr/>
          <p:nvPr/>
        </p:nvGraphicFramePr>
        <p:xfrm>
          <a:off x="318638" y="128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{BFEF82F4-8479-4E30-85C4-62B0178D0B69}</a:tableStyleId>
              </a:tblPr>
              <a:tblGrid>
                <a:gridCol w="2695575"/>
                <a:gridCol w="4533900"/>
                <a:gridCol w="1162050"/>
              </a:tblGrid>
              <a:tr h="220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364500">
                <a:tc row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Apoyar, promover y difundir la premiación nacional y regional de la creación literaria en formato impreso y digital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Dotar de mayores recursos y visibilidad nacional e internacional al premio anual Mejores Obras Literarias (y Premios Iberoamericanos)</a:t>
                      </a:r>
                      <a:endParaRPr sz="10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16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la creación de Premios Literarios al Libro Digital en diferentes categorías.</a:t>
                      </a:r>
                      <a:endParaRPr sz="10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64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Asegurar la existencia de premios regionales de literatura, gestionados de forma local, para fomentar la creación, su valoración y visibilidad social.</a:t>
                      </a:r>
                      <a:endParaRPr sz="10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Abordada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004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highlight>
                            <a:schemeClr val="lt1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la anualidad del Premio Nacional de Literatura.</a:t>
                      </a:r>
                      <a:endParaRPr sz="1000">
                        <a:highlight>
                          <a:schemeClr val="lt1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Abordada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0" name="Google Shape;420;p39"/>
          <p:cNvGraphicFramePr/>
          <p:nvPr/>
        </p:nvGraphicFramePr>
        <p:xfrm>
          <a:off x="362475" y="3028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{BFEF82F4-8479-4E30-85C4-62B0178D0B69}</a:tableStyleId>
              </a:tblPr>
              <a:tblGrid>
                <a:gridCol w="2916550"/>
                <a:gridCol w="4184150"/>
                <a:gridCol w="1247000"/>
              </a:tblGrid>
              <a:tr h="2471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Área de 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Medida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Estado de Avance</a:t>
                      </a:r>
                      <a:endParaRPr b="1"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449325">
                <a:tc row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Impulsar el rescate de la identidad de los pueblos originarios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Fomentar la defensa y el arraigo de la identidad local e indígena a través de la lectura y el libro.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651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Promover las lenguas de los pueblos originarios, fomentado la escritura y publicación de obras de sus autores e impulsar la creación y desarrollo de academias de lenguas indígenas.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4493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Generar líneas específicas de creación, promoción y circulación del libro y la oralidad indígena.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Implementada</a:t>
                      </a: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0"/>
          <p:cNvSpPr txBox="1"/>
          <p:nvPr>
            <p:ph idx="1" type="body"/>
          </p:nvPr>
        </p:nvSpPr>
        <p:spPr>
          <a:xfrm>
            <a:off x="4649825" y="1161600"/>
            <a:ext cx="4222200" cy="28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highlight>
                  <a:schemeClr val="lt1"/>
                </a:highlight>
              </a:rPr>
              <a:t>¿Es pertinente </a:t>
            </a:r>
            <a:r>
              <a:rPr lang="es" sz="2700" u="sng">
                <a:solidFill>
                  <a:srgbClr val="C4184E"/>
                </a:solidFill>
                <a:highlight>
                  <a:schemeClr val="lt1"/>
                </a:highlight>
              </a:rPr>
              <a:t>dar continuidad</a:t>
            </a:r>
            <a:r>
              <a:rPr lang="es" sz="2700">
                <a:solidFill>
                  <a:srgbClr val="C4184E"/>
                </a:solidFill>
                <a:highlight>
                  <a:schemeClr val="lt1"/>
                </a:highlight>
              </a:rPr>
              <a:t> a estas medidas en una próxima política? ¿</a:t>
            </a:r>
            <a:r>
              <a:rPr lang="es" sz="2700" u="sng">
                <a:solidFill>
                  <a:srgbClr val="C4184E"/>
                </a:solidFill>
                <a:highlight>
                  <a:schemeClr val="lt1"/>
                </a:highlight>
              </a:rPr>
              <a:t>Por qué</a:t>
            </a:r>
            <a:r>
              <a:rPr lang="es" sz="2700">
                <a:solidFill>
                  <a:srgbClr val="C4184E"/>
                </a:solidFill>
                <a:highlight>
                  <a:schemeClr val="lt1"/>
                </a:highlight>
              </a:rPr>
              <a:t>? </a:t>
            </a:r>
            <a:endParaRPr sz="2700">
              <a:solidFill>
                <a:srgbClr val="C4184E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highlight>
                  <a:schemeClr val="lt1"/>
                </a:highlight>
              </a:rPr>
              <a:t>¿Cómo podemos avanzar en este ámbito?</a:t>
            </a:r>
            <a:endParaRPr sz="2700">
              <a:solidFill>
                <a:srgbClr val="C4184E"/>
              </a:solidFill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C4184E"/>
              </a:solidFill>
              <a:highlight>
                <a:srgbClr val="FFFFFF"/>
              </a:highlight>
            </a:endParaRPr>
          </a:p>
        </p:txBody>
      </p:sp>
      <p:sp>
        <p:nvSpPr>
          <p:cNvPr id="426" name="Google Shape;426;p4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27" name="Google Shape;427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28" name="Google Shape;42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00" y="646900"/>
            <a:ext cx="4032724" cy="422267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35" name="Google Shape;435;p4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6" name="Google Shape;436;p41"/>
          <p:cNvSpPr txBox="1"/>
          <p:nvPr/>
        </p:nvSpPr>
        <p:spPr>
          <a:xfrm>
            <a:off x="3536150" y="1594650"/>
            <a:ext cx="5486400" cy="19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Promover acciones de apoyo a la creación, impulsando la difusión de las iniciativas del CNCA y las buenas prácticas en el ámbito de la creación</a:t>
            </a:r>
            <a:endParaRPr sz="15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5F5F5F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Apoyar, promover y difundir la premiación nacional y regional de la creación literaria en formato impreso y digital</a:t>
            </a:r>
            <a:endParaRPr sz="15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1000"/>
              </a:spcBef>
              <a:spcAft>
                <a:spcPts val="1000"/>
              </a:spcAft>
              <a:buClr>
                <a:srgbClr val="5F5F5F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Impulsar el rescate de la identidad de los pueblos originarios</a:t>
            </a:r>
            <a:endParaRPr sz="15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25" y="1275150"/>
            <a:ext cx="3197376" cy="33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41"/>
          <p:cNvSpPr txBox="1"/>
          <p:nvPr/>
        </p:nvSpPr>
        <p:spPr>
          <a:xfrm>
            <a:off x="267825" y="287400"/>
            <a:ext cx="6365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ÁREAS DE MEDIDAS PNLL 2015 - 2020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2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PRINCIPIOS Y COMPROMISOS DE LA PNLL 2015-2020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45" name="Google Shape;445;p42"/>
          <p:cNvGraphicFramePr/>
          <p:nvPr/>
        </p:nvGraphicFramePr>
        <p:xfrm>
          <a:off x="1795026" y="10724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{512FF33C-F630-4E4F-8F60-92FEAF70D15E}</a:tableStyleId>
              </a:tblPr>
              <a:tblGrid>
                <a:gridCol w="2610475"/>
                <a:gridCol w="2610475"/>
              </a:tblGrid>
              <a:tr h="295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rgbClr val="C4194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rgbClr val="C4194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22706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500"/>
                    </a:p>
                    <a:p>
                      <a:pPr indent="-352425" lvl="0" marL="4500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 u="none" cap="none" strike="noStrike">
                          <a:solidFill>
                            <a:srgbClr val="5F5F5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500" u="none" cap="none" strike="noStrike">
                        <a:solidFill>
                          <a:srgbClr val="5F5F5F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500">
                        <a:solidFill>
                          <a:schemeClr val="dk1"/>
                        </a:solidFill>
                      </a:endParaRPr>
                    </a:p>
                    <a:p>
                      <a:pPr indent="-352425" lvl="0" marL="45000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es" sz="1500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500">
                        <a:solidFill>
                          <a:srgbClr val="5F5F5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446" name="Google Shape;446;p4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47" name="Google Shape;447;p42"/>
          <p:cNvSpPr/>
          <p:nvPr/>
        </p:nvSpPr>
        <p:spPr>
          <a:xfrm rot="5400000">
            <a:off x="4247350" y="1049425"/>
            <a:ext cx="232200" cy="5762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48" name="Google Shape;448;p42"/>
          <p:cNvSpPr txBox="1"/>
          <p:nvPr/>
        </p:nvSpPr>
        <p:spPr>
          <a:xfrm>
            <a:off x="2928200" y="41356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2300">
                <a:solidFill>
                  <a:schemeClr val="accent1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EJES TRANSVERSALES</a:t>
            </a:r>
            <a:endParaRPr sz="22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/>
          <p:nvPr/>
        </p:nvSpPr>
        <p:spPr>
          <a:xfrm>
            <a:off x="351875" y="285200"/>
            <a:ext cx="73863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CONSULTA CIUDADANA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3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3"/>
          <p:cNvSpPr txBox="1"/>
          <p:nvPr/>
        </p:nvSpPr>
        <p:spPr>
          <a:xfrm>
            <a:off x="351875" y="980775"/>
            <a:ext cx="81309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Calibri"/>
              <a:buAutoNum type="arabicPeriod"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Pensando en la próxima política ¿Te parece importante mantener los principios de la PNLL anterior?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4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57" name="Google Shape;4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300" y="2885300"/>
            <a:ext cx="3390350" cy="20773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3"/>
          <p:cNvSpPr txBox="1"/>
          <p:nvPr/>
        </p:nvSpPr>
        <p:spPr>
          <a:xfrm>
            <a:off x="846000" y="1602150"/>
            <a:ext cx="4380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Participación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97%</a:t>
            </a:r>
            <a:endParaRPr b="1" sz="15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Diversidad cultural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Interculturalidad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96%</a:t>
            </a:r>
            <a:endParaRPr sz="1500">
              <a:solidFill>
                <a:schemeClr val="dk2"/>
              </a:solidFill>
              <a:highlight>
                <a:srgbClr val="FEFEFE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3"/>
          <p:cNvSpPr txBox="1"/>
          <p:nvPr/>
        </p:nvSpPr>
        <p:spPr>
          <a:xfrm>
            <a:off x="4439750" y="1626075"/>
            <a:ext cx="32133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Territorialidad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90%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Equidad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Fomento de la creatividad </a:t>
            </a:r>
            <a:r>
              <a:rPr b="1" lang="es" sz="15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97%</a:t>
            </a:r>
            <a:endParaRPr/>
          </a:p>
        </p:txBody>
      </p:sp>
      <p:sp>
        <p:nvSpPr>
          <p:cNvPr id="460" name="Google Shape;460;p43"/>
          <p:cNvSpPr txBox="1"/>
          <p:nvPr/>
        </p:nvSpPr>
        <p:spPr>
          <a:xfrm>
            <a:off x="391950" y="2590475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s" sz="1500">
                <a:solidFill>
                  <a:schemeClr val="dk2"/>
                </a:solidFill>
                <a:highlight>
                  <a:srgbClr val="FEFEFE"/>
                </a:highlight>
                <a:latin typeface="Calibri"/>
                <a:ea typeface="Calibri"/>
                <a:cs typeface="Calibri"/>
                <a:sym typeface="Calibri"/>
              </a:rPr>
              <a:t>2.     ¿Agregarías otros principios?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4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1964700"/>
            <a:ext cx="2601250" cy="2743926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68" name="Google Shape;46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2687" y="817475"/>
            <a:ext cx="6122112" cy="38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4"/>
          <p:cNvSpPr txBox="1"/>
          <p:nvPr/>
        </p:nvSpPr>
        <p:spPr>
          <a:xfrm>
            <a:off x="31310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MESAS REGIONALES: ATRIBUTOS DE LA POLÍTICA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5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75" name="Google Shape;475;p45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476" name="Google Shape;47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50" y="1177600"/>
            <a:ext cx="4032600" cy="316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5"/>
          <p:cNvSpPr txBox="1"/>
          <p:nvPr/>
        </p:nvSpPr>
        <p:spPr>
          <a:xfrm>
            <a:off x="359375" y="285200"/>
            <a:ext cx="7378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PROPUESTA DE EJES TRANSVERSALES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45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45"/>
          <p:cNvSpPr txBox="1"/>
          <p:nvPr/>
        </p:nvSpPr>
        <p:spPr>
          <a:xfrm>
            <a:off x="4839425" y="2122225"/>
            <a:ext cx="40326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s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nuevos </a:t>
            </a:r>
            <a:r>
              <a:rPr lang="es" sz="27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ejes transversales emergen a partir de este proceso de construcción?</a:t>
            </a:r>
            <a:endParaRPr sz="28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6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85" name="Google Shape;485;p4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86" name="Google Shape;486;p46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6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075" y="1244474"/>
            <a:ext cx="3541050" cy="3164850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6"/>
          <p:cNvSpPr txBox="1"/>
          <p:nvPr/>
        </p:nvSpPr>
        <p:spPr>
          <a:xfrm>
            <a:off x="318650" y="1081550"/>
            <a:ext cx="4209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Articulación global de los 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instrumentos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gestión: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46"/>
          <p:cNvSpPr/>
          <p:nvPr/>
        </p:nvSpPr>
        <p:spPr>
          <a:xfrm>
            <a:off x="775850" y="2904075"/>
            <a:ext cx="8193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6"/>
          <p:cNvSpPr/>
          <p:nvPr/>
        </p:nvSpPr>
        <p:spPr>
          <a:xfrm>
            <a:off x="1998100" y="244905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 Nacional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46"/>
          <p:cNvSpPr/>
          <p:nvPr/>
        </p:nvSpPr>
        <p:spPr>
          <a:xfrm>
            <a:off x="2030750" y="3441100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Planes Regionales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3" name="Google Shape;493;p46"/>
          <p:cNvCxnSpPr>
            <a:stCxn id="490" idx="3"/>
            <a:endCxn id="491" idx="1"/>
          </p:cNvCxnSpPr>
          <p:nvPr/>
        </p:nvCxnSpPr>
        <p:spPr>
          <a:xfrm flipH="1" rot="10800000">
            <a:off x="1595150" y="2700825"/>
            <a:ext cx="402900" cy="491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4" name="Google Shape;494;p46"/>
          <p:cNvCxnSpPr>
            <a:stCxn id="490" idx="3"/>
            <a:endCxn id="492" idx="1"/>
          </p:cNvCxnSpPr>
          <p:nvPr/>
        </p:nvCxnSpPr>
        <p:spPr>
          <a:xfrm>
            <a:off x="1595150" y="3192225"/>
            <a:ext cx="435600" cy="50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5" name="Google Shape;495;p46"/>
          <p:cNvSpPr/>
          <p:nvPr/>
        </p:nvSpPr>
        <p:spPr>
          <a:xfrm>
            <a:off x="3436925" y="2115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6"/>
          <p:cNvSpPr/>
          <p:nvPr/>
        </p:nvSpPr>
        <p:spPr>
          <a:xfrm>
            <a:off x="3436925" y="27384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7" name="Google Shape;497;p46"/>
          <p:cNvCxnSpPr>
            <a:stCxn id="491" idx="3"/>
            <a:endCxn id="495" idx="1"/>
          </p:cNvCxnSpPr>
          <p:nvPr/>
        </p:nvCxnSpPr>
        <p:spPr>
          <a:xfrm flipH="1" rot="10800000">
            <a:off x="3026800" y="2330100"/>
            <a:ext cx="410100" cy="37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8" name="Google Shape;498;p46"/>
          <p:cNvCxnSpPr>
            <a:stCxn id="491" idx="3"/>
            <a:endCxn id="496" idx="1"/>
          </p:cNvCxnSpPr>
          <p:nvPr/>
        </p:nvCxnSpPr>
        <p:spPr>
          <a:xfrm>
            <a:off x="3026800" y="2700900"/>
            <a:ext cx="4101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46"/>
          <p:cNvSpPr/>
          <p:nvPr/>
        </p:nvSpPr>
        <p:spPr>
          <a:xfrm>
            <a:off x="3463375" y="329230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6"/>
          <p:cNvSpPr/>
          <p:nvPr/>
        </p:nvSpPr>
        <p:spPr>
          <a:xfrm>
            <a:off x="3463375" y="3914850"/>
            <a:ext cx="11994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Programa 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1" name="Google Shape;501;p46"/>
          <p:cNvCxnSpPr>
            <a:stCxn id="492" idx="3"/>
            <a:endCxn id="499" idx="1"/>
          </p:cNvCxnSpPr>
          <p:nvPr/>
        </p:nvCxnSpPr>
        <p:spPr>
          <a:xfrm flipH="1" rot="10800000">
            <a:off x="3059450" y="3506650"/>
            <a:ext cx="403800" cy="18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46"/>
          <p:cNvCxnSpPr>
            <a:stCxn id="492" idx="3"/>
            <a:endCxn id="500" idx="1"/>
          </p:cNvCxnSpPr>
          <p:nvPr/>
        </p:nvCxnSpPr>
        <p:spPr>
          <a:xfrm>
            <a:off x="3059450" y="3692950"/>
            <a:ext cx="403800" cy="43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/>
        </p:nvSpPr>
        <p:spPr>
          <a:xfrm>
            <a:off x="881126" y="715025"/>
            <a:ext cx="5479200" cy="19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CRONOGRAMA DE LA POLÍTICA</a:t>
            </a:r>
            <a:endParaRPr sz="27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881125" y="2757850"/>
            <a:ext cx="5479200" cy="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validación de la Política Nacional de la Lectura y el Libro 2022-2027</a:t>
            </a:r>
            <a:endParaRPr sz="21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7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08" name="Google Shape;508;p47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09" name="Google Shape;509;p47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GOBERNANZA Y PARTICIPACIÓN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7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47"/>
          <p:cNvSpPr txBox="1"/>
          <p:nvPr/>
        </p:nvSpPr>
        <p:spPr>
          <a:xfrm>
            <a:off x="5309525" y="2000500"/>
            <a:ext cx="3255600" cy="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puedo seguir </a:t>
            </a:r>
            <a:r>
              <a:rPr b="1" lang="es" sz="25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participando </a:t>
            </a:r>
            <a:r>
              <a:rPr lang="es" sz="25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de la Política?</a:t>
            </a:r>
            <a:endParaRPr sz="26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" name="Google Shape;51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75" y="1201625"/>
            <a:ext cx="3846951" cy="3438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518" name="Google Shape;518;p4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19" name="Google Shape;519;p48"/>
          <p:cNvSpPr txBox="1"/>
          <p:nvPr/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rPr>
              <a:t>GOBERNANZA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48"/>
          <p:cNvSpPr txBox="1"/>
          <p:nvPr/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F5F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8"/>
          <p:cNvSpPr txBox="1"/>
          <p:nvPr/>
        </p:nvSpPr>
        <p:spPr>
          <a:xfrm>
            <a:off x="240350" y="1126575"/>
            <a:ext cx="37725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Comisiones técnicas (8)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trabajo establecidas por la Secretaría Ejecutiva para hacer el </a:t>
            </a:r>
            <a:r>
              <a:rPr b="1" i="1"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seguimiento concertado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las medidas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Comité interministerial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de los representantes de los ministerios que participan en la política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Mesas públicas ciudadanas (16)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nivel regional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2425" lvl="0" marL="4500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lang="es" sz="15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Plenario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anual de la PNLL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6" y="1065413"/>
            <a:ext cx="4304776" cy="301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9"/>
          <p:cNvSpPr/>
          <p:nvPr/>
        </p:nvSpPr>
        <p:spPr>
          <a:xfrm>
            <a:off x="149750" y="314450"/>
            <a:ext cx="381900" cy="5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9"/>
          <p:cNvSpPr/>
          <p:nvPr/>
        </p:nvSpPr>
        <p:spPr>
          <a:xfrm>
            <a:off x="8530250" y="4502275"/>
            <a:ext cx="381900" cy="53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9"/>
          <p:cNvSpPr txBox="1"/>
          <p:nvPr/>
        </p:nvSpPr>
        <p:spPr>
          <a:xfrm>
            <a:off x="531575" y="991675"/>
            <a:ext cx="85068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¡MUCHAS GRACIAS POR SU PARTICIPACIÓN Y COMPROMISO!</a:t>
            </a:r>
            <a:endParaRPr sz="2400">
              <a:solidFill>
                <a:srgbClr val="C4194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49"/>
          <p:cNvSpPr txBox="1"/>
          <p:nvPr/>
        </p:nvSpPr>
        <p:spPr>
          <a:xfrm>
            <a:off x="1188473" y="1555175"/>
            <a:ext cx="37416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Este proceso continúa</a:t>
            </a: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, comenzando la redacción y validación durante el primer semestre del 2022 </a:t>
            </a:r>
            <a:endParaRPr sz="2400">
              <a:solidFill>
                <a:srgbClr val="C4184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9"/>
          <p:cNvSpPr txBox="1"/>
          <p:nvPr/>
        </p:nvSpPr>
        <p:spPr>
          <a:xfrm>
            <a:off x="703325" y="3280426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5F5F5F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675" y="1555175"/>
            <a:ext cx="2044275" cy="289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61" name="Google Shape;261;p30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CRONOGRAMA DE TRABAJO DE LA POLÍTICA</a:t>
            </a:r>
            <a:endParaRPr/>
          </a:p>
        </p:txBody>
      </p:sp>
      <p:sp>
        <p:nvSpPr>
          <p:cNvPr id="262" name="Google Shape;262;p30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 txBox="1"/>
          <p:nvPr>
            <p:ph idx="1" type="body"/>
          </p:nvPr>
        </p:nvSpPr>
        <p:spPr>
          <a:xfrm>
            <a:off x="441725" y="1145475"/>
            <a:ext cx="8288100" cy="27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Primer semestre 2022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participativa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, a nivel técnico y ciudadano, con representantes de la sociedad civil y las instituciones públicas que conforman el ecosistema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Instancias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validación política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con las nuevas autoridades, tales como reuniones bilaterales e intersectoriales en la Moneda</a:t>
            </a:r>
            <a:endParaRPr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Segundo semestre 2022</a:t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○"/>
            </a:pP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Plenario de </a:t>
            </a:r>
            <a:r>
              <a:rPr b="1" lang="es">
                <a:solidFill>
                  <a:schemeClr val="dk2"/>
                </a:solidFill>
                <a:highlight>
                  <a:srgbClr val="FFFFFF"/>
                </a:highlight>
              </a:rPr>
              <a:t>lanzamiento</a:t>
            </a:r>
            <a:r>
              <a:rPr lang="es">
                <a:solidFill>
                  <a:schemeClr val="dk2"/>
                </a:solidFill>
                <a:highlight>
                  <a:srgbClr val="FFFFFF"/>
                </a:highlight>
              </a:rPr>
              <a:t> de la Política </a:t>
            </a:r>
            <a:endParaRPr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0" name="Google Shape;270;p31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71" name="Google Shape;271;p31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31"/>
          <p:cNvSpPr txBox="1"/>
          <p:nvPr/>
        </p:nvSpPr>
        <p:spPr>
          <a:xfrm>
            <a:off x="307750" y="1141150"/>
            <a:ext cx="82887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 Mesas por Ámbito forman parte del proceso de construcción de la Política Nacional de la Lectura y el Libro (PNLL) 2022-2027, cuyo acompañamiento metodológico está a cargo del Centro de Sistemas Públicos de la Universidad de Chile.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jefa de proyecto y responsable del equipo de trabajo es Constanza Symmes 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 , quien desempeñó el  mismo rol en la Evaluación de la PNLL 2015-2020.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marR="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○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contraparte técnica desde el Ministerio de las Culturas, las Artes y el Patrimonio es Florencia García (</a:t>
            </a:r>
            <a:r>
              <a:rPr lang="es" sz="16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florencia.garcia@cultura.gob.cl</a:t>
            </a: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), quien es coordinadora de la PNLL.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 participación en la Mesa y en el proceso de construcción de la PNLL es voluntaria. Como instancia participativa, no hay garantía de anonimato.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</a:pPr>
            <a:r>
              <a:rPr lang="es" sz="1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 realizará una grabación de vídeo de esta Mesa, con su consentimiento, como medio verificador de la actividad. Esta será utilizada para las tareas de sistematización de los debates y análisis. 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2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2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Y AGENDA</a:t>
            </a:r>
            <a:endParaRPr/>
          </a:p>
        </p:txBody>
      </p:sp>
      <p:sp>
        <p:nvSpPr>
          <p:cNvPr id="280" name="Google Shape;280;p32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3300" y="1167950"/>
            <a:ext cx="2688676" cy="335412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>
            <p:ph idx="1" type="body"/>
          </p:nvPr>
        </p:nvSpPr>
        <p:spPr>
          <a:xfrm>
            <a:off x="94375" y="1088500"/>
            <a:ext cx="6112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2385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El </a:t>
            </a:r>
            <a:r>
              <a:rPr b="1" lang="es"/>
              <a:t>objetivo</a:t>
            </a:r>
            <a:r>
              <a:rPr lang="es"/>
              <a:t> de este espacio de trabajo es compartir la percepción de los diversos actores sobre los principales componentes por ámbito de la PNLL, articulando las perspectivas y visiones de actores diversos.  </a:t>
            </a:r>
            <a:endParaRPr/>
          </a:p>
          <a:p>
            <a:pPr indent="0" lvl="0" marL="4572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s"/>
              <a:t> Trabajaremos en 3 sesiones de 2 horas cada una: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1" marL="9144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</a:pPr>
            <a:r>
              <a:rPr lang="es"/>
              <a:t>Sesión 1:	Diagnóstico por ámbito → 6 de enero   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/>
              <a:t>Sesión 2: 	Objetivo de la PNLL y propósito del ámbito → 14 de enero  </a:t>
            </a:r>
            <a:endParaRPr/>
          </a:p>
          <a:p>
            <a:pPr indent="-323850" lvl="1" marL="9144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b="1" lang="es"/>
              <a:t>Sesión 3:	Medidas, e</a:t>
            </a:r>
            <a:r>
              <a:rPr b="1" lang="es"/>
              <a:t>jes transversales</a:t>
            </a:r>
            <a:r>
              <a:rPr b="1" lang="es"/>
              <a:t> y gobernanza → 31 de  enero</a:t>
            </a:r>
            <a:r>
              <a:rPr lang="es"/>
              <a:t> 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3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9" name="Google Shape;289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</a:t>
            </a:r>
            <a:r>
              <a:rPr lang="es">
                <a:solidFill>
                  <a:srgbClr val="C4184E"/>
                </a:solidFill>
              </a:rPr>
              <a:t>INTERACTUAMOS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">
                <a:solidFill>
                  <a:srgbClr val="C4184E"/>
                </a:solidFill>
              </a:rPr>
              <a:t>EN LAS MESAS</a:t>
            </a: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295" name="Google Shape;295;p34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5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32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60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4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301" name="Google Shape;301;p34"/>
          <p:cNvPicPr preferRelativeResize="0"/>
          <p:nvPr/>
        </p:nvPicPr>
        <p:blipFill rotWithShape="1">
          <a:blip r:embed="rId7">
            <a:alphaModFix/>
          </a:blip>
          <a:srcRect b="0" l="23221" r="21921" t="0"/>
          <a:stretch/>
        </p:blipFill>
        <p:spPr>
          <a:xfrm>
            <a:off x="6725150" y="2022773"/>
            <a:ext cx="1036451" cy="9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¿CÓMO SE ESTRUCTURÓ LA PNLL 2015-2020?</a:t>
            </a:r>
            <a:endParaRPr/>
          </a:p>
        </p:txBody>
      </p:sp>
      <p:sp>
        <p:nvSpPr>
          <p:cNvPr id="307" name="Google Shape;307;p35"/>
          <p:cNvSpPr/>
          <p:nvPr/>
        </p:nvSpPr>
        <p:spPr>
          <a:xfrm>
            <a:off x="4207600" y="958325"/>
            <a:ext cx="1475100" cy="576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 general de la Política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5"/>
          <p:cNvSpPr/>
          <p:nvPr/>
        </p:nvSpPr>
        <p:spPr>
          <a:xfrm>
            <a:off x="14585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Lectura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2754538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Creación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50550" y="1997875"/>
            <a:ext cx="18072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Industria e Internacionalización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/>
          <p:nvPr/>
        </p:nvSpPr>
        <p:spPr>
          <a:xfrm>
            <a:off x="7653250" y="1997875"/>
            <a:ext cx="10287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Marco Jurídico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5"/>
          <p:cNvSpPr/>
          <p:nvPr/>
        </p:nvSpPr>
        <p:spPr>
          <a:xfrm>
            <a:off x="6125038" y="1997875"/>
            <a:ext cx="1260900" cy="503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Patrimonio Bibliográfico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5"/>
          <p:cNvSpPr txBox="1"/>
          <p:nvPr/>
        </p:nvSpPr>
        <p:spPr>
          <a:xfrm>
            <a:off x="214325" y="194192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Ámbitos de la Política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5"/>
          <p:cNvSpPr txBox="1"/>
          <p:nvPr/>
        </p:nvSpPr>
        <p:spPr>
          <a:xfrm>
            <a:off x="184600" y="2794400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Propósitos del Ámbito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5"/>
          <p:cNvSpPr/>
          <p:nvPr/>
        </p:nvSpPr>
        <p:spPr>
          <a:xfrm>
            <a:off x="14585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5"/>
          <p:cNvSpPr/>
          <p:nvPr/>
        </p:nvSpPr>
        <p:spPr>
          <a:xfrm>
            <a:off x="2810525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4207600" y="2887850"/>
            <a:ext cx="15360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5"/>
          <p:cNvSpPr/>
          <p:nvPr/>
        </p:nvSpPr>
        <p:spPr>
          <a:xfrm>
            <a:off x="62411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5"/>
          <p:cNvSpPr/>
          <p:nvPr/>
        </p:nvSpPr>
        <p:spPr>
          <a:xfrm>
            <a:off x="7653250" y="2887850"/>
            <a:ext cx="1028700" cy="428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Propósito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0" name="Google Shape;320;p35"/>
          <p:cNvCxnSpPr/>
          <p:nvPr/>
        </p:nvCxnSpPr>
        <p:spPr>
          <a:xfrm>
            <a:off x="1564475" y="3321850"/>
            <a:ext cx="3600" cy="151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35"/>
          <p:cNvSpPr txBox="1"/>
          <p:nvPr/>
        </p:nvSpPr>
        <p:spPr>
          <a:xfrm>
            <a:off x="1622988" y="3268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1622988" y="36330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622988" y="39904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1622988" y="43356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5" name="Google Shape;325;p35"/>
          <p:cNvCxnSpPr>
            <a:stCxn id="321" idx="1"/>
          </p:cNvCxnSpPr>
          <p:nvPr/>
        </p:nvCxnSpPr>
        <p:spPr>
          <a:xfrm flipH="1">
            <a:off x="1558788" y="346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6" name="Google Shape;326;p35"/>
          <p:cNvCxnSpPr/>
          <p:nvPr/>
        </p:nvCxnSpPr>
        <p:spPr>
          <a:xfrm flipH="1">
            <a:off x="1558788" y="38485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35"/>
          <p:cNvCxnSpPr/>
          <p:nvPr/>
        </p:nvCxnSpPr>
        <p:spPr>
          <a:xfrm flipH="1">
            <a:off x="1558788" y="41972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8" name="Google Shape;328;p35"/>
          <p:cNvCxnSpPr/>
          <p:nvPr/>
        </p:nvCxnSpPr>
        <p:spPr>
          <a:xfrm flipH="1">
            <a:off x="1558788" y="45459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9" name="Google Shape;329;p35"/>
          <p:cNvCxnSpPr/>
          <p:nvPr/>
        </p:nvCxnSpPr>
        <p:spPr>
          <a:xfrm flipH="1">
            <a:off x="4322525" y="3321850"/>
            <a:ext cx="1200" cy="152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0" name="Google Shape;330;p35"/>
          <p:cNvSpPr txBox="1"/>
          <p:nvPr/>
        </p:nvSpPr>
        <p:spPr>
          <a:xfrm>
            <a:off x="4387900" y="32399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4387900" y="35043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5"/>
          <p:cNvSpPr txBox="1"/>
          <p:nvPr/>
        </p:nvSpPr>
        <p:spPr>
          <a:xfrm>
            <a:off x="4387900" y="3776713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35"/>
          <p:cNvSpPr txBox="1"/>
          <p:nvPr/>
        </p:nvSpPr>
        <p:spPr>
          <a:xfrm>
            <a:off x="4387900" y="40768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4" name="Google Shape;334;p35"/>
          <p:cNvCxnSpPr/>
          <p:nvPr/>
        </p:nvCxnSpPr>
        <p:spPr>
          <a:xfrm flipH="1">
            <a:off x="4323700" y="34320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5" name="Google Shape;335;p35"/>
          <p:cNvCxnSpPr/>
          <p:nvPr/>
        </p:nvCxnSpPr>
        <p:spPr>
          <a:xfrm flipH="1">
            <a:off x="4323725" y="37081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6" name="Google Shape;336;p35"/>
          <p:cNvCxnSpPr/>
          <p:nvPr/>
        </p:nvCxnSpPr>
        <p:spPr>
          <a:xfrm flipH="1">
            <a:off x="4323700" y="39904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35"/>
          <p:cNvCxnSpPr/>
          <p:nvPr/>
        </p:nvCxnSpPr>
        <p:spPr>
          <a:xfrm flipH="1">
            <a:off x="4323700" y="483722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35"/>
          <p:cNvCxnSpPr/>
          <p:nvPr/>
        </p:nvCxnSpPr>
        <p:spPr>
          <a:xfrm>
            <a:off x="6347075" y="3321850"/>
            <a:ext cx="2400" cy="34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9" name="Google Shape;339;p35"/>
          <p:cNvSpPr txBox="1"/>
          <p:nvPr/>
        </p:nvSpPr>
        <p:spPr>
          <a:xfrm>
            <a:off x="6411250" y="34635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35"/>
          <p:cNvCxnSpPr>
            <a:stCxn id="339" idx="1"/>
          </p:cNvCxnSpPr>
          <p:nvPr/>
        </p:nvCxnSpPr>
        <p:spPr>
          <a:xfrm flipH="1">
            <a:off x="6347050" y="3663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35"/>
          <p:cNvCxnSpPr/>
          <p:nvPr/>
        </p:nvCxnSpPr>
        <p:spPr>
          <a:xfrm flipH="1">
            <a:off x="7756025" y="3316550"/>
            <a:ext cx="11400" cy="72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2" name="Google Shape;342;p35"/>
          <p:cNvSpPr txBox="1"/>
          <p:nvPr/>
        </p:nvSpPr>
        <p:spPr>
          <a:xfrm>
            <a:off x="7831600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7831600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4" name="Google Shape;344;p35"/>
          <p:cNvCxnSpPr>
            <a:stCxn id="342" idx="1"/>
          </p:cNvCxnSpPr>
          <p:nvPr/>
        </p:nvCxnSpPr>
        <p:spPr>
          <a:xfrm flipH="1">
            <a:off x="7767400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35"/>
          <p:cNvCxnSpPr/>
          <p:nvPr/>
        </p:nvCxnSpPr>
        <p:spPr>
          <a:xfrm flipH="1">
            <a:off x="7767400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35"/>
          <p:cNvCxnSpPr/>
          <p:nvPr/>
        </p:nvCxnSpPr>
        <p:spPr>
          <a:xfrm>
            <a:off x="2886050" y="3316550"/>
            <a:ext cx="5700" cy="10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35"/>
          <p:cNvSpPr txBox="1"/>
          <p:nvPr/>
        </p:nvSpPr>
        <p:spPr>
          <a:xfrm>
            <a:off x="2950225" y="34582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1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5"/>
          <p:cNvSpPr txBox="1"/>
          <p:nvPr/>
        </p:nvSpPr>
        <p:spPr>
          <a:xfrm>
            <a:off x="2950225" y="38229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2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5"/>
          <p:cNvSpPr txBox="1"/>
          <p:nvPr/>
        </p:nvSpPr>
        <p:spPr>
          <a:xfrm>
            <a:off x="2950225" y="4180300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3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0" name="Google Shape;350;p35"/>
          <p:cNvCxnSpPr>
            <a:stCxn id="347" idx="1"/>
          </p:cNvCxnSpPr>
          <p:nvPr/>
        </p:nvCxnSpPr>
        <p:spPr>
          <a:xfrm flipH="1">
            <a:off x="2886025" y="36583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1" name="Google Shape;351;p35"/>
          <p:cNvCxnSpPr/>
          <p:nvPr/>
        </p:nvCxnSpPr>
        <p:spPr>
          <a:xfrm flipH="1">
            <a:off x="2886025" y="40384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5"/>
          <p:cNvCxnSpPr/>
          <p:nvPr/>
        </p:nvCxnSpPr>
        <p:spPr>
          <a:xfrm flipH="1">
            <a:off x="2886025" y="43871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5"/>
          <p:cNvSpPr txBox="1"/>
          <p:nvPr/>
        </p:nvSpPr>
        <p:spPr>
          <a:xfrm>
            <a:off x="201150" y="3822975"/>
            <a:ext cx="1028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Áreas de Medidas</a:t>
            </a:r>
            <a:endParaRPr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4" name="Google Shape;354;p35"/>
          <p:cNvCxnSpPr>
            <a:stCxn id="308" idx="2"/>
            <a:endCxn id="315" idx="0"/>
          </p:cNvCxnSpPr>
          <p:nvPr/>
        </p:nvCxnSpPr>
        <p:spPr>
          <a:xfrm>
            <a:off x="1972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35"/>
          <p:cNvCxnSpPr/>
          <p:nvPr/>
        </p:nvCxnSpPr>
        <p:spPr>
          <a:xfrm>
            <a:off x="32689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35"/>
          <p:cNvCxnSpPr/>
          <p:nvPr/>
        </p:nvCxnSpPr>
        <p:spPr>
          <a:xfrm>
            <a:off x="495415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35"/>
          <p:cNvCxnSpPr/>
          <p:nvPr/>
        </p:nvCxnSpPr>
        <p:spPr>
          <a:xfrm>
            <a:off x="67555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35"/>
          <p:cNvCxnSpPr/>
          <p:nvPr/>
        </p:nvCxnSpPr>
        <p:spPr>
          <a:xfrm>
            <a:off x="8167600" y="2501575"/>
            <a:ext cx="0" cy="386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35"/>
          <p:cNvCxnSpPr>
            <a:stCxn id="308" idx="0"/>
            <a:endCxn id="307" idx="2"/>
          </p:cNvCxnSpPr>
          <p:nvPr/>
        </p:nvCxnSpPr>
        <p:spPr>
          <a:xfrm flipH="1" rot="10800000">
            <a:off x="1972900" y="1534675"/>
            <a:ext cx="2972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35"/>
          <p:cNvCxnSpPr>
            <a:stCxn id="309" idx="0"/>
            <a:endCxn id="307" idx="2"/>
          </p:cNvCxnSpPr>
          <p:nvPr/>
        </p:nvCxnSpPr>
        <p:spPr>
          <a:xfrm flipH="1" rot="10800000">
            <a:off x="3268888" y="1534675"/>
            <a:ext cx="16764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35"/>
          <p:cNvCxnSpPr>
            <a:stCxn id="310" idx="0"/>
            <a:endCxn id="307" idx="2"/>
          </p:cNvCxnSpPr>
          <p:nvPr/>
        </p:nvCxnSpPr>
        <p:spPr>
          <a:xfrm rot="10800000">
            <a:off x="4945150" y="1534675"/>
            <a:ext cx="90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35"/>
          <p:cNvCxnSpPr>
            <a:stCxn id="312" idx="0"/>
            <a:endCxn id="307" idx="2"/>
          </p:cNvCxnSpPr>
          <p:nvPr/>
        </p:nvCxnSpPr>
        <p:spPr>
          <a:xfrm rot="10800000">
            <a:off x="4945288" y="1534675"/>
            <a:ext cx="18102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35"/>
          <p:cNvCxnSpPr>
            <a:stCxn id="311" idx="0"/>
            <a:endCxn id="307" idx="2"/>
          </p:cNvCxnSpPr>
          <p:nvPr/>
        </p:nvCxnSpPr>
        <p:spPr>
          <a:xfrm rot="10800000">
            <a:off x="4945000" y="1534675"/>
            <a:ext cx="3222600" cy="46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4" name="Google Shape;364;p35"/>
          <p:cNvSpPr txBox="1"/>
          <p:nvPr/>
        </p:nvSpPr>
        <p:spPr>
          <a:xfrm>
            <a:off x="1622988" y="467402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5" name="Google Shape;365;p35"/>
          <p:cNvCxnSpPr/>
          <p:nvPr/>
        </p:nvCxnSpPr>
        <p:spPr>
          <a:xfrm flipH="1">
            <a:off x="1558788" y="483420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35"/>
          <p:cNvSpPr txBox="1"/>
          <p:nvPr/>
        </p:nvSpPr>
        <p:spPr>
          <a:xfrm>
            <a:off x="4408863" y="43461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5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7" name="Google Shape;367;p35"/>
          <p:cNvCxnSpPr/>
          <p:nvPr/>
        </p:nvCxnSpPr>
        <p:spPr>
          <a:xfrm flipH="1">
            <a:off x="4326425" y="4272675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35"/>
          <p:cNvCxnSpPr/>
          <p:nvPr/>
        </p:nvCxnSpPr>
        <p:spPr>
          <a:xfrm flipH="1">
            <a:off x="4335538" y="4554950"/>
            <a:ext cx="64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35"/>
          <p:cNvSpPr txBox="1"/>
          <p:nvPr/>
        </p:nvSpPr>
        <p:spPr>
          <a:xfrm>
            <a:off x="4408863" y="4620475"/>
            <a:ext cx="85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>
                <a:latin typeface="Calibri"/>
                <a:ea typeface="Calibri"/>
                <a:cs typeface="Calibri"/>
                <a:sym typeface="Calibri"/>
              </a:rPr>
              <a:t>Área 6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5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type="title"/>
          </p:nvPr>
        </p:nvSpPr>
        <p:spPr>
          <a:xfrm>
            <a:off x="392759" y="28520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DESAFÍOS DEL </a:t>
            </a:r>
            <a:r>
              <a:rPr lang="es"/>
              <a:t>ÁMBITO</a:t>
            </a:r>
            <a:r>
              <a:rPr lang="es"/>
              <a:t> </a:t>
            </a:r>
            <a:r>
              <a:rPr lang="es"/>
              <a:t>DESDE LOS TERRITORIOS</a:t>
            </a:r>
            <a:endParaRPr/>
          </a:p>
        </p:txBody>
      </p:sp>
      <p:sp>
        <p:nvSpPr>
          <p:cNvPr id="376" name="Google Shape;376;p36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77" name="Google Shape;377;p36"/>
          <p:cNvPicPr preferRelativeResize="0"/>
          <p:nvPr/>
        </p:nvPicPr>
        <p:blipFill rotWithShape="1">
          <a:blip r:embed="rId3">
            <a:alphaModFix/>
          </a:blip>
          <a:srcRect b="3827" l="28535" r="31234" t="0"/>
          <a:stretch/>
        </p:blipFill>
        <p:spPr>
          <a:xfrm>
            <a:off x="4098325" y="964775"/>
            <a:ext cx="1490100" cy="36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6"/>
          <p:cNvSpPr txBox="1"/>
          <p:nvPr/>
        </p:nvSpPr>
        <p:spPr>
          <a:xfrm>
            <a:off x="501800" y="1259325"/>
            <a:ext cx="3454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La Lectura como un derecho garantizado y transversalizado  en las agendas  y en la planificación territorial es un anhelo compartido.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6"/>
          <p:cNvSpPr txBox="1"/>
          <p:nvPr/>
        </p:nvSpPr>
        <p:spPr>
          <a:xfrm rot="-150651">
            <a:off x="358446" y="989930"/>
            <a:ext cx="1157311" cy="4462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DERECHO</a:t>
            </a:r>
            <a:endParaRPr b="1" sz="17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6"/>
          <p:cNvSpPr txBox="1"/>
          <p:nvPr/>
        </p:nvSpPr>
        <p:spPr>
          <a:xfrm>
            <a:off x="5576025" y="2697925"/>
            <a:ext cx="121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Territorios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Género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Generaciones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Comunidades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6"/>
          <p:cNvSpPr txBox="1"/>
          <p:nvPr/>
        </p:nvSpPr>
        <p:spPr>
          <a:xfrm rot="1397">
            <a:off x="5383974" y="2348550"/>
            <a:ext cx="1476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DIVERSIDAD</a:t>
            </a:r>
            <a:endParaRPr b="1" sz="19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6"/>
          <p:cNvSpPr txBox="1"/>
          <p:nvPr/>
        </p:nvSpPr>
        <p:spPr>
          <a:xfrm rot="-966">
            <a:off x="6224614" y="1057913"/>
            <a:ext cx="213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LECTURA Y EDUCACIÓN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6"/>
          <p:cNvSpPr txBox="1"/>
          <p:nvPr/>
        </p:nvSpPr>
        <p:spPr>
          <a:xfrm>
            <a:off x="138150" y="2774125"/>
            <a:ext cx="32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GOCE COTIDIANO DE LA LECTURA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6"/>
          <p:cNvSpPr txBox="1"/>
          <p:nvPr/>
        </p:nvSpPr>
        <p:spPr>
          <a:xfrm>
            <a:off x="7372774" y="2961875"/>
            <a:ext cx="147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ESPACIOS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 rot="-692">
            <a:off x="7658622" y="3387479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FORMATOS DE LECTURA DIVERSOS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 rot="-530969">
            <a:off x="60395" y="3891493"/>
            <a:ext cx="1378712" cy="7387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FOMENTO LECTOR</a:t>
            </a:r>
            <a:endParaRPr b="1" sz="18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7112300" y="2536425"/>
            <a:ext cx="149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PRÁCTICAS LECTORAS DIVERSAS</a:t>
            </a:r>
            <a:endParaRPr b="1" sz="11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 rot="-1151">
            <a:off x="2260681" y="2015813"/>
            <a:ext cx="17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EL ACCESO A LA LECTURA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686075" y="2209800"/>
            <a:ext cx="3763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Pese a los avances, persiste como desafío en muchos territorios. Espacios, formatos, colecciones.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187250" y="3049775"/>
            <a:ext cx="3763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un desafío compartido, que requiere fomentar las prácticas lectoras en todas las comunidades, desde la primera infancia, con una oferta atractiva.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1282700" y="3976625"/>
            <a:ext cx="3270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Es el desafío preponderante en los territorios, con diversas necesidades y oportunidades para el trabajo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multiactor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6"/>
          <p:cNvSpPr txBox="1"/>
          <p:nvPr/>
        </p:nvSpPr>
        <p:spPr>
          <a:xfrm>
            <a:off x="5456125" y="1332913"/>
            <a:ext cx="3670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Surgen desafíos para fomentar la lectura desde la escuela, formar profesores/as en mediación, profesionalizar bibliotecas CRA, articular con otros actores del ecosistema, entre otros. 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6"/>
          <p:cNvSpPr txBox="1"/>
          <p:nvPr/>
        </p:nvSpPr>
        <p:spPr>
          <a:xfrm rot="-467">
            <a:off x="5386425" y="3877445"/>
            <a:ext cx="221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PERTINENCIA TERRITORIAL </a:t>
            </a:r>
            <a:endParaRPr b="1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5271225" y="4162325"/>
            <a:ext cx="3454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Calibri"/>
                <a:ea typeface="Calibri"/>
                <a:cs typeface="Calibri"/>
                <a:sym typeface="Calibri"/>
              </a:rPr>
              <a:t>Recursos, toma de decisiones, base de evidencia y  articulación de actores </a:t>
            </a:r>
            <a:r>
              <a:rPr b="1" lang="es" sz="1700">
                <a:latin typeface="Calibri"/>
                <a:ea typeface="Calibri"/>
                <a:cs typeface="Calibri"/>
                <a:sym typeface="Calibri"/>
              </a:rPr>
              <a:t>descentralizada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36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6" name="Google Shape;396;p36"/>
          <p:cNvSpPr txBox="1"/>
          <p:nvPr/>
        </p:nvSpPr>
        <p:spPr>
          <a:xfrm rot="-965769">
            <a:off x="3470314" y="1285225"/>
            <a:ext cx="1190261" cy="5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LEY DE BIBLIOTECAS</a:t>
            </a:r>
            <a:endParaRPr b="1"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