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B0A040-3442-4711-A160-8FEAEBBADDC7}">
  <a:tblStyle styleId="{F3B0A040-3442-4711-A160-8FEAEBBADDC7}" styleName="Table_0">
    <a:wholeTbl>
      <a:tcTxStyle b="off" i="off">
        <a:font>
          <a:latin typeface="Calibri Light"/>
          <a:ea typeface="Calibri Light"/>
          <a:cs typeface="Calibri Light"/>
        </a:font>
        <a:srgbClr val="3F3F3F"/>
      </a:tcTxStyle>
      <a:tcStyle>
        <a:tcBdr>
          <a:lef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fc94ff4bb_0_8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pregunta 3 menti - sub sala </a:t>
            </a:r>
            <a:r>
              <a:rPr lang="es"/>
              <a:t>Momento de presentación (máximo 30 segundos por persona)</a:t>
            </a:r>
            <a:endParaRPr/>
          </a:p>
        </p:txBody>
      </p:sp>
      <p:sp>
        <p:nvSpPr>
          <p:cNvPr id="379" name="Google Shape;379;g10fc94ff4bb_0_8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f34c3ab93_0_6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Subsalas por área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¿Qué problemas se observaron para implementar las medidas?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¿Cuáles serían las medidas que siguen para el futuro?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¿Cómo valoran la implementación de cada medida?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¿Qué acciones son necesarias para empujar el área en este ámbito?</a:t>
            </a:r>
            <a:endParaRPr/>
          </a:p>
        </p:txBody>
      </p:sp>
      <p:sp>
        <p:nvSpPr>
          <p:cNvPr id="387" name="Google Shape;387;g10f34c3ab93_0_6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f40e13262_0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Este es un resumen de áreas. Si se leen en las tablas anteriores, no es necesaria esta diapo.</a:t>
            </a:r>
            <a:endParaRPr/>
          </a:p>
        </p:txBody>
      </p:sp>
      <p:sp>
        <p:nvSpPr>
          <p:cNvPr id="398" name="Google Shape;398;g10f40e13262_0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f40e1326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0f40e1326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f40e132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f40e132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fc94ff4b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0fc94ff4b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fc94ff4b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fc94ff4b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0f40e13262_0_1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Mentimeter 1</a:t>
            </a:r>
            <a:endParaRPr/>
          </a:p>
        </p:txBody>
      </p:sp>
      <p:sp>
        <p:nvSpPr>
          <p:cNvPr id="445" name="Google Shape;445;g10f40e13262_0_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0fc94ff4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0fc94ff4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043312c4f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1043312c4f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10f1afa2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10f1afa2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0f40e1326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0f40e1326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0fc9720423_0_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Mentimeter 1</a:t>
            </a:r>
            <a:endParaRPr/>
          </a:p>
        </p:txBody>
      </p:sp>
      <p:sp>
        <p:nvSpPr>
          <p:cNvPr id="519" name="Google Shape;519;g10fc9720423_0_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0dbc5659e3_0_4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10dbc5659e3_0_4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1043312c4f_0_1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[Incorporar Mentimeter con la pregunta abierta - que se permitan respuestas individuales]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formo parte de la Política? ¿Cómo puedo seguir participando de la Política?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Comisiones técnicas (8) de trabajo establecidas por la Secretaría Ejecutiva para hacer el seguimiento concertado de las medidas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Comité interministerial de los representantes de los ministerios que participan en la política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Mesas públicas ciudadanas (16) a nivel regional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Plenario anual de la PNLL</a:t>
            </a:r>
            <a:endParaRPr/>
          </a:p>
        </p:txBody>
      </p:sp>
      <p:sp>
        <p:nvSpPr>
          <p:cNvPr id="554" name="Google Shape;554;g11043312c4f_0_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4f54af20_0_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[Incorporar Mentimeter con la pregunta abierta - que se permitan respuestas individuales]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formo parte de la Política? ¿Cómo puedo seguir participando de la Política?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Comisiones técnicas (8) de trabajo establecidas por la Secretaría Ejecutiva para hacer el seguimiento concertado de las medidas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Comité interministerial de los representantes de los ministerios que participan en la política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Mesas públicas ciudadanas (16) a nivel regional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Plenario anual de la PNLL</a:t>
            </a:r>
            <a:endParaRPr/>
          </a:p>
        </p:txBody>
      </p:sp>
      <p:sp>
        <p:nvSpPr>
          <p:cNvPr id="563" name="Google Shape;563;g1104f54af20_0_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f40e13262_0_6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10f40e13262_0_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0816c7dc30_2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10816c7dc30_2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dbc5659e3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0dbc5659e3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f4d502b0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f4d502b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f4d502b0d_0_26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pregunta 3 menti - sub sala </a:t>
            </a:r>
            <a:r>
              <a:rPr lang="es"/>
              <a:t>Momento de presentación (máximo 30 segundos por persona)</a:t>
            </a:r>
            <a:endParaRPr/>
          </a:p>
        </p:txBody>
      </p:sp>
      <p:sp>
        <p:nvSpPr>
          <p:cNvPr id="371" name="Google Shape;371;g10f4d502b0d_0_26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Relationship Id="rId9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11.png"/><Relationship Id="rId5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50" y="1443700"/>
            <a:ext cx="47466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PLURINACIONALIDAD, COMUNIDADES Y DIVERSIDADES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3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28</a:t>
            </a:r>
            <a:r>
              <a:rPr lang="es" sz="1700"/>
              <a:t>/01/2022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10:00 - 12:00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82" name="Google Shape;382;p37"/>
          <p:cNvSpPr txBox="1"/>
          <p:nvPr>
            <p:ph idx="1" type="body"/>
          </p:nvPr>
        </p:nvSpPr>
        <p:spPr>
          <a:xfrm>
            <a:off x="318650" y="294550"/>
            <a:ext cx="72153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C4184E"/>
                </a:solidFill>
              </a:rPr>
              <a:t>PLURINACIONALIDAD, COMUNIDADES Y DIVERSIDAD EN LA PNLL 2015-2020</a:t>
            </a:r>
            <a:endParaRPr sz="1600">
              <a:solidFill>
                <a:srgbClr val="C4184E"/>
              </a:solidFill>
            </a:endParaRPr>
          </a:p>
        </p:txBody>
      </p:sp>
      <p:sp>
        <p:nvSpPr>
          <p:cNvPr id="383" name="Google Shape;383;p37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 txBox="1"/>
          <p:nvPr>
            <p:ph idx="1" type="body"/>
          </p:nvPr>
        </p:nvSpPr>
        <p:spPr>
          <a:xfrm>
            <a:off x="211324" y="1201726"/>
            <a:ext cx="8660700" cy="355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rtl="0" algn="just">
              <a:spcBef>
                <a:spcPts val="800"/>
              </a:spcBef>
              <a:spcAft>
                <a:spcPts val="0"/>
              </a:spcAft>
              <a:buSzPts val="1900"/>
              <a:buAutoNum type="arabicPeriod"/>
            </a:pPr>
            <a:r>
              <a:rPr lang="es" sz="1900"/>
              <a:t>El objetivo general de la política incorpora pueblos originarios, ruralidad, inmigrantes, diversidad cultural, territorial y la integración social.</a:t>
            </a:r>
            <a:endParaRPr sz="1900"/>
          </a:p>
          <a:p>
            <a:pPr indent="-349250" lvl="0" marL="457200" rtl="0" algn="just"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es" sz="1900"/>
              <a:t>En los principios se reconoce la pluriculturalidad y la diferencia en los territorios.</a:t>
            </a:r>
            <a:endParaRPr sz="1900"/>
          </a:p>
          <a:p>
            <a:pPr indent="-349250" lvl="0" marL="457200" rtl="0" algn="just"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es" sz="1900"/>
              <a:t>3 de los 5 ámbitos  tienen un área de medidas con foco </a:t>
            </a:r>
            <a:r>
              <a:rPr lang="es" sz="1900"/>
              <a:t>explícito en pueblos originarios</a:t>
            </a:r>
            <a:r>
              <a:rPr lang="es" sz="1900"/>
              <a:t>.</a:t>
            </a:r>
            <a:endParaRPr sz="1900"/>
          </a:p>
          <a:p>
            <a:pPr indent="-349250" lvl="0" marL="457200" rtl="0" algn="just"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es" sz="1900"/>
              <a:t>El propósito del ámbito de Industria e Internacionalización es el único que incluye aspectos de pueblos originarios.</a:t>
            </a:r>
            <a:endParaRPr sz="1900"/>
          </a:p>
          <a:p>
            <a:pPr indent="-349250" lvl="0" marL="457200" rtl="0" algn="just">
              <a:spcBef>
                <a:spcPts val="1000"/>
              </a:spcBef>
              <a:spcAft>
                <a:spcPts val="1000"/>
              </a:spcAft>
              <a:buSzPts val="1900"/>
              <a:buAutoNum type="arabicPeriod"/>
            </a:pPr>
            <a:r>
              <a:rPr lang="es" sz="1900"/>
              <a:t>No se hace mención en ninguno de los ámbitos a Diversidades Sexuales o de Género.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 txBox="1"/>
          <p:nvPr>
            <p:ph idx="1" type="body"/>
          </p:nvPr>
        </p:nvSpPr>
        <p:spPr>
          <a:xfrm>
            <a:off x="4572000" y="895250"/>
            <a:ext cx="4468500" cy="28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¿Qué medidas afirmativas o transversales debiese incorporar la </a:t>
            </a: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política</a:t>
            </a: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 para integrar la plurinacionalidad, las comunidades y las diversidades?</a:t>
            </a:r>
            <a:endParaRPr sz="2800">
              <a:solidFill>
                <a:srgbClr val="C4184E"/>
              </a:solidFill>
              <a:highlight>
                <a:srgbClr val="FFFFFF"/>
              </a:highlight>
            </a:endParaRPr>
          </a:p>
        </p:txBody>
      </p:sp>
      <p:sp>
        <p:nvSpPr>
          <p:cNvPr id="390" name="Google Shape;390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91" name="Google Shape;391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92" name="Google Shape;3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25" y="368300"/>
            <a:ext cx="4032724" cy="42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94" name="Google Shape;394;p38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869995" y="4004225"/>
            <a:ext cx="515075" cy="4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6151" y="3902188"/>
            <a:ext cx="515075" cy="63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idx="1" type="body"/>
          </p:nvPr>
        </p:nvSpPr>
        <p:spPr>
          <a:xfrm>
            <a:off x="3557575" y="2042975"/>
            <a:ext cx="54864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Investigar, recopilar, conservar y difundir el patrimonio bibliográfico.</a:t>
            </a:r>
            <a:endParaRPr>
              <a:highlight>
                <a:srgbClr val="FEFEFE"/>
              </a:highlight>
            </a:endParaRPr>
          </a:p>
        </p:txBody>
      </p:sp>
      <p:sp>
        <p:nvSpPr>
          <p:cNvPr id="401" name="Google Shape;401;p3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2" name="Google Shape;402;p3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03" name="Google Shape;4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25" y="1275150"/>
            <a:ext cx="3197376" cy="33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9"/>
          <p:cNvSpPr txBox="1"/>
          <p:nvPr/>
        </p:nvSpPr>
        <p:spPr>
          <a:xfrm>
            <a:off x="267825" y="287400"/>
            <a:ext cx="73725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ÁREA DE MEDIDAS PATRIMONIO BIBLIOGRÁFICO PNLL 2015 - 2020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/>
        </p:nvSpPr>
        <p:spPr>
          <a:xfrm>
            <a:off x="351875" y="285200"/>
            <a:ext cx="73863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CONSULTA CIUDADANA - 644 RESPUESTAS 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0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0"/>
          <p:cNvSpPr txBox="1"/>
          <p:nvPr/>
        </p:nvSpPr>
        <p:spPr>
          <a:xfrm>
            <a:off x="351875" y="980775"/>
            <a:ext cx="81309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Pensando en la próxima política ¿Te parece importante mantener los principios de la PNLL anterior?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13" name="Google Shape;4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300" y="2885300"/>
            <a:ext cx="3390350" cy="20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0"/>
          <p:cNvSpPr txBox="1"/>
          <p:nvPr/>
        </p:nvSpPr>
        <p:spPr>
          <a:xfrm>
            <a:off x="846000" y="1602150"/>
            <a:ext cx="438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97%</a:t>
            </a:r>
            <a:endParaRPr b="1" sz="1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Diversidad cultural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Interculturalidad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96%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4439750" y="1626075"/>
            <a:ext cx="3213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Territorialidad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Fomento de la creatividad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/>
          </a:p>
        </p:txBody>
      </p:sp>
      <p:sp>
        <p:nvSpPr>
          <p:cNvPr id="416" name="Google Shape;416;p40"/>
          <p:cNvSpPr txBox="1"/>
          <p:nvPr/>
        </p:nvSpPr>
        <p:spPr>
          <a:xfrm>
            <a:off x="391950" y="25904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2.     ¿Agregarías otros principios?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471044" y="6532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Google Shape;423;p41"/>
          <p:cNvGraphicFramePr/>
          <p:nvPr/>
        </p:nvGraphicFramePr>
        <p:xfrm>
          <a:off x="1795026" y="1072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{F3B0A040-3442-4711-A160-8FEAEBBADDC7}</a:tableStyleId>
              </a:tblPr>
              <a:tblGrid>
                <a:gridCol w="2610475"/>
                <a:gridCol w="2610475"/>
              </a:tblGrid>
              <a:tr h="29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rgbClr val="C41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22706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500" u="none" cap="none" strike="noStrike">
                        <a:solidFill>
                          <a:srgbClr val="5F5F5F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424" name="Google Shape;424;p4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25" name="Google Shape;425;p41"/>
          <p:cNvSpPr/>
          <p:nvPr/>
        </p:nvSpPr>
        <p:spPr>
          <a:xfrm rot="5400000">
            <a:off x="4247350" y="1049425"/>
            <a:ext cx="232200" cy="5762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2928200" y="41356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2300">
                <a:solidFill>
                  <a:schemeClr val="accent1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EJES TRANSVERSALES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2"/>
          <p:cNvSpPr txBox="1"/>
          <p:nvPr/>
        </p:nvSpPr>
        <p:spPr>
          <a:xfrm>
            <a:off x="471044" y="6532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4" name="Google Shape;434;p42"/>
          <p:cNvSpPr txBox="1"/>
          <p:nvPr>
            <p:ph idx="1" type="body"/>
          </p:nvPr>
        </p:nvSpPr>
        <p:spPr>
          <a:xfrm>
            <a:off x="209550" y="1009650"/>
            <a:ext cx="8660700" cy="3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Participación:</a:t>
            </a:r>
            <a:r>
              <a:rPr lang="es" sz="1200"/>
              <a:t> reconoce a todos los habitantes del país como sujetos de derecho y provee los mecanismos y acciones necesarios para garantizarles el libre ejercicio y participación de sus beneficios, y para incidir en las decisiones públicas relacionadas con la lectura y el libro, en especial los instrumentos de transparencia, rendición de cuentas e instancias participativas.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Diversidad cultural: </a:t>
            </a:r>
            <a:r>
              <a:rPr lang="es" sz="1200"/>
              <a:t>reconoce, protege y promueve como un valor social la multiplicidad e interacción de las culturas que coexisten en el territorio y que conforman un patrimonio común. Además, considera con especial atención a la población que se encuentra en situación de vulnerabilidad, propiciando acciones que generen condiciones transformadoras de esta inequidad social y cultural.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Interculturalidad:</a:t>
            </a:r>
            <a:r>
              <a:rPr lang="es" sz="1200"/>
              <a:t> reconoce y valora que Chile es una nación pluricultural, en la que coexiste una diversidad de pueblos que expresan su particular riqueza regional y cultural. Por tanto, el diálogo intercultural y las acciones institucionales deben estar enfocados en el respeto de las identidades y en su fortalecimiento, estableciendo medidas específicas para su preservación, fomento y difusión, en el ámbito de la lectura y el libro.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Inclusión social: </a:t>
            </a:r>
            <a:r>
              <a:rPr lang="es" sz="1200"/>
              <a:t>entiende a la comunidad como un conjunto diverso y heterogéneo de personas e intereses, que le otorgan sentido y razón de existencia, sin exclusiones de ninguna naturaleza que afecten sus derechos fundamentales, propiciando los enfoques necesarios para ampliar el impacto de la implementación de esta Política.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Territorialidad:</a:t>
            </a:r>
            <a:r>
              <a:rPr lang="es" sz="1200"/>
              <a:t> considera las características territoriales distintivas y la gestión directa de las medidas que deban ser implementadas a nivel regional, comunal o local, serán atribuciones fomentadas por esta Política, que buscará desarrollar capacidades y competencias que colaboren con los procesos de desconcentración, regionalización y valoración de los diferentes paisajes culturales.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Equidad: </a:t>
            </a:r>
            <a:r>
              <a:rPr lang="es" sz="1200"/>
              <a:t>asegura un acceso equitativo a las distintas medidas que considera, incluyendo las dimensiones social, económica, etaria, de origen, de género, y territorial.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/>
            </a:pPr>
            <a:r>
              <a:rPr b="1" lang="es" sz="1200"/>
              <a:t>Fomento de la creatividad: </a:t>
            </a:r>
            <a:r>
              <a:rPr lang="es" sz="1200"/>
              <a:t>reconoce y fomenta la creatividad como un componente esencial del ciclo cultural de la lectura y</a:t>
            </a:r>
            <a:br>
              <a:rPr lang="es" sz="1200"/>
            </a:br>
            <a:r>
              <a:rPr lang="es" sz="1200"/>
              <a:t> el libro, que detona su potencial comunicativo y transformador, siendo un factor de desarrollo e innovación.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471044" y="6532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42" name="Google Shape;442;p43"/>
          <p:cNvSpPr txBox="1"/>
          <p:nvPr>
            <p:ph idx="1" type="body"/>
          </p:nvPr>
        </p:nvSpPr>
        <p:spPr>
          <a:xfrm>
            <a:off x="209550" y="1009650"/>
            <a:ext cx="8660700" cy="395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Articulación Intersectorial: </a:t>
            </a:r>
            <a:r>
              <a:rPr lang="es" sz="1200"/>
              <a:t>usará un modelo articulado y articulador para su gestión. Promoverá la acción coordinada con otros campos, sectores e instituciones públicas y privadas, a través de espacios permanentes de interacción y de retroalimentación que hagan efectivo el cumplimiento de las medidas propuestas, sobre la base del reconocimiento de que la lectura y el libro constituyen un ecosistema en estado de equilibrio.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Regionalización:</a:t>
            </a:r>
            <a:r>
              <a:rPr lang="es" sz="1200"/>
              <a:t> realizará una permanente coordinación intersectorial a nivel territorial.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Sostenibilidad:</a:t>
            </a:r>
            <a:r>
              <a:rPr lang="es" sz="1200"/>
              <a:t> creará las condiciones para que el Estado garantice su permanencia y proyección en el tiempo, asegurando los recursos técnicos, financieros, administrativos, institucionales y humanos necesarios para su implementación, seguimiento y evaluación.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b="1" lang="es" sz="1200"/>
              <a:t>Articulación público-privada: </a:t>
            </a:r>
            <a:r>
              <a:rPr lang="es" sz="1200"/>
              <a:t>abrirá espacios de participación a todos los actores de la cadena de la lectura y el libro para la implementación y el seguimiento de esta Política.</a:t>
            </a:r>
            <a:endParaRPr sz="1200"/>
          </a:p>
          <a:p>
            <a:pPr indent="-30480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200"/>
              <a:buAutoNum type="arabicPeriod"/>
            </a:pPr>
            <a:r>
              <a:rPr b="1" lang="es" sz="1200"/>
              <a:t>Evaluación y seguimiento: </a:t>
            </a:r>
            <a:r>
              <a:rPr lang="es" sz="1200"/>
              <a:t>elaborará un instrumento de seguimiento y evaluación que permitirá verificar el avance y cumplimiento de las medidas comprometidas, y lo dará a conocer públicamente en un plazo de seis meses.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/>
          <p:nvPr>
            <p:ph idx="1" type="body"/>
          </p:nvPr>
        </p:nvSpPr>
        <p:spPr>
          <a:xfrm>
            <a:off x="4839425" y="1757550"/>
            <a:ext cx="40326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¿Son pertinentes estos principios y compromisos?</a:t>
            </a:r>
            <a:r>
              <a:rPr lang="es" sz="2700">
                <a:solidFill>
                  <a:srgbClr val="C4184E"/>
                </a:solidFill>
              </a:rPr>
              <a:t> </a:t>
            </a:r>
            <a:endParaRPr sz="2700">
              <a:solidFill>
                <a:srgbClr val="C4184E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mejoras haría?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448" name="Google Shape;448;p44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49" name="Google Shape;449;p4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50" name="Google Shape;4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50" y="1177600"/>
            <a:ext cx="4032600" cy="3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4"/>
          <p:cNvSpPr txBox="1"/>
          <p:nvPr/>
        </p:nvSpPr>
        <p:spPr>
          <a:xfrm>
            <a:off x="359375" y="285200"/>
            <a:ext cx="7378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PROPUESTA DE EJES TRANSVERSALES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4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44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6403388" y="3775625"/>
            <a:ext cx="805725" cy="7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5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459" name="Google Shape;459;p45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60" name="Google Shape;460;p45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5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5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5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5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5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5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5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5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5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5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5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5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5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5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5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9" name="Google Shape;479;p45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5"/>
          <p:cNvSpPr/>
          <p:nvPr/>
        </p:nvSpPr>
        <p:spPr>
          <a:xfrm>
            <a:off x="5295127" y="2027460"/>
            <a:ext cx="3595425" cy="3003575"/>
          </a:xfrm>
          <a:custGeom>
            <a:rect b="b" l="l" r="r" t="t"/>
            <a:pathLst>
              <a:path extrusionOk="0" h="120143" w="143817">
                <a:moveTo>
                  <a:pt x="123218" y="15468"/>
                </a:moveTo>
                <a:cubicBezTo>
                  <a:pt x="88596" y="15468"/>
                  <a:pt x="48956" y="-12142"/>
                  <a:pt x="19746" y="6444"/>
                </a:cubicBezTo>
                <a:cubicBezTo>
                  <a:pt x="11331" y="11798"/>
                  <a:pt x="7861" y="22850"/>
                  <a:pt x="4707" y="32312"/>
                </a:cubicBezTo>
                <a:cubicBezTo>
                  <a:pt x="1142" y="43008"/>
                  <a:pt x="-1866" y="55305"/>
                  <a:pt x="1699" y="66001"/>
                </a:cubicBezTo>
                <a:cubicBezTo>
                  <a:pt x="5246" y="76644"/>
                  <a:pt x="11586" y="86233"/>
                  <a:pt x="17942" y="95478"/>
                </a:cubicBezTo>
                <a:cubicBezTo>
                  <a:pt x="31491" y="115186"/>
                  <a:pt x="61402" y="120143"/>
                  <a:pt x="85319" y="120143"/>
                </a:cubicBezTo>
                <a:cubicBezTo>
                  <a:pt x="103017" y="120143"/>
                  <a:pt x="124194" y="115914"/>
                  <a:pt x="135250" y="102095"/>
                </a:cubicBezTo>
                <a:cubicBezTo>
                  <a:pt x="145614" y="89140"/>
                  <a:pt x="144594" y="69131"/>
                  <a:pt x="141867" y="52766"/>
                </a:cubicBezTo>
                <a:cubicBezTo>
                  <a:pt x="140866" y="46760"/>
                  <a:pt x="140106" y="40192"/>
                  <a:pt x="136453" y="35320"/>
                </a:cubicBezTo>
                <a:cubicBezTo>
                  <a:pt x="129500" y="26046"/>
                  <a:pt x="119149" y="19445"/>
                  <a:pt x="108780" y="1426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6"/>
          <p:cNvSpPr txBox="1"/>
          <p:nvPr/>
        </p:nvSpPr>
        <p:spPr>
          <a:xfrm>
            <a:off x="31310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MESAS REGIONALES: ATRIBUTOS DE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6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88" name="Google Shape;4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45" y="1043700"/>
            <a:ext cx="2079043" cy="8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75" y="1831913"/>
            <a:ext cx="1839974" cy="102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7" y="935901"/>
            <a:ext cx="4959726" cy="281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63000"/>
            <a:ext cx="1839976" cy="102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5313" y="879450"/>
            <a:ext cx="1839976" cy="102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25" y="4048725"/>
            <a:ext cx="1840000" cy="106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39977" y="3391650"/>
            <a:ext cx="1705249" cy="9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7300" y="1889187"/>
            <a:ext cx="5662100" cy="321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type="ctrTitle"/>
          </p:nvPr>
        </p:nvSpPr>
        <p:spPr>
          <a:xfrm>
            <a:off x="881126" y="715025"/>
            <a:ext cx="54792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CRONOGRAMA DE LA POLÍTICA</a:t>
            </a:r>
            <a:endParaRPr/>
          </a:p>
        </p:txBody>
      </p:sp>
      <p:sp>
        <p:nvSpPr>
          <p:cNvPr id="254" name="Google Shape;254;p29"/>
          <p:cNvSpPr txBox="1"/>
          <p:nvPr>
            <p:ph idx="1" type="subTitle"/>
          </p:nvPr>
        </p:nvSpPr>
        <p:spPr>
          <a:xfrm>
            <a:off x="881125" y="275785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validación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01" name="Google Shape;5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50" y="3505725"/>
            <a:ext cx="2467100" cy="145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200" y="195512"/>
            <a:ext cx="1705248" cy="95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5351" y="58881"/>
            <a:ext cx="2653849" cy="149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25" y="110378"/>
            <a:ext cx="2467100" cy="139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1125" y="633488"/>
            <a:ext cx="5210449" cy="28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4103" y="3855151"/>
            <a:ext cx="2300550" cy="11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22430" y="2090375"/>
            <a:ext cx="5137604" cy="28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8"/>
          <p:cNvSpPr txBox="1"/>
          <p:nvPr/>
        </p:nvSpPr>
        <p:spPr>
          <a:xfrm>
            <a:off x="31310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MESAS REGIONALES: ATRIBUTOS DE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8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1964700"/>
            <a:ext cx="2601250" cy="27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16" name="Google Shape;51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687" y="817475"/>
            <a:ext cx="6122112" cy="38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9"/>
          <p:cNvSpPr txBox="1"/>
          <p:nvPr>
            <p:ph idx="1" type="body"/>
          </p:nvPr>
        </p:nvSpPr>
        <p:spPr>
          <a:xfrm>
            <a:off x="3848700" y="1757550"/>
            <a:ext cx="50232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</a:t>
            </a:r>
            <a:r>
              <a:rPr lang="es" sz="2700">
                <a:solidFill>
                  <a:srgbClr val="C4184E"/>
                </a:solidFill>
              </a:rPr>
              <a:t>Qué </a:t>
            </a:r>
            <a:r>
              <a:rPr b="1" lang="es" sz="2700">
                <a:solidFill>
                  <a:srgbClr val="C4184E"/>
                </a:solidFill>
              </a:rPr>
              <a:t>ejes transversales</a:t>
            </a:r>
            <a:r>
              <a:rPr lang="es" sz="2700">
                <a:solidFill>
                  <a:srgbClr val="C4184E"/>
                </a:solidFill>
              </a:rPr>
              <a:t> son necesarios para que la política integre la plurinacionalidad, las comunidades y las diversidades de forma adecuada?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522" name="Google Shape;522;p4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23" name="Google Shape;523;p4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24" name="Google Shape;524;p49"/>
          <p:cNvSpPr txBox="1"/>
          <p:nvPr/>
        </p:nvSpPr>
        <p:spPr>
          <a:xfrm>
            <a:off x="359375" y="285200"/>
            <a:ext cx="7378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PROPUESTA DE EJES TRANSVERSALES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9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875" y="1051500"/>
            <a:ext cx="2680150" cy="37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000" y="3936949"/>
            <a:ext cx="275700" cy="34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5025" y="3898184"/>
            <a:ext cx="746476" cy="419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34" name="Google Shape;534;p5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5" name="Google Shape;535;p50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50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075" y="1244474"/>
            <a:ext cx="3541050" cy="3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/>
        </p:nvSpPr>
        <p:spPr>
          <a:xfrm>
            <a:off x="318650" y="1081550"/>
            <a:ext cx="420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Articulación global de los 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gestión: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0"/>
          <p:cNvSpPr/>
          <p:nvPr/>
        </p:nvSpPr>
        <p:spPr>
          <a:xfrm>
            <a:off x="775850" y="2904075"/>
            <a:ext cx="8193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0"/>
          <p:cNvSpPr/>
          <p:nvPr/>
        </p:nvSpPr>
        <p:spPr>
          <a:xfrm>
            <a:off x="1998100" y="244905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 Nacional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0"/>
          <p:cNvSpPr/>
          <p:nvPr/>
        </p:nvSpPr>
        <p:spPr>
          <a:xfrm>
            <a:off x="2030750" y="344110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Planes Regionales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50"/>
          <p:cNvCxnSpPr>
            <a:stCxn id="539" idx="3"/>
            <a:endCxn id="540" idx="1"/>
          </p:cNvCxnSpPr>
          <p:nvPr/>
        </p:nvCxnSpPr>
        <p:spPr>
          <a:xfrm flipH="1" rot="10800000">
            <a:off x="1595150" y="2700825"/>
            <a:ext cx="402900" cy="49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50"/>
          <p:cNvCxnSpPr>
            <a:stCxn id="539" idx="3"/>
            <a:endCxn id="541" idx="1"/>
          </p:cNvCxnSpPr>
          <p:nvPr/>
        </p:nvCxnSpPr>
        <p:spPr>
          <a:xfrm>
            <a:off x="1595150" y="3192225"/>
            <a:ext cx="435600" cy="5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4" name="Google Shape;544;p50"/>
          <p:cNvSpPr/>
          <p:nvPr/>
        </p:nvSpPr>
        <p:spPr>
          <a:xfrm>
            <a:off x="3436925" y="2115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0"/>
          <p:cNvSpPr/>
          <p:nvPr/>
        </p:nvSpPr>
        <p:spPr>
          <a:xfrm>
            <a:off x="3436925" y="27384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6" name="Google Shape;546;p50"/>
          <p:cNvCxnSpPr>
            <a:stCxn id="540" idx="3"/>
            <a:endCxn id="544" idx="1"/>
          </p:cNvCxnSpPr>
          <p:nvPr/>
        </p:nvCxnSpPr>
        <p:spPr>
          <a:xfrm flipH="1" rot="10800000">
            <a:off x="3026800" y="2330100"/>
            <a:ext cx="4101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7" name="Google Shape;547;p50"/>
          <p:cNvCxnSpPr>
            <a:stCxn id="540" idx="3"/>
            <a:endCxn id="545" idx="1"/>
          </p:cNvCxnSpPr>
          <p:nvPr/>
        </p:nvCxnSpPr>
        <p:spPr>
          <a:xfrm>
            <a:off x="3026800" y="2700900"/>
            <a:ext cx="4101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8" name="Google Shape;548;p50"/>
          <p:cNvSpPr/>
          <p:nvPr/>
        </p:nvSpPr>
        <p:spPr>
          <a:xfrm>
            <a:off x="3463375" y="32923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0"/>
          <p:cNvSpPr/>
          <p:nvPr/>
        </p:nvSpPr>
        <p:spPr>
          <a:xfrm>
            <a:off x="3463375" y="3914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0" name="Google Shape;550;p50"/>
          <p:cNvCxnSpPr>
            <a:stCxn id="541" idx="3"/>
            <a:endCxn id="548" idx="1"/>
          </p:cNvCxnSpPr>
          <p:nvPr/>
        </p:nvCxnSpPr>
        <p:spPr>
          <a:xfrm flipH="1" rot="10800000">
            <a:off x="3059450" y="3506650"/>
            <a:ext cx="403800" cy="1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1" name="Google Shape;551;p50"/>
          <p:cNvCxnSpPr>
            <a:stCxn id="541" idx="3"/>
            <a:endCxn id="549" idx="1"/>
          </p:cNvCxnSpPr>
          <p:nvPr/>
        </p:nvCxnSpPr>
        <p:spPr>
          <a:xfrm>
            <a:off x="3059450" y="3692950"/>
            <a:ext cx="4038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57" name="Google Shape;557;p5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58" name="Google Shape;558;p51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1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51"/>
          <p:cNvPicPr preferRelativeResize="0"/>
          <p:nvPr/>
        </p:nvPicPr>
        <p:blipFill rotWithShape="1">
          <a:blip r:embed="rId3">
            <a:alphaModFix/>
          </a:blip>
          <a:srcRect b="0" l="0" r="13688" t="0"/>
          <a:stretch/>
        </p:blipFill>
        <p:spPr>
          <a:xfrm>
            <a:off x="1587238" y="819975"/>
            <a:ext cx="5342275" cy="426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66" name="Google Shape;566;p5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67" name="Google Shape;567;p52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2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2"/>
          <p:cNvSpPr txBox="1"/>
          <p:nvPr>
            <p:ph idx="1" type="body"/>
          </p:nvPr>
        </p:nvSpPr>
        <p:spPr>
          <a:xfrm>
            <a:off x="4931525" y="1474125"/>
            <a:ext cx="4085700" cy="2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C4184E"/>
                </a:solidFill>
              </a:rPr>
              <a:t>¿ Qué espacios de participación debe tener la política para integrar la plurinacionalidad, las diversidades y las comunidades ?</a:t>
            </a:r>
            <a:endParaRPr sz="2500">
              <a:solidFill>
                <a:srgbClr val="C4184E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C4184E"/>
              </a:solidFill>
            </a:endParaRPr>
          </a:p>
        </p:txBody>
      </p:sp>
      <p:pic>
        <p:nvPicPr>
          <p:cNvPr id="570" name="Google Shape;57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75" y="1201625"/>
            <a:ext cx="3846951" cy="343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3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76" name="Google Shape;576;p5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77" name="Google Shape;577;p53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ROL EN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3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3"/>
          <p:cNvSpPr txBox="1"/>
          <p:nvPr/>
        </p:nvSpPr>
        <p:spPr>
          <a:xfrm>
            <a:off x="240350" y="1126575"/>
            <a:ext cx="37725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Comisiones técnicas (8)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trabajo establecidas por la Secretaría Ejecutiva para hacer el </a:t>
            </a:r>
            <a:r>
              <a:rPr b="1" i="1"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seguimiento concertado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las medidas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Comité interministerial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los representantes de los ministerios que participan en la política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públicas ciudadanas (16)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nivel regional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Plenario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anual de la PNLL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0" name="Google Shape;58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550" y="1065426"/>
            <a:ext cx="4640280" cy="3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"/>
          <p:cNvSpPr txBox="1"/>
          <p:nvPr/>
        </p:nvSpPr>
        <p:spPr>
          <a:xfrm>
            <a:off x="531575" y="991675"/>
            <a:ext cx="8506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 Y COMPROMISO!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4"/>
          <p:cNvSpPr txBox="1"/>
          <p:nvPr/>
        </p:nvSpPr>
        <p:spPr>
          <a:xfrm>
            <a:off x="1188473" y="1555175"/>
            <a:ext cx="3741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Este proceso continúa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comenzando la redacción y validación durante el primer semestre del 2022 </a:t>
            </a:r>
            <a:endParaRPr sz="24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4"/>
          <p:cNvSpPr txBox="1"/>
          <p:nvPr/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4"/>
          <p:cNvSpPr txBox="1"/>
          <p:nvPr/>
        </p:nvSpPr>
        <p:spPr>
          <a:xfrm>
            <a:off x="703325" y="3280426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675" y="1555175"/>
            <a:ext cx="2044275" cy="2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1" name="Google Shape;261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CRONOGRAMA DE TRABAJO DE LA POLÍTICA</a:t>
            </a:r>
            <a:endParaRPr/>
          </a:p>
        </p:txBody>
      </p:sp>
      <p:sp>
        <p:nvSpPr>
          <p:cNvPr id="262" name="Google Shape;262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441725" y="1145475"/>
            <a:ext cx="82881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Primer semestre 2022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participativa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, a nivel técnico y ciudadano, con representantes de la sociedad civil y las instituciones públicas que conforman el ecosistema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política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con las nuevas autoridades, tales como reuniones bilaterales e intersectoriales en la Moneda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Segundo semestre 2022</a:t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Plenario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lanzamiento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de la Política 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71" name="Google Shape;271;p31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80" name="Google Shape;280;p32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1" y="990962"/>
            <a:ext cx="2799604" cy="3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>
            <p:ph idx="1" type="body"/>
          </p:nvPr>
        </p:nvSpPr>
        <p:spPr>
          <a:xfrm>
            <a:off x="94375" y="1088500"/>
            <a:ext cx="55311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de estos ámbitos en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/>
              <a:t>Sesión 1:	Diagnóstico por ámbito → 12 de enero   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/>
              <a:t>Sesión 2: 	Objetivo de la PNLL y propósito del ámbito → 20 de enero  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s"/>
              <a:t>Sesión 3:	Medidas, e</a:t>
            </a:r>
            <a:r>
              <a:rPr b="1" lang="es"/>
              <a:t>jes transversales</a:t>
            </a:r>
            <a:r>
              <a:rPr b="1" lang="es"/>
              <a:t> y gobernanza → 28 de  enero</a:t>
            </a:r>
            <a:r>
              <a:rPr lang="es"/>
              <a:t>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9" name="Google Shape;289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95" name="Google Shape;295;p34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ESTRUCTURÓ LA PNLL 2015-2020?</a:t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4207600" y="958325"/>
            <a:ext cx="14751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 General de la 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14585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Lectura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2754538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Creación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50550" y="1997875"/>
            <a:ext cx="18072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Industria e Internacionalización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76532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Marco Jurídico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6125038" y="1997875"/>
            <a:ext cx="12609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214325" y="194192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Ámbitos de la Política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184600" y="2794400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Propósitos del Ámbito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14585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2810525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4207600" y="2887850"/>
            <a:ext cx="15360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62411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76532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5"/>
          <p:cNvCxnSpPr/>
          <p:nvPr/>
        </p:nvCxnSpPr>
        <p:spPr>
          <a:xfrm>
            <a:off x="1564475" y="3321850"/>
            <a:ext cx="3600" cy="15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5"/>
          <p:cNvSpPr txBox="1"/>
          <p:nvPr/>
        </p:nvSpPr>
        <p:spPr>
          <a:xfrm>
            <a:off x="1622988" y="3268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1622988" y="36330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622988" y="39904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1622988" y="43356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35"/>
          <p:cNvCxnSpPr>
            <a:stCxn id="321" idx="1"/>
          </p:cNvCxnSpPr>
          <p:nvPr/>
        </p:nvCxnSpPr>
        <p:spPr>
          <a:xfrm flipH="1">
            <a:off x="1558788" y="346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5"/>
          <p:cNvCxnSpPr/>
          <p:nvPr/>
        </p:nvCxnSpPr>
        <p:spPr>
          <a:xfrm flipH="1">
            <a:off x="1558788" y="38485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5"/>
          <p:cNvCxnSpPr/>
          <p:nvPr/>
        </p:nvCxnSpPr>
        <p:spPr>
          <a:xfrm flipH="1">
            <a:off x="1558788" y="41972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5"/>
          <p:cNvCxnSpPr/>
          <p:nvPr/>
        </p:nvCxnSpPr>
        <p:spPr>
          <a:xfrm flipH="1">
            <a:off x="1558788" y="45459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5"/>
          <p:cNvCxnSpPr/>
          <p:nvPr/>
        </p:nvCxnSpPr>
        <p:spPr>
          <a:xfrm flipH="1">
            <a:off x="4322525" y="3321850"/>
            <a:ext cx="1200" cy="15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5"/>
          <p:cNvSpPr txBox="1"/>
          <p:nvPr/>
        </p:nvSpPr>
        <p:spPr>
          <a:xfrm>
            <a:off x="4387900" y="32399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4387900" y="3504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4387900" y="3776713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4387900" y="40768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5"/>
          <p:cNvCxnSpPr/>
          <p:nvPr/>
        </p:nvCxnSpPr>
        <p:spPr>
          <a:xfrm flipH="1">
            <a:off x="4323700" y="34320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5"/>
          <p:cNvCxnSpPr/>
          <p:nvPr/>
        </p:nvCxnSpPr>
        <p:spPr>
          <a:xfrm flipH="1">
            <a:off x="4323725" y="37081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5"/>
          <p:cNvCxnSpPr/>
          <p:nvPr/>
        </p:nvCxnSpPr>
        <p:spPr>
          <a:xfrm flipH="1">
            <a:off x="4323700" y="39904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5"/>
          <p:cNvCxnSpPr/>
          <p:nvPr/>
        </p:nvCxnSpPr>
        <p:spPr>
          <a:xfrm flipH="1">
            <a:off x="4323700" y="48372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5"/>
          <p:cNvCxnSpPr/>
          <p:nvPr/>
        </p:nvCxnSpPr>
        <p:spPr>
          <a:xfrm>
            <a:off x="6347075" y="3321850"/>
            <a:ext cx="2400" cy="3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5"/>
          <p:cNvSpPr txBox="1"/>
          <p:nvPr/>
        </p:nvSpPr>
        <p:spPr>
          <a:xfrm>
            <a:off x="6411250" y="34635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35"/>
          <p:cNvCxnSpPr>
            <a:stCxn id="339" idx="1"/>
          </p:cNvCxnSpPr>
          <p:nvPr/>
        </p:nvCxnSpPr>
        <p:spPr>
          <a:xfrm flipH="1">
            <a:off x="6347050" y="3663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5"/>
          <p:cNvCxnSpPr/>
          <p:nvPr/>
        </p:nvCxnSpPr>
        <p:spPr>
          <a:xfrm>
            <a:off x="7767425" y="3316550"/>
            <a:ext cx="600" cy="34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5"/>
          <p:cNvSpPr txBox="1"/>
          <p:nvPr/>
        </p:nvSpPr>
        <p:spPr>
          <a:xfrm>
            <a:off x="7831600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35"/>
          <p:cNvCxnSpPr>
            <a:stCxn id="342" idx="1"/>
          </p:cNvCxnSpPr>
          <p:nvPr/>
        </p:nvCxnSpPr>
        <p:spPr>
          <a:xfrm flipH="1">
            <a:off x="7767400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35"/>
          <p:cNvCxnSpPr/>
          <p:nvPr/>
        </p:nvCxnSpPr>
        <p:spPr>
          <a:xfrm>
            <a:off x="2886050" y="3316550"/>
            <a:ext cx="5700" cy="10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35"/>
          <p:cNvSpPr txBox="1"/>
          <p:nvPr/>
        </p:nvSpPr>
        <p:spPr>
          <a:xfrm>
            <a:off x="2950225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2950225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2950225" y="41803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35"/>
          <p:cNvCxnSpPr>
            <a:stCxn id="345" idx="1"/>
          </p:cNvCxnSpPr>
          <p:nvPr/>
        </p:nvCxnSpPr>
        <p:spPr>
          <a:xfrm flipH="1">
            <a:off x="2886025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5"/>
          <p:cNvCxnSpPr/>
          <p:nvPr/>
        </p:nvCxnSpPr>
        <p:spPr>
          <a:xfrm flipH="1">
            <a:off x="2886025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5"/>
          <p:cNvCxnSpPr/>
          <p:nvPr/>
        </p:nvCxnSpPr>
        <p:spPr>
          <a:xfrm flipH="1">
            <a:off x="2886025" y="43871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5"/>
          <p:cNvSpPr txBox="1"/>
          <p:nvPr/>
        </p:nvSpPr>
        <p:spPr>
          <a:xfrm>
            <a:off x="201150" y="382297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Áreas de Medidas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35"/>
          <p:cNvCxnSpPr>
            <a:stCxn id="308" idx="2"/>
            <a:endCxn id="315" idx="0"/>
          </p:cNvCxnSpPr>
          <p:nvPr/>
        </p:nvCxnSpPr>
        <p:spPr>
          <a:xfrm>
            <a:off x="1972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35"/>
          <p:cNvCxnSpPr/>
          <p:nvPr/>
        </p:nvCxnSpPr>
        <p:spPr>
          <a:xfrm>
            <a:off x="3268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35"/>
          <p:cNvCxnSpPr/>
          <p:nvPr/>
        </p:nvCxnSpPr>
        <p:spPr>
          <a:xfrm>
            <a:off x="495415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5"/>
          <p:cNvCxnSpPr/>
          <p:nvPr/>
        </p:nvCxnSpPr>
        <p:spPr>
          <a:xfrm>
            <a:off x="67555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5"/>
          <p:cNvCxnSpPr/>
          <p:nvPr/>
        </p:nvCxnSpPr>
        <p:spPr>
          <a:xfrm>
            <a:off x="81676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5"/>
          <p:cNvCxnSpPr>
            <a:stCxn id="308" idx="0"/>
            <a:endCxn id="307" idx="2"/>
          </p:cNvCxnSpPr>
          <p:nvPr/>
        </p:nvCxnSpPr>
        <p:spPr>
          <a:xfrm flipH="1" rot="10800000">
            <a:off x="1972900" y="1534675"/>
            <a:ext cx="2972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5"/>
          <p:cNvCxnSpPr>
            <a:stCxn id="309" idx="0"/>
            <a:endCxn id="307" idx="2"/>
          </p:cNvCxnSpPr>
          <p:nvPr/>
        </p:nvCxnSpPr>
        <p:spPr>
          <a:xfrm flipH="1" rot="10800000">
            <a:off x="3268888" y="1534675"/>
            <a:ext cx="1676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5"/>
          <p:cNvCxnSpPr>
            <a:stCxn id="310" idx="0"/>
            <a:endCxn id="307" idx="2"/>
          </p:cNvCxnSpPr>
          <p:nvPr/>
        </p:nvCxnSpPr>
        <p:spPr>
          <a:xfrm rot="10800000">
            <a:off x="4945150" y="1534675"/>
            <a:ext cx="90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5"/>
          <p:cNvCxnSpPr>
            <a:stCxn id="312" idx="0"/>
            <a:endCxn id="307" idx="2"/>
          </p:cNvCxnSpPr>
          <p:nvPr/>
        </p:nvCxnSpPr>
        <p:spPr>
          <a:xfrm rot="10800000">
            <a:off x="4945288" y="1534675"/>
            <a:ext cx="18102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5"/>
          <p:cNvCxnSpPr>
            <a:stCxn id="311" idx="0"/>
            <a:endCxn id="307" idx="2"/>
          </p:cNvCxnSpPr>
          <p:nvPr/>
        </p:nvCxnSpPr>
        <p:spPr>
          <a:xfrm rot="10800000">
            <a:off x="4945000" y="1534675"/>
            <a:ext cx="32226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p35"/>
          <p:cNvSpPr txBox="1"/>
          <p:nvPr/>
        </p:nvSpPr>
        <p:spPr>
          <a:xfrm>
            <a:off x="1622988" y="46740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35"/>
          <p:cNvCxnSpPr/>
          <p:nvPr/>
        </p:nvCxnSpPr>
        <p:spPr>
          <a:xfrm flipH="1">
            <a:off x="1558788" y="48342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5"/>
          <p:cNvSpPr txBox="1"/>
          <p:nvPr/>
        </p:nvSpPr>
        <p:spPr>
          <a:xfrm>
            <a:off x="4408863" y="43461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35"/>
          <p:cNvCxnSpPr/>
          <p:nvPr/>
        </p:nvCxnSpPr>
        <p:spPr>
          <a:xfrm flipH="1">
            <a:off x="4326425" y="4272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5"/>
          <p:cNvCxnSpPr/>
          <p:nvPr/>
        </p:nvCxnSpPr>
        <p:spPr>
          <a:xfrm flipH="1">
            <a:off x="4335538" y="45549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35"/>
          <p:cNvSpPr txBox="1"/>
          <p:nvPr/>
        </p:nvSpPr>
        <p:spPr>
          <a:xfrm>
            <a:off x="4408863" y="46204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6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74" name="Google Shape;374;p36"/>
          <p:cNvSpPr txBox="1"/>
          <p:nvPr>
            <p:ph idx="1" type="body"/>
          </p:nvPr>
        </p:nvSpPr>
        <p:spPr>
          <a:xfrm>
            <a:off x="376775" y="230525"/>
            <a:ext cx="70665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</a:rPr>
              <a:t>PROPUESTAS DE MEDIDAS DESDE LOS TERRITORIOS</a:t>
            </a:r>
            <a:endParaRPr sz="2400">
              <a:solidFill>
                <a:srgbClr val="C4184E"/>
              </a:solidFill>
            </a:endParaRPr>
          </a:p>
        </p:txBody>
      </p:sp>
      <p:sp>
        <p:nvSpPr>
          <p:cNvPr id="375" name="Google Shape;375;p36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76" name="Google Shape;3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825" y="869896"/>
            <a:ext cx="6202086" cy="409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