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964d35089_2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964d35089_2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bae638b11_0_6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1 menti - sub sala</a:t>
            </a:r>
            <a:endParaRPr/>
          </a:p>
        </p:txBody>
      </p:sp>
      <p:sp>
        <p:nvSpPr>
          <p:cNvPr id="399" name="Google Shape;399;g10bae638b11_0_6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b7ba0533c_0_24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poner todos los propositos por ambitos y preguntar por mentimeter</a:t>
            </a:r>
            <a:endParaRPr/>
          </a:p>
        </p:txBody>
      </p:sp>
      <p:sp>
        <p:nvSpPr>
          <p:cNvPr id="408" name="Google Shape;408;g10b7ba0533c_0_24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bae638b11_0_69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pregunta 2 menti - sub sala</a:t>
            </a:r>
            <a:endParaRPr/>
          </a:p>
        </p:txBody>
      </p:sp>
      <p:sp>
        <p:nvSpPr>
          <p:cNvPr id="416" name="Google Shape;416;g10bae638b11_0_69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efcf88286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pregunta 2 menti - sub sala</a:t>
            </a:r>
            <a:endParaRPr/>
          </a:p>
        </p:txBody>
      </p:sp>
      <p:sp>
        <p:nvSpPr>
          <p:cNvPr id="427" name="Google Shape;427;g10efcf88286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0efcf88286_2_1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pregunta 2 menti - sub sala</a:t>
            </a:r>
            <a:endParaRPr/>
          </a:p>
        </p:txBody>
      </p:sp>
      <p:sp>
        <p:nvSpPr>
          <p:cNvPr id="438" name="Google Shape;438;g10efcf88286_2_1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0efcf88286_2_2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pregunta 2 menti - sub sala</a:t>
            </a:r>
            <a:endParaRPr/>
          </a:p>
        </p:txBody>
      </p:sp>
      <p:sp>
        <p:nvSpPr>
          <p:cNvPr id="449" name="Google Shape;449;g10efcf88286_2_2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efcf88286_2_3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pregunta 2 menti - sub sala</a:t>
            </a:r>
            <a:endParaRPr/>
          </a:p>
        </p:txBody>
      </p:sp>
      <p:sp>
        <p:nvSpPr>
          <p:cNvPr id="460" name="Google Shape;460;g10efcf88286_2_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8f32a2b3a_0_20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108f32a2b3a_0_207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816c7dc30_2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10816c7dc30_2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a8182af51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a8182af51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bae638b11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bae638b11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8c95e931b_0_241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08c95e931b_0_241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8c95e931b_0_63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108c95e931b_0_63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"/>
              <a:t>empezar a grabar después de esta lámina (se pasa a jamboard)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8f32a2b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8f32a2b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b7ba0533c_0_19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b7ba0533c_0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f2499fa06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f2499fa06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b7ba0533c_0_23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10b7ba0533c_0_23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8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24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24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0" name="Google Shape;210;p24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5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ctrTitle"/>
          </p:nvPr>
        </p:nvSpPr>
        <p:spPr>
          <a:xfrm>
            <a:off x="836251" y="1443700"/>
            <a:ext cx="53433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ÁMBITO </a:t>
            </a:r>
            <a:r>
              <a:rPr lang="es"/>
              <a:t>PLURINACIONALIDAD, COMUNIDADES Y DIVERSIDAD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Sesión 2 </a:t>
            </a:r>
            <a:br>
              <a:rPr lang="es"/>
            </a:br>
            <a:endParaRPr/>
          </a:p>
        </p:txBody>
      </p:sp>
      <p:sp>
        <p:nvSpPr>
          <p:cNvPr id="245" name="Google Shape;245;p28"/>
          <p:cNvSpPr txBox="1"/>
          <p:nvPr>
            <p:ph idx="1" type="subTitle"/>
          </p:nvPr>
        </p:nvSpPr>
        <p:spPr>
          <a:xfrm>
            <a:off x="881125" y="292930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4193256" y="4381125"/>
            <a:ext cx="1257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20</a:t>
            </a:r>
            <a:r>
              <a:rPr lang="es" sz="1700"/>
              <a:t>/01/2022</a:t>
            </a:r>
            <a:endParaRPr sz="1700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225" y="1831800"/>
            <a:ext cx="2055150" cy="21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>
            <p:ph type="ctrTitle"/>
          </p:nvPr>
        </p:nvSpPr>
        <p:spPr>
          <a:xfrm>
            <a:off x="4069225" y="4769400"/>
            <a:ext cx="1770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1700">
                <a:solidFill>
                  <a:schemeClr val="dk2"/>
                </a:solidFill>
              </a:rPr>
              <a:t>10:00 - 12:00 hrs.</a:t>
            </a:r>
            <a:br>
              <a:rPr lang="es" sz="1700">
                <a:solidFill>
                  <a:schemeClr val="dk2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2" name="Google Shape;402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3" name="Google Shape;403;p37"/>
          <p:cNvSpPr txBox="1"/>
          <p:nvPr>
            <p:ph idx="2" type="subTitle"/>
          </p:nvPr>
        </p:nvSpPr>
        <p:spPr>
          <a:xfrm>
            <a:off x="1574925" y="376625"/>
            <a:ext cx="61371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b="1" lang="es" sz="2500">
                <a:solidFill>
                  <a:schemeClr val="accent1"/>
                </a:solidFill>
              </a:rPr>
              <a:t>Objetivo de la </a:t>
            </a:r>
            <a:r>
              <a:rPr b="1" lang="es" sz="2500">
                <a:solidFill>
                  <a:schemeClr val="accent1"/>
                </a:solidFill>
              </a:rPr>
              <a:t>PNLL 2015 - 2020:</a:t>
            </a:r>
            <a:endParaRPr b="1" sz="2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b="1" sz="25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s" sz="2100"/>
              <a:t>“Crear las condiciones para asegurar a </a:t>
            </a:r>
            <a:r>
              <a:rPr b="1" lang="es" sz="2100"/>
              <a:t>todos</a:t>
            </a:r>
            <a:r>
              <a:rPr lang="es" sz="2100"/>
              <a:t> los habitantes del país, incluyendo a los </a:t>
            </a:r>
            <a:r>
              <a:rPr b="1" lang="es" sz="2100"/>
              <a:t>pueblos originarios con sus lenguas y a las comunidades tradicionales, rurales y de inmigrantes</a:t>
            </a:r>
            <a:r>
              <a:rPr lang="es" sz="2100"/>
              <a:t>, </a:t>
            </a:r>
            <a:r>
              <a:rPr lang="es" sz="2100" u="sng"/>
              <a:t>la participación y el acceso a la lectura, el libro, la creación, el patrimonio y los saberes,</a:t>
            </a:r>
            <a:r>
              <a:rPr lang="es" sz="2100"/>
              <a:t> protegiendo y fomentando la </a:t>
            </a:r>
            <a:r>
              <a:rPr b="1" lang="es" sz="2100"/>
              <a:t>diversidad cultural y territorial, con equidad e integración social</a:t>
            </a:r>
            <a:r>
              <a:rPr lang="es" sz="2100"/>
              <a:t>.”</a:t>
            </a:r>
            <a:endParaRPr sz="1800">
              <a:solidFill>
                <a:schemeClr val="dk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4" name="Google Shape;404;p37"/>
          <p:cNvPicPr preferRelativeResize="0"/>
          <p:nvPr/>
        </p:nvPicPr>
        <p:blipFill rotWithShape="1">
          <a:blip r:embed="rId3">
            <a:alphaModFix/>
          </a:blip>
          <a:srcRect b="0" l="23221" r="21921" t="0"/>
          <a:stretch/>
        </p:blipFill>
        <p:spPr>
          <a:xfrm>
            <a:off x="4224575" y="422772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8028" y="4218667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/>
          <p:nvPr>
            <p:ph idx="1" type="body"/>
          </p:nvPr>
        </p:nvSpPr>
        <p:spPr>
          <a:xfrm>
            <a:off x="4647150" y="1684050"/>
            <a:ext cx="3756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¿Qué </a:t>
            </a:r>
            <a:r>
              <a:rPr lang="es" sz="2700" u="sng">
                <a:solidFill>
                  <a:srgbClr val="C4184E"/>
                </a:solidFill>
              </a:rPr>
              <a:t>propósitos deben guiar los ámbitos de la política</a:t>
            </a:r>
            <a:r>
              <a:rPr lang="es" sz="2700">
                <a:solidFill>
                  <a:srgbClr val="C4184E"/>
                </a:solidFill>
              </a:rPr>
              <a:t> en el próximo quinquenio?</a:t>
            </a:r>
            <a:endParaRPr sz="2700">
              <a:solidFill>
                <a:srgbClr val="C4184E"/>
              </a:solidFill>
            </a:endParaRPr>
          </a:p>
        </p:txBody>
      </p:sp>
      <p:sp>
        <p:nvSpPr>
          <p:cNvPr id="411" name="Google Shape;411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2" name="Google Shape;412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13" name="Google Shape;4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50" y="1177600"/>
            <a:ext cx="3689376" cy="289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/>
          <p:nvPr>
            <p:ph idx="1" type="body"/>
          </p:nvPr>
        </p:nvSpPr>
        <p:spPr>
          <a:xfrm>
            <a:off x="541500" y="225900"/>
            <a:ext cx="5086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Propósito del Ámbito de </a:t>
            </a:r>
            <a:r>
              <a:rPr lang="es" sz="2800">
                <a:solidFill>
                  <a:srgbClr val="C4184E"/>
                </a:solidFill>
                <a:highlight>
                  <a:srgbClr val="FFFFFF"/>
                </a:highlight>
              </a:rPr>
              <a:t>Lectura</a:t>
            </a:r>
            <a:r>
              <a:rPr lang="es" sz="2800">
                <a:solidFill>
                  <a:srgbClr val="C4184E"/>
                </a:solidFill>
              </a:rPr>
              <a:t> PNLL 2015-2020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419" name="Google Shape;419;p3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20" name="Google Shape;420;p3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21" name="Google Shape;421;p39"/>
          <p:cNvSpPr txBox="1"/>
          <p:nvPr>
            <p:ph idx="2" type="subTitle"/>
          </p:nvPr>
        </p:nvSpPr>
        <p:spPr>
          <a:xfrm>
            <a:off x="4299625" y="1129525"/>
            <a:ext cx="40839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>
                <a:highlight>
                  <a:srgbClr val="FFFFFF"/>
                </a:highlight>
              </a:rPr>
              <a:t>“Concebir la </a:t>
            </a:r>
            <a:r>
              <a:rPr b="1" lang="es" sz="1700">
                <a:highlight>
                  <a:srgbClr val="FFFFFF"/>
                </a:highlight>
              </a:rPr>
              <a:t>lectura </a:t>
            </a:r>
            <a:r>
              <a:rPr lang="es" sz="1700">
                <a:highlight>
                  <a:srgbClr val="FFFFFF"/>
                </a:highlight>
              </a:rPr>
              <a:t>como parte fundamental de los </a:t>
            </a:r>
            <a:r>
              <a:rPr b="1" lang="es" sz="1700">
                <a:highlight>
                  <a:srgbClr val="FFFFFF"/>
                </a:highlight>
              </a:rPr>
              <a:t>derechos económicos, sociales y culturales</a:t>
            </a:r>
            <a:r>
              <a:rPr lang="es" sz="1700">
                <a:highlight>
                  <a:srgbClr val="FFFFFF"/>
                </a:highlight>
              </a:rPr>
              <a:t> de las personas, considerándola factor </a:t>
            </a:r>
            <a:r>
              <a:rPr lang="es" sz="1700" u="sng">
                <a:highlight>
                  <a:srgbClr val="FFFFFF"/>
                </a:highlight>
              </a:rPr>
              <a:t>esencial en la formación de ciudadanas y ciudadanos creativos, reflexivos, críticos y participativos y constructores de procesos democráticos.</a:t>
            </a:r>
            <a:r>
              <a:rPr lang="es" sz="1700">
                <a:highlight>
                  <a:srgbClr val="FFFFFF"/>
                </a:highlight>
              </a:rPr>
              <a:t>”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 Light"/>
              <a:ea typeface="Calibri Light"/>
              <a:cs typeface="Calibri Light"/>
              <a:sym typeface="Calibri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22" name="Google Shape;4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1296000"/>
            <a:ext cx="3549452" cy="27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9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033850" y="377052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6153" y="3719642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 txBox="1"/>
          <p:nvPr>
            <p:ph idx="1" type="body"/>
          </p:nvPr>
        </p:nvSpPr>
        <p:spPr>
          <a:xfrm>
            <a:off x="541500" y="225900"/>
            <a:ext cx="5086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Propósito del Ámbito de </a:t>
            </a:r>
            <a:r>
              <a:rPr lang="es" sz="2800">
                <a:solidFill>
                  <a:srgbClr val="C4184E"/>
                </a:solidFill>
                <a:highlight>
                  <a:srgbClr val="FFFFFF"/>
                </a:highlight>
              </a:rPr>
              <a:t>Creación</a:t>
            </a:r>
            <a:r>
              <a:rPr lang="es" sz="2800">
                <a:solidFill>
                  <a:srgbClr val="C4184E"/>
                </a:solidFill>
              </a:rPr>
              <a:t> PNLL 2015-2020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430" name="Google Shape;430;p4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31" name="Google Shape;431;p4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32" name="Google Shape;432;p40"/>
          <p:cNvSpPr txBox="1"/>
          <p:nvPr>
            <p:ph idx="2" type="subTitle"/>
          </p:nvPr>
        </p:nvSpPr>
        <p:spPr>
          <a:xfrm>
            <a:off x="4299625" y="1129525"/>
            <a:ext cx="40839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>
                <a:highlight>
                  <a:srgbClr val="FFFFFF"/>
                </a:highlight>
              </a:rPr>
              <a:t>“Potenciar la creación y las expresiones escritas y orales, valorándolas y visibilizándolas socialmente, como agentes movilizadores de identidad, memoria y reflexión crítica”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 Light"/>
              <a:ea typeface="Calibri Light"/>
              <a:cs typeface="Calibri Light"/>
              <a:sym typeface="Calibri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33" name="Google Shape;4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1296000"/>
            <a:ext cx="3549452" cy="27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0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033850" y="377052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6153" y="3719642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 txBox="1"/>
          <p:nvPr>
            <p:ph idx="1" type="body"/>
          </p:nvPr>
        </p:nvSpPr>
        <p:spPr>
          <a:xfrm>
            <a:off x="541500" y="225900"/>
            <a:ext cx="6937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Propósito del Ámbito de </a:t>
            </a:r>
            <a:r>
              <a:rPr lang="es" sz="2800">
                <a:solidFill>
                  <a:srgbClr val="C4184E"/>
                </a:solidFill>
                <a:highlight>
                  <a:srgbClr val="FFFFFF"/>
                </a:highlight>
              </a:rPr>
              <a:t>Patrimonio Bibliográfico </a:t>
            </a:r>
            <a:r>
              <a:rPr lang="es" sz="2800">
                <a:solidFill>
                  <a:srgbClr val="C4184E"/>
                </a:solidFill>
              </a:rPr>
              <a:t>PNLL 2015-2020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441" name="Google Shape;441;p41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42" name="Google Shape;442;p4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43" name="Google Shape;443;p41"/>
          <p:cNvSpPr txBox="1"/>
          <p:nvPr>
            <p:ph idx="2" type="subTitle"/>
          </p:nvPr>
        </p:nvSpPr>
        <p:spPr>
          <a:xfrm>
            <a:off x="4299625" y="1129525"/>
            <a:ext cx="40839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>
                <a:highlight>
                  <a:srgbClr val="FFFFFF"/>
                </a:highlight>
              </a:rPr>
              <a:t>“Asegurar la</a:t>
            </a:r>
            <a:r>
              <a:rPr lang="es" sz="1700" u="sng">
                <a:highlight>
                  <a:srgbClr val="FFFFFF"/>
                </a:highlight>
              </a:rPr>
              <a:t> identificación del patrimonio</a:t>
            </a:r>
            <a:r>
              <a:rPr lang="es" sz="1700">
                <a:highlight>
                  <a:srgbClr val="FFFFFF"/>
                </a:highlight>
              </a:rPr>
              <a:t> </a:t>
            </a:r>
            <a:r>
              <a:rPr b="1" lang="es" sz="1700">
                <a:highlight>
                  <a:srgbClr val="FFFFFF"/>
                </a:highlight>
              </a:rPr>
              <a:t>bibliográfico y documental, público y privado en cualquier forma de expresión, ya sea escrita u oral, en signos/códigos, sonidos y/o imágenes,</a:t>
            </a:r>
            <a:r>
              <a:rPr lang="es" sz="1700">
                <a:highlight>
                  <a:srgbClr val="FFFFFF"/>
                </a:highlight>
              </a:rPr>
              <a:t> independiente de su soporte material, </a:t>
            </a:r>
            <a:r>
              <a:rPr lang="es" sz="1700" u="sng">
                <a:highlight>
                  <a:srgbClr val="FFFFFF"/>
                </a:highlight>
              </a:rPr>
              <a:t>poniendo en valor su carácter patrimonial, mediante el registro y conservación</a:t>
            </a:r>
            <a:r>
              <a:rPr lang="es" sz="1700">
                <a:highlight>
                  <a:srgbClr val="FFFFFF"/>
                </a:highlight>
              </a:rPr>
              <a:t>, con fines educativos, de investigación y divulgación, potenciando el rol de las bibliotecas patrimoniales y archivos”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44" name="Google Shape;4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1296000"/>
            <a:ext cx="3549452" cy="27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1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045300" y="432547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3253" y="4316417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"/>
          <p:cNvSpPr txBox="1"/>
          <p:nvPr>
            <p:ph idx="1" type="body"/>
          </p:nvPr>
        </p:nvSpPr>
        <p:spPr>
          <a:xfrm>
            <a:off x="541500" y="225900"/>
            <a:ext cx="6937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Propósito del Ámbito de </a:t>
            </a:r>
            <a:r>
              <a:rPr lang="es" sz="2800">
                <a:solidFill>
                  <a:srgbClr val="C4184E"/>
                </a:solidFill>
                <a:highlight>
                  <a:srgbClr val="FFFFFF"/>
                </a:highlight>
              </a:rPr>
              <a:t>Industria e internacionalización </a:t>
            </a:r>
            <a:r>
              <a:rPr lang="es" sz="2800">
                <a:solidFill>
                  <a:srgbClr val="C4184E"/>
                </a:solidFill>
                <a:highlight>
                  <a:srgbClr val="FFFFFF"/>
                </a:highlight>
              </a:rPr>
              <a:t> </a:t>
            </a:r>
            <a:r>
              <a:rPr lang="es" sz="2800">
                <a:solidFill>
                  <a:srgbClr val="C4184E"/>
                </a:solidFill>
              </a:rPr>
              <a:t>PNLL 2015-2020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452" name="Google Shape;452;p42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53" name="Google Shape;453;p4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54" name="Google Shape;454;p42"/>
          <p:cNvSpPr txBox="1"/>
          <p:nvPr>
            <p:ph idx="2" type="subTitle"/>
          </p:nvPr>
        </p:nvSpPr>
        <p:spPr>
          <a:xfrm>
            <a:off x="4081950" y="1196250"/>
            <a:ext cx="48447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>
                <a:highlight>
                  <a:srgbClr val="FFFFFF"/>
                </a:highlight>
              </a:rPr>
              <a:t>“Crear las </a:t>
            </a:r>
            <a:r>
              <a:rPr lang="es" sz="1700" u="sng">
                <a:highlight>
                  <a:srgbClr val="FFFFFF"/>
                </a:highlight>
              </a:rPr>
              <a:t>condiciones</a:t>
            </a:r>
            <a:r>
              <a:rPr lang="es" sz="1700">
                <a:highlight>
                  <a:srgbClr val="FFFFFF"/>
                </a:highlight>
              </a:rPr>
              <a:t> para el </a:t>
            </a:r>
            <a:r>
              <a:rPr lang="es" sz="1700" u="sng">
                <a:highlight>
                  <a:srgbClr val="FFFFFF"/>
                </a:highlight>
              </a:rPr>
              <a:t>desarrollo de una industria del libro  nacional y regional sostenible</a:t>
            </a:r>
            <a:r>
              <a:rPr lang="es" sz="1700">
                <a:highlight>
                  <a:srgbClr val="FFFFFF"/>
                </a:highlight>
              </a:rPr>
              <a:t>, en formato impreso y electrónico, que permita </a:t>
            </a:r>
            <a:r>
              <a:rPr lang="es" sz="1700" u="sng">
                <a:highlight>
                  <a:srgbClr val="FFFFFF"/>
                </a:highlight>
              </a:rPr>
              <a:t>incrementar y fortalecer la producción creativa e intelectual, así como la producción y circulación editorial que asegure un intercambio equilibrado del libro chileno dentro del país, con América Latina y el mundo,</a:t>
            </a:r>
            <a:r>
              <a:rPr lang="es" sz="1700">
                <a:highlight>
                  <a:srgbClr val="FFFFFF"/>
                </a:highlight>
              </a:rPr>
              <a:t> poniendo en valor la bibliodiversidad, el desarrollo del pensamiento local, indígena y de las diversas manifestaciones de nuestras expresiones culturales:urbanas, rurales, indígenas y no indígenas”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55" name="Google Shape;4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1296000"/>
            <a:ext cx="3549452" cy="27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045300" y="432547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3253" y="4316417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3"/>
          <p:cNvSpPr txBox="1"/>
          <p:nvPr>
            <p:ph idx="1" type="body"/>
          </p:nvPr>
        </p:nvSpPr>
        <p:spPr>
          <a:xfrm>
            <a:off x="541500" y="225900"/>
            <a:ext cx="6937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Propósito del Ámbito de </a:t>
            </a:r>
            <a:r>
              <a:rPr lang="es" sz="2800">
                <a:solidFill>
                  <a:srgbClr val="C4184E"/>
                </a:solidFill>
                <a:highlight>
                  <a:srgbClr val="FFFFFF"/>
                </a:highlight>
              </a:rPr>
              <a:t>Marco Jurídico Institucional</a:t>
            </a:r>
            <a:r>
              <a:rPr lang="es" sz="2800">
                <a:solidFill>
                  <a:srgbClr val="C4184E"/>
                </a:solidFill>
                <a:highlight>
                  <a:srgbClr val="FFFFFF"/>
                </a:highlight>
              </a:rPr>
              <a:t> </a:t>
            </a:r>
            <a:r>
              <a:rPr lang="es" sz="2800">
                <a:solidFill>
                  <a:srgbClr val="C4184E"/>
                </a:solidFill>
              </a:rPr>
              <a:t>PNLL 2015-2020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463" name="Google Shape;463;p43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64" name="Google Shape;464;p4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65" name="Google Shape;465;p43"/>
          <p:cNvSpPr txBox="1"/>
          <p:nvPr>
            <p:ph idx="2" type="subTitle"/>
          </p:nvPr>
        </p:nvSpPr>
        <p:spPr>
          <a:xfrm>
            <a:off x="4410225" y="1737313"/>
            <a:ext cx="35496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>
                <a:highlight>
                  <a:srgbClr val="FFFFFF"/>
                </a:highlight>
              </a:rPr>
              <a:t>“</a:t>
            </a:r>
            <a:r>
              <a:rPr lang="es" sz="1700" u="sng">
                <a:highlight>
                  <a:srgbClr val="FFFFFF"/>
                </a:highlight>
              </a:rPr>
              <a:t>Proporcionar un marco jurídico e institucional que garantice la implementación</a:t>
            </a:r>
            <a:r>
              <a:rPr lang="es" sz="1700">
                <a:highlight>
                  <a:srgbClr val="FFFFFF"/>
                </a:highlight>
              </a:rPr>
              <a:t> de la Política Nacional de la Lectura y el Libro”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66" name="Google Shape;4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1296000"/>
            <a:ext cx="3549452" cy="27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3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045300" y="432547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3253" y="4316417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 txBox="1"/>
          <p:nvPr>
            <p:ph idx="1" type="body"/>
          </p:nvPr>
        </p:nvSpPr>
        <p:spPr>
          <a:xfrm>
            <a:off x="4647150" y="998250"/>
            <a:ext cx="3756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C4184E"/>
                </a:solidFill>
              </a:rPr>
              <a:t>¿Qué </a:t>
            </a:r>
            <a:r>
              <a:rPr lang="es" sz="2500" u="sng">
                <a:solidFill>
                  <a:srgbClr val="C4184E"/>
                </a:solidFill>
              </a:rPr>
              <a:t>recomendaciones</a:t>
            </a:r>
            <a:r>
              <a:rPr lang="es" sz="2500">
                <a:solidFill>
                  <a:srgbClr val="C4184E"/>
                </a:solidFill>
              </a:rPr>
              <a:t> harías para </a:t>
            </a:r>
            <a:r>
              <a:rPr lang="es" sz="2500" u="sng">
                <a:solidFill>
                  <a:srgbClr val="C4184E"/>
                </a:solidFill>
              </a:rPr>
              <a:t>incorporar</a:t>
            </a:r>
            <a:r>
              <a:rPr lang="es" sz="2500">
                <a:solidFill>
                  <a:srgbClr val="C4184E"/>
                </a:solidFill>
              </a:rPr>
              <a:t> de la mejor forma posible las  perspectivas de la plurinacionalidad, comunidades y diversidades en la PNLL 2022-2027?</a:t>
            </a:r>
            <a:endParaRPr sz="2500">
              <a:solidFill>
                <a:srgbClr val="C4184E"/>
              </a:solidFill>
            </a:endParaRPr>
          </a:p>
        </p:txBody>
      </p:sp>
      <p:sp>
        <p:nvSpPr>
          <p:cNvPr id="474" name="Google Shape;474;p44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75" name="Google Shape;475;p4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76" name="Google Shape;4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50" y="791750"/>
            <a:ext cx="4079799" cy="36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"/>
          <p:cNvSpPr txBox="1"/>
          <p:nvPr/>
        </p:nvSpPr>
        <p:spPr>
          <a:xfrm>
            <a:off x="1140709" y="4825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¡MUCHAS GRACIAS POR SU PARTICIPACIÓN!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45"/>
          <p:cNvSpPr txBox="1"/>
          <p:nvPr/>
        </p:nvSpPr>
        <p:spPr>
          <a:xfrm>
            <a:off x="877523" y="1280700"/>
            <a:ext cx="3741600" cy="1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tercera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sesión de la Mesa de Plurinacionalidad, comunidades y diversidades,</a:t>
            </a: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a realizarse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5"/>
          <p:cNvSpPr txBox="1"/>
          <p:nvPr/>
        </p:nvSpPr>
        <p:spPr>
          <a:xfrm>
            <a:off x="220160" y="301047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C41949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Viernes</a:t>
            </a:r>
            <a:r>
              <a:rPr lang="es" sz="2100">
                <a:solidFill>
                  <a:srgbClr val="C41949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28</a:t>
            </a:r>
            <a:r>
              <a:rPr lang="es" sz="21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 de enero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5"/>
          <p:cNvSpPr txBox="1"/>
          <p:nvPr/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5"/>
          <p:cNvSpPr txBox="1"/>
          <p:nvPr/>
        </p:nvSpPr>
        <p:spPr>
          <a:xfrm>
            <a:off x="220150" y="387190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700" y="990950"/>
            <a:ext cx="2751799" cy="389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4" name="Google Shape;254;p2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5" name="Google Shape;255;p29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56" name="Google Shape;256;p29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 txBox="1"/>
          <p:nvPr/>
        </p:nvSpPr>
        <p:spPr>
          <a:xfrm>
            <a:off x="307750" y="1141150"/>
            <a:ext cx="82887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 Mesas por Ámbito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participación en la Mesa y en el proceso de construcción de la PNLL es voluntaria. Como instancia participativa, no hay garantía de anonimato.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realizará una grabación de vídeo de esta Mesa, con su consentimiento, como medio verificador de la actividad. Esta será utilizada para las tareas de sistematización de los debates y análisis.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3" name="Google Shape;263;p3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4" name="Google Shape;264;p30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Y AGENDA</a:t>
            </a:r>
            <a:endParaRPr/>
          </a:p>
        </p:txBody>
      </p:sp>
      <p:sp>
        <p:nvSpPr>
          <p:cNvPr id="265" name="Google Shape;265;p30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371" y="990962"/>
            <a:ext cx="2799604" cy="34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>
            <p:ph idx="1" type="body"/>
          </p:nvPr>
        </p:nvSpPr>
        <p:spPr>
          <a:xfrm>
            <a:off x="94375" y="1088500"/>
            <a:ext cx="55311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El </a:t>
            </a:r>
            <a:r>
              <a:rPr b="1" lang="es"/>
              <a:t>objetivo</a:t>
            </a:r>
            <a:r>
              <a:rPr lang="es"/>
              <a:t> de este espacio de trabajo es compartir la percepción de los diversos actores sobre los principales componentes del ámbito Plurinacionalidad, Comunidades y Diversidad de la PNLL, articulando las perspectivas y visiones de actores diversos.  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 Trabajaremos en 3 sesiones de 2 horas cada una:</a:t>
            </a:r>
            <a:endParaRPr/>
          </a:p>
          <a:p>
            <a:pPr indent="0" lvl="0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1:	Diagnóstico y propósito → 12 de enero   </a:t>
            </a:r>
            <a:endParaRPr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s"/>
              <a:t>Sesión 2: 	Objetivos, propósitos y medidas y → 20 de enero  </a:t>
            </a:r>
            <a:endParaRPr b="1"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3:	Principios, ejes transversales y gobernanza→ 28 de  enero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74" name="Google Shape;274;p31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">
                <a:solidFill>
                  <a:srgbClr val="C4184E"/>
                </a:solidFill>
              </a:rPr>
              <a:t>INTERACTUAMOS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>
                <a:solidFill>
                  <a:srgbClr val="C4184E"/>
                </a:solidFill>
              </a:rPr>
              <a:t>EN LAS MESAS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80" name="Google Shape;280;p32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5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3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32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60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7">
            <a:alphaModFix/>
          </a:blip>
          <a:srcRect b="0" l="23221" r="21921" t="0"/>
          <a:stretch/>
        </p:blipFill>
        <p:spPr>
          <a:xfrm>
            <a:off x="6725150" y="2022773"/>
            <a:ext cx="1036451" cy="9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DESAFÍOS  Y OPORTUNIDADES IDENTIFICAMOS?</a:t>
            </a:r>
            <a:endParaRPr/>
          </a:p>
        </p:txBody>
      </p:sp>
      <p:sp>
        <p:nvSpPr>
          <p:cNvPr id="292" name="Google Shape;292;p33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050" y="869896"/>
            <a:ext cx="7207055" cy="4092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DESAFÍOS DEL </a:t>
            </a:r>
            <a:r>
              <a:rPr lang="es"/>
              <a:t>ÁMBITO</a:t>
            </a:r>
            <a:r>
              <a:rPr lang="es"/>
              <a:t> </a:t>
            </a:r>
            <a:r>
              <a:rPr lang="es"/>
              <a:t>DESDE LOS TERRITORIOS</a:t>
            </a:r>
            <a:endParaRPr/>
          </a:p>
        </p:txBody>
      </p:sp>
      <p:sp>
        <p:nvSpPr>
          <p:cNvPr id="300" name="Google Shape;300;p34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3">
            <a:alphaModFix/>
          </a:blip>
          <a:srcRect b="3827" l="28535" r="31234" t="0"/>
          <a:stretch/>
        </p:blipFill>
        <p:spPr>
          <a:xfrm>
            <a:off x="4098325" y="964775"/>
            <a:ext cx="14901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/>
        </p:nvSpPr>
        <p:spPr>
          <a:xfrm>
            <a:off x="501800" y="1259325"/>
            <a:ext cx="3454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La Lectura como un derecho garantizado y transversalizado  en las agendas  y en la planificación territorial es un anhelo compartido.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 rot="-150651">
            <a:off x="358446" y="989930"/>
            <a:ext cx="1157311" cy="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b="1" sz="1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5576025" y="2697925"/>
            <a:ext cx="121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Territorios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Género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Generaciones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Comunidades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 rot="1397">
            <a:off x="5383974" y="2348550"/>
            <a:ext cx="147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endParaRPr b="1"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 rot="-966">
            <a:off x="6224614" y="1057913"/>
            <a:ext cx="21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LECTURA Y EDUCACIÓN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138150" y="2774125"/>
            <a:ext cx="32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GOCE COTIDIANO DE LA LECTURA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7372774" y="2961875"/>
            <a:ext cx="147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ESPACIOS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4"/>
          <p:cNvSpPr txBox="1"/>
          <p:nvPr/>
        </p:nvSpPr>
        <p:spPr>
          <a:xfrm rot="-692">
            <a:off x="7658622" y="3387479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FORMATOS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 rot="-530969">
            <a:off x="60395" y="3891493"/>
            <a:ext cx="1378712" cy="738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FOMENTO LECTOR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7112300" y="2536425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PRÁCTICAS LECTORAS DIVERSAS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 rot="-1151">
            <a:off x="2260681" y="2015813"/>
            <a:ext cx="17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ACCESO A LA LECTURA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686075" y="2209800"/>
            <a:ext cx="376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Pese a los avances, persiste como desafío en muchos territorios. Espacios, formatos, colecciones.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187250" y="3049775"/>
            <a:ext cx="37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un desafío compartido, que requiere fomentar las prácticas lectoras en todas las comunidades, desde la primera infancia, con una oferta atractiva.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4"/>
          <p:cNvSpPr txBox="1"/>
          <p:nvPr/>
        </p:nvSpPr>
        <p:spPr>
          <a:xfrm>
            <a:off x="1282700" y="3976625"/>
            <a:ext cx="3270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el desafío preponderante en los territorios, con diversas necesidades y oportunidades para el trabajo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multiactor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5456125" y="1332913"/>
            <a:ext cx="367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Surgen desafíos para fomentar la lectura desde la escuela, formar profesores/as en mediación, profesionalizar bibliotecas CRA, articular con otros actores del ecosistema, entre otros.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 rot="-467">
            <a:off x="5386425" y="3877445"/>
            <a:ext cx="22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PERTINENCIA TERRITORIAL 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5271225" y="4162325"/>
            <a:ext cx="34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Recursos, toma de decisiones, base de evidencia y  articulación de actores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descentralizada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0" name="Google Shape;320;p34"/>
          <p:cNvSpPr txBox="1"/>
          <p:nvPr/>
        </p:nvSpPr>
        <p:spPr>
          <a:xfrm rot="-965769">
            <a:off x="3470314" y="1285225"/>
            <a:ext cx="1190261" cy="554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LEY DE BIBLIOTECAS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se estructura la PNLL 2015-2020?</a:t>
            </a: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4323700" y="825150"/>
            <a:ext cx="1260900" cy="557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Objetivo de la Política</a:t>
            </a:r>
            <a:endParaRPr b="1"/>
          </a:p>
        </p:txBody>
      </p:sp>
      <p:sp>
        <p:nvSpPr>
          <p:cNvPr id="327" name="Google Shape;327;p35"/>
          <p:cNvSpPr/>
          <p:nvPr/>
        </p:nvSpPr>
        <p:spPr>
          <a:xfrm>
            <a:off x="14585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Lectura</a:t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2754538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Creación</a:t>
            </a: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4050550" y="1997875"/>
            <a:ext cx="18072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Industria e Internacionalización</a:t>
            </a: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76532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Marco Jurídico</a:t>
            </a: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6125038" y="1997875"/>
            <a:ext cx="12609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Patrimonio Bibliográfico</a:t>
            </a:r>
            <a:endParaRPr/>
          </a:p>
        </p:txBody>
      </p:sp>
      <p:sp>
        <p:nvSpPr>
          <p:cNvPr id="332" name="Google Shape;332;p35"/>
          <p:cNvSpPr txBox="1"/>
          <p:nvPr/>
        </p:nvSpPr>
        <p:spPr>
          <a:xfrm>
            <a:off x="214325" y="194192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alibri"/>
                <a:ea typeface="Calibri"/>
                <a:cs typeface="Calibri"/>
                <a:sym typeface="Calibri"/>
              </a:rPr>
              <a:t>Ámbitos de la Política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184600" y="2794400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alibri"/>
                <a:ea typeface="Calibri"/>
                <a:cs typeface="Calibri"/>
                <a:sym typeface="Calibri"/>
              </a:rPr>
              <a:t>Propósitos del Ámbito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14585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Propósito</a:t>
            </a:r>
            <a:endParaRPr i="1"/>
          </a:p>
        </p:txBody>
      </p:sp>
      <p:sp>
        <p:nvSpPr>
          <p:cNvPr id="335" name="Google Shape;335;p35"/>
          <p:cNvSpPr/>
          <p:nvPr/>
        </p:nvSpPr>
        <p:spPr>
          <a:xfrm>
            <a:off x="2810525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Propósito</a:t>
            </a:r>
            <a:endParaRPr i="1"/>
          </a:p>
        </p:txBody>
      </p:sp>
      <p:sp>
        <p:nvSpPr>
          <p:cNvPr id="336" name="Google Shape;336;p35"/>
          <p:cNvSpPr/>
          <p:nvPr/>
        </p:nvSpPr>
        <p:spPr>
          <a:xfrm>
            <a:off x="4207600" y="2887850"/>
            <a:ext cx="15360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Propósito</a:t>
            </a:r>
            <a:endParaRPr i="1"/>
          </a:p>
        </p:txBody>
      </p:sp>
      <p:sp>
        <p:nvSpPr>
          <p:cNvPr id="337" name="Google Shape;337;p35"/>
          <p:cNvSpPr/>
          <p:nvPr/>
        </p:nvSpPr>
        <p:spPr>
          <a:xfrm>
            <a:off x="62411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Propósito</a:t>
            </a:r>
            <a:endParaRPr i="1"/>
          </a:p>
        </p:txBody>
      </p:sp>
      <p:sp>
        <p:nvSpPr>
          <p:cNvPr id="338" name="Google Shape;338;p35"/>
          <p:cNvSpPr/>
          <p:nvPr/>
        </p:nvSpPr>
        <p:spPr>
          <a:xfrm>
            <a:off x="76532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Propósito</a:t>
            </a:r>
            <a:endParaRPr i="1"/>
          </a:p>
        </p:txBody>
      </p:sp>
      <p:cxnSp>
        <p:nvCxnSpPr>
          <p:cNvPr id="339" name="Google Shape;339;p35"/>
          <p:cNvCxnSpPr/>
          <p:nvPr/>
        </p:nvCxnSpPr>
        <p:spPr>
          <a:xfrm>
            <a:off x="1564475" y="3321850"/>
            <a:ext cx="3600" cy="15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35"/>
          <p:cNvSpPr txBox="1"/>
          <p:nvPr/>
        </p:nvSpPr>
        <p:spPr>
          <a:xfrm>
            <a:off x="1622988" y="3268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1622988" y="36330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1622988" y="39904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1622988" y="43356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35"/>
          <p:cNvCxnSpPr>
            <a:stCxn id="340" idx="1"/>
          </p:cNvCxnSpPr>
          <p:nvPr/>
        </p:nvCxnSpPr>
        <p:spPr>
          <a:xfrm flipH="1">
            <a:off x="1558788" y="346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35"/>
          <p:cNvCxnSpPr/>
          <p:nvPr/>
        </p:nvCxnSpPr>
        <p:spPr>
          <a:xfrm flipH="1">
            <a:off x="1558788" y="38485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35"/>
          <p:cNvCxnSpPr/>
          <p:nvPr/>
        </p:nvCxnSpPr>
        <p:spPr>
          <a:xfrm flipH="1">
            <a:off x="1558788" y="41972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35"/>
          <p:cNvCxnSpPr/>
          <p:nvPr/>
        </p:nvCxnSpPr>
        <p:spPr>
          <a:xfrm flipH="1">
            <a:off x="1558788" y="45459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35"/>
          <p:cNvCxnSpPr/>
          <p:nvPr/>
        </p:nvCxnSpPr>
        <p:spPr>
          <a:xfrm flipH="1">
            <a:off x="4322525" y="3321850"/>
            <a:ext cx="1200" cy="15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35"/>
          <p:cNvSpPr txBox="1"/>
          <p:nvPr/>
        </p:nvSpPr>
        <p:spPr>
          <a:xfrm>
            <a:off x="4387900" y="32399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5"/>
          <p:cNvSpPr txBox="1"/>
          <p:nvPr/>
        </p:nvSpPr>
        <p:spPr>
          <a:xfrm>
            <a:off x="4387900" y="3504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4387900" y="3776713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4387900" y="40768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35"/>
          <p:cNvCxnSpPr/>
          <p:nvPr/>
        </p:nvCxnSpPr>
        <p:spPr>
          <a:xfrm flipH="1">
            <a:off x="4323700" y="34320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35"/>
          <p:cNvCxnSpPr/>
          <p:nvPr/>
        </p:nvCxnSpPr>
        <p:spPr>
          <a:xfrm flipH="1">
            <a:off x="4323725" y="37081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35"/>
          <p:cNvCxnSpPr/>
          <p:nvPr/>
        </p:nvCxnSpPr>
        <p:spPr>
          <a:xfrm flipH="1">
            <a:off x="4323700" y="39904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35"/>
          <p:cNvCxnSpPr/>
          <p:nvPr/>
        </p:nvCxnSpPr>
        <p:spPr>
          <a:xfrm flipH="1">
            <a:off x="4323700" y="48372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5"/>
          <p:cNvCxnSpPr/>
          <p:nvPr/>
        </p:nvCxnSpPr>
        <p:spPr>
          <a:xfrm>
            <a:off x="6347075" y="3321850"/>
            <a:ext cx="2400" cy="3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35"/>
          <p:cNvSpPr txBox="1"/>
          <p:nvPr/>
        </p:nvSpPr>
        <p:spPr>
          <a:xfrm>
            <a:off x="6411250" y="34635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35"/>
          <p:cNvCxnSpPr>
            <a:stCxn id="358" idx="1"/>
          </p:cNvCxnSpPr>
          <p:nvPr/>
        </p:nvCxnSpPr>
        <p:spPr>
          <a:xfrm flipH="1">
            <a:off x="6347050" y="3663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5"/>
          <p:cNvCxnSpPr/>
          <p:nvPr/>
        </p:nvCxnSpPr>
        <p:spPr>
          <a:xfrm flipH="1">
            <a:off x="7756025" y="3316550"/>
            <a:ext cx="11400" cy="72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1" name="Google Shape;361;p35"/>
          <p:cNvSpPr txBox="1"/>
          <p:nvPr/>
        </p:nvSpPr>
        <p:spPr>
          <a:xfrm>
            <a:off x="7831600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5"/>
          <p:cNvSpPr txBox="1"/>
          <p:nvPr/>
        </p:nvSpPr>
        <p:spPr>
          <a:xfrm>
            <a:off x="7831600" y="38229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35"/>
          <p:cNvCxnSpPr>
            <a:stCxn id="361" idx="1"/>
          </p:cNvCxnSpPr>
          <p:nvPr/>
        </p:nvCxnSpPr>
        <p:spPr>
          <a:xfrm flipH="1">
            <a:off x="7767400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35"/>
          <p:cNvCxnSpPr/>
          <p:nvPr/>
        </p:nvCxnSpPr>
        <p:spPr>
          <a:xfrm flipH="1">
            <a:off x="7767400" y="403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35"/>
          <p:cNvCxnSpPr/>
          <p:nvPr/>
        </p:nvCxnSpPr>
        <p:spPr>
          <a:xfrm>
            <a:off x="2886050" y="3316550"/>
            <a:ext cx="5700" cy="10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35"/>
          <p:cNvSpPr txBox="1"/>
          <p:nvPr/>
        </p:nvSpPr>
        <p:spPr>
          <a:xfrm>
            <a:off x="2950225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5"/>
          <p:cNvSpPr txBox="1"/>
          <p:nvPr/>
        </p:nvSpPr>
        <p:spPr>
          <a:xfrm>
            <a:off x="2950225" y="38229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2950225" y="41803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35"/>
          <p:cNvCxnSpPr>
            <a:stCxn id="366" idx="1"/>
          </p:cNvCxnSpPr>
          <p:nvPr/>
        </p:nvCxnSpPr>
        <p:spPr>
          <a:xfrm flipH="1">
            <a:off x="2886025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5"/>
          <p:cNvCxnSpPr/>
          <p:nvPr/>
        </p:nvCxnSpPr>
        <p:spPr>
          <a:xfrm flipH="1">
            <a:off x="2886025" y="403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35"/>
          <p:cNvCxnSpPr/>
          <p:nvPr/>
        </p:nvCxnSpPr>
        <p:spPr>
          <a:xfrm flipH="1">
            <a:off x="2886025" y="43871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2" name="Google Shape;372;p35"/>
          <p:cNvSpPr txBox="1"/>
          <p:nvPr/>
        </p:nvSpPr>
        <p:spPr>
          <a:xfrm>
            <a:off x="201150" y="382297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alibri"/>
                <a:ea typeface="Calibri"/>
                <a:cs typeface="Calibri"/>
                <a:sym typeface="Calibri"/>
              </a:rPr>
              <a:t>Áreas de Medidas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Google Shape;373;p35"/>
          <p:cNvCxnSpPr>
            <a:stCxn id="327" idx="2"/>
            <a:endCxn id="334" idx="0"/>
          </p:cNvCxnSpPr>
          <p:nvPr/>
        </p:nvCxnSpPr>
        <p:spPr>
          <a:xfrm>
            <a:off x="1972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4" name="Google Shape;374;p35"/>
          <p:cNvCxnSpPr/>
          <p:nvPr/>
        </p:nvCxnSpPr>
        <p:spPr>
          <a:xfrm>
            <a:off x="3268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5" name="Google Shape;375;p35"/>
          <p:cNvCxnSpPr/>
          <p:nvPr/>
        </p:nvCxnSpPr>
        <p:spPr>
          <a:xfrm>
            <a:off x="495415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67555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81676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35"/>
          <p:cNvCxnSpPr>
            <a:stCxn id="327" idx="0"/>
            <a:endCxn id="326" idx="2"/>
          </p:cNvCxnSpPr>
          <p:nvPr/>
        </p:nvCxnSpPr>
        <p:spPr>
          <a:xfrm flipH="1" rot="10800000">
            <a:off x="1972900" y="1382275"/>
            <a:ext cx="2981400" cy="6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35"/>
          <p:cNvCxnSpPr>
            <a:stCxn id="328" idx="0"/>
            <a:endCxn id="326" idx="2"/>
          </p:cNvCxnSpPr>
          <p:nvPr/>
        </p:nvCxnSpPr>
        <p:spPr>
          <a:xfrm flipH="1" rot="10800000">
            <a:off x="3268888" y="1382275"/>
            <a:ext cx="1685400" cy="6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0" name="Google Shape;380;p35"/>
          <p:cNvCxnSpPr>
            <a:stCxn id="329" idx="0"/>
            <a:endCxn id="326" idx="2"/>
          </p:cNvCxnSpPr>
          <p:nvPr/>
        </p:nvCxnSpPr>
        <p:spPr>
          <a:xfrm rot="10800000">
            <a:off x="4954150" y="1382275"/>
            <a:ext cx="0" cy="6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35"/>
          <p:cNvCxnSpPr>
            <a:stCxn id="331" idx="0"/>
            <a:endCxn id="326" idx="2"/>
          </p:cNvCxnSpPr>
          <p:nvPr/>
        </p:nvCxnSpPr>
        <p:spPr>
          <a:xfrm rot="10800000">
            <a:off x="4954288" y="1382275"/>
            <a:ext cx="1801200" cy="6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35"/>
          <p:cNvCxnSpPr>
            <a:stCxn id="330" idx="0"/>
            <a:endCxn id="326" idx="2"/>
          </p:cNvCxnSpPr>
          <p:nvPr/>
        </p:nvCxnSpPr>
        <p:spPr>
          <a:xfrm rot="10800000">
            <a:off x="4954300" y="1382275"/>
            <a:ext cx="3213300" cy="6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3" name="Google Shape;383;p35"/>
          <p:cNvSpPr txBox="1"/>
          <p:nvPr/>
        </p:nvSpPr>
        <p:spPr>
          <a:xfrm>
            <a:off x="1622988" y="46740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35"/>
          <p:cNvCxnSpPr/>
          <p:nvPr/>
        </p:nvCxnSpPr>
        <p:spPr>
          <a:xfrm flipH="1">
            <a:off x="1558788" y="48342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5" name="Google Shape;385;p35"/>
          <p:cNvSpPr txBox="1"/>
          <p:nvPr/>
        </p:nvSpPr>
        <p:spPr>
          <a:xfrm>
            <a:off x="4408863" y="43461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p35"/>
          <p:cNvCxnSpPr/>
          <p:nvPr/>
        </p:nvCxnSpPr>
        <p:spPr>
          <a:xfrm flipH="1">
            <a:off x="4326425" y="4272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35"/>
          <p:cNvCxnSpPr/>
          <p:nvPr/>
        </p:nvCxnSpPr>
        <p:spPr>
          <a:xfrm flipH="1">
            <a:off x="4335538" y="45549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8" name="Google Shape;388;p35"/>
          <p:cNvSpPr txBox="1"/>
          <p:nvPr/>
        </p:nvSpPr>
        <p:spPr>
          <a:xfrm>
            <a:off x="4408863" y="46204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6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/>
          <p:nvPr>
            <p:ph idx="1" type="body"/>
          </p:nvPr>
        </p:nvSpPr>
        <p:spPr>
          <a:xfrm>
            <a:off x="4572000" y="1527175"/>
            <a:ext cx="35589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¿Qué objetivo debe guiar la nueva Política del sector para el siguiente período?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394" name="Google Shape;394;p36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95" name="Google Shape;395;p3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96" name="Google Shape;3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00" y="432575"/>
            <a:ext cx="4032724" cy="422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