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64d35089_2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964d35089_2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b7ba0533c_0_24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3" name="Google Shape;343;g10b7ba0533c_0_24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0bae638b11_0_69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pregunta 2 menti - sub sala</a:t>
            </a:r>
            <a:endParaRPr/>
          </a:p>
        </p:txBody>
      </p:sp>
      <p:sp>
        <p:nvSpPr>
          <p:cNvPr id="351" name="Google Shape;351;g10bae638b11_0_69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8f32a2b3a_0_207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08f32a2b3a_0_20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b7ba0533c_0_22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pregunta 3 menti - sub sala </a:t>
            </a:r>
            <a:r>
              <a:rPr lang="es"/>
              <a:t>Momento de presentación (máximo 30 segundos por persona)</a:t>
            </a:r>
            <a:endParaRPr/>
          </a:p>
        </p:txBody>
      </p:sp>
      <p:sp>
        <p:nvSpPr>
          <p:cNvPr id="373" name="Google Shape;373;g10b7ba0533c_0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0e9537e7b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0e9537e7b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816c7dc30_2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816c7dc30_2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a8182af51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a8182af51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0bae638b11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0bae638b11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8c95e931b_0_241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08c95e931b_0_241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8c95e931b_0_63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108c95e931b_0_63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"/>
              <a:t>empezar a grabar después de esta lámina (se pasa a jamboard)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8f32a2b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8f32a2b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b7ba0533c_0_19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0b7ba0533c_0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b7ba0533c_0_23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0b7ba0533c_0_23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bae638b11_0_6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1 menti - sub sala</a:t>
            </a:r>
            <a:endParaRPr/>
          </a:p>
        </p:txBody>
      </p:sp>
      <p:sp>
        <p:nvSpPr>
          <p:cNvPr id="331" name="Google Shape;331;g10bae638b11_0_6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24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5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ctrTitle"/>
          </p:nvPr>
        </p:nvSpPr>
        <p:spPr>
          <a:xfrm>
            <a:off x="836248" y="1443701"/>
            <a:ext cx="43206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ÁMBITO </a:t>
            </a:r>
            <a:r>
              <a:rPr lang="es"/>
              <a:t>PATRIMONIO BIBLIOGRÁFICO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Sesión 2 </a:t>
            </a:r>
            <a:br>
              <a:rPr lang="es"/>
            </a:br>
            <a:endParaRPr/>
          </a:p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881125" y="292930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4193256" y="4381125"/>
            <a:ext cx="1257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18</a:t>
            </a:r>
            <a:r>
              <a:rPr lang="es" sz="1700"/>
              <a:t>/01/2022</a:t>
            </a:r>
            <a:endParaRPr sz="170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225" y="1831800"/>
            <a:ext cx="2055150" cy="21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type="ctrTitle"/>
          </p:nvPr>
        </p:nvSpPr>
        <p:spPr>
          <a:xfrm>
            <a:off x="4069225" y="4769400"/>
            <a:ext cx="1770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1700">
                <a:solidFill>
                  <a:schemeClr val="dk2"/>
                </a:solidFill>
              </a:rPr>
              <a:t>10:00 - 12:00 hrs.</a:t>
            </a:r>
            <a:br>
              <a:rPr lang="es" sz="1700">
                <a:solidFill>
                  <a:schemeClr val="dk2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7"/>
          <p:cNvSpPr txBox="1"/>
          <p:nvPr>
            <p:ph idx="1" type="body"/>
          </p:nvPr>
        </p:nvSpPr>
        <p:spPr>
          <a:xfrm>
            <a:off x="4647150" y="1684050"/>
            <a:ext cx="3756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¿Qué </a:t>
            </a:r>
            <a:r>
              <a:rPr lang="es" sz="2700" u="sng">
                <a:solidFill>
                  <a:srgbClr val="C4184E"/>
                </a:solidFill>
              </a:rPr>
              <a:t>propósito debe guiar el ámbito</a:t>
            </a:r>
            <a:r>
              <a:rPr lang="es" sz="2700">
                <a:solidFill>
                  <a:srgbClr val="C4184E"/>
                </a:solidFill>
              </a:rPr>
              <a:t> del patrimonio bibliográfico en el próximo quinquenio?</a:t>
            </a:r>
            <a:endParaRPr sz="2700">
              <a:solidFill>
                <a:srgbClr val="C4184E"/>
              </a:solidFill>
            </a:endParaRPr>
          </a:p>
        </p:txBody>
      </p:sp>
      <p:sp>
        <p:nvSpPr>
          <p:cNvPr id="346" name="Google Shape;346;p37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47" name="Google Shape;347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48" name="Google Shape;3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50" y="1177600"/>
            <a:ext cx="3689376" cy="289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/>
          <p:nvPr>
            <p:ph idx="1" type="body"/>
          </p:nvPr>
        </p:nvSpPr>
        <p:spPr>
          <a:xfrm>
            <a:off x="541500" y="225900"/>
            <a:ext cx="6509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Propósito del Ámbito del Patrimonio Bibliográfico PNLL 2015-2020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354" name="Google Shape;354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6" name="Google Shape;356;p38"/>
          <p:cNvSpPr txBox="1"/>
          <p:nvPr>
            <p:ph idx="2" type="subTitle"/>
          </p:nvPr>
        </p:nvSpPr>
        <p:spPr>
          <a:xfrm>
            <a:off x="4194725" y="1120050"/>
            <a:ext cx="4613400" cy="14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“</a:t>
            </a:r>
            <a:r>
              <a:rPr lang="es" sz="1700"/>
              <a:t>Asegurar la identificación del patrimonio bibliográfico y documental, público o privado, en cualquier forma de expresión, ya sea escrita u oral, en signos/códigos, sonidos y/o imágenes, independiente de su soporte material, poniendo en valor su carácter patrimonial, mediante el registro y conservación, con fines educativos, de investigación y divulgación, potenciando el rol de las bibliotecas patrimoniales y archivos.</a:t>
            </a:r>
            <a:r>
              <a:rPr lang="es" sz="1700"/>
              <a:t>”</a:t>
            </a:r>
            <a:endParaRPr>
              <a:solidFill>
                <a:schemeClr val="dk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57" name="Google Shape;3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75" y="1296000"/>
            <a:ext cx="3549452" cy="278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8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033850" y="377052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6153" y="3719642"/>
            <a:ext cx="366612" cy="4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5399" y="3801621"/>
            <a:ext cx="366625" cy="33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3295" y="3700100"/>
            <a:ext cx="512730" cy="4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7454" y="3736035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9"/>
          <p:cNvSpPr txBox="1"/>
          <p:nvPr>
            <p:ph idx="1" type="body"/>
          </p:nvPr>
        </p:nvSpPr>
        <p:spPr>
          <a:xfrm>
            <a:off x="4647150" y="1684050"/>
            <a:ext cx="39894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</a:rPr>
              <a:t>¿Qué áreas de medidas deberían guiar el ámbito del Patrimonio Bibliográfico en el próximo quinquenio?</a:t>
            </a:r>
            <a:endParaRPr sz="2700">
              <a:solidFill>
                <a:srgbClr val="C4184E"/>
              </a:solidFill>
            </a:endParaRPr>
          </a:p>
        </p:txBody>
      </p:sp>
      <p:sp>
        <p:nvSpPr>
          <p:cNvPr id="368" name="Google Shape;368;p3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69" name="Google Shape;369;p3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70" name="Google Shape;3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50" y="791750"/>
            <a:ext cx="4079799" cy="364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77" name="Google Shape;3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25" y="1082100"/>
            <a:ext cx="3866326" cy="345555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0"/>
          <p:cNvSpPr txBox="1"/>
          <p:nvPr>
            <p:ph idx="1" type="body"/>
          </p:nvPr>
        </p:nvSpPr>
        <p:spPr>
          <a:xfrm>
            <a:off x="541500" y="225900"/>
            <a:ext cx="62928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Área de Medidas</a:t>
            </a:r>
            <a:r>
              <a:rPr lang="es" sz="2800">
                <a:solidFill>
                  <a:srgbClr val="C4184E"/>
                </a:solidFill>
              </a:rPr>
              <a:t> del Ámbito del Patrimonio Bibliográfico</a:t>
            </a:r>
            <a:r>
              <a:rPr lang="es" sz="2800">
                <a:solidFill>
                  <a:srgbClr val="C4184E"/>
                </a:solidFill>
              </a:rPr>
              <a:t> </a:t>
            </a:r>
            <a:r>
              <a:rPr lang="es" sz="2800">
                <a:solidFill>
                  <a:srgbClr val="C4184E"/>
                </a:solidFill>
              </a:rPr>
              <a:t>PNLL 2015-2020</a:t>
            </a:r>
            <a:endParaRPr sz="2800">
              <a:solidFill>
                <a:srgbClr val="C4184E"/>
              </a:solidFill>
            </a:endParaRPr>
          </a:p>
        </p:txBody>
      </p:sp>
      <p:pic>
        <p:nvPicPr>
          <p:cNvPr id="379" name="Google Shape;379;p40"/>
          <p:cNvPicPr preferRelativeResize="0"/>
          <p:nvPr/>
        </p:nvPicPr>
        <p:blipFill rotWithShape="1">
          <a:blip r:embed="rId4">
            <a:alphaModFix/>
          </a:blip>
          <a:srcRect b="0" l="23221" r="21921" t="0"/>
          <a:stretch/>
        </p:blipFill>
        <p:spPr>
          <a:xfrm>
            <a:off x="5186250" y="392292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8553" y="3872042"/>
            <a:ext cx="366612" cy="4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7799" y="3954021"/>
            <a:ext cx="366625" cy="33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55695" y="3852500"/>
            <a:ext cx="512730" cy="4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49854" y="3888435"/>
            <a:ext cx="366612" cy="4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0"/>
          <p:cNvSpPr txBox="1"/>
          <p:nvPr/>
        </p:nvSpPr>
        <p:spPr>
          <a:xfrm>
            <a:off x="4433975" y="1915050"/>
            <a:ext cx="46602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Investigar, recopilar, conservar y difundir el patrimonio bibliográfico.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1"/>
                </a:solidFill>
              </a:rPr>
              <a:t>AVANCES DE LAS MEDIDAS DEL ÁMBITO</a:t>
            </a:r>
            <a:endParaRPr/>
          </a:p>
        </p:txBody>
      </p:sp>
      <p:sp>
        <p:nvSpPr>
          <p:cNvPr id="390" name="Google Shape;390;p41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  <p:pic>
        <p:nvPicPr>
          <p:cNvPr id="391" name="Google Shape;39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850" y="1305421"/>
            <a:ext cx="54483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/>
          <p:nvPr/>
        </p:nvSpPr>
        <p:spPr>
          <a:xfrm>
            <a:off x="1140709" y="4825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¡MUCHAS GRACIAS POR SU PARTICIPACIÓN!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877523" y="1280700"/>
            <a:ext cx="3741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tercera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sesión 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de la Mesa del ámbito 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Patrimonio Bibliográfico</a:t>
            </a: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a realizarse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220160" y="270567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Miércoles 26</a:t>
            </a: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 de enero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2"/>
          <p:cNvSpPr txBox="1"/>
          <p:nvPr/>
        </p:nvSpPr>
        <p:spPr>
          <a:xfrm>
            <a:off x="220150" y="387190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700" y="990950"/>
            <a:ext cx="2751799" cy="389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4" name="Google Shape;254;p29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5" name="Google Shape;255;p29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56" name="Google Shape;256;p29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 txBox="1"/>
          <p:nvPr/>
        </p:nvSpPr>
        <p:spPr>
          <a:xfrm>
            <a:off x="307750" y="1141150"/>
            <a:ext cx="82887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Mesas por Ámbito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participación en la Mesa y en el proceso de construcción de la PNLL es voluntaria. Como instancia participativa, no hay garantía de anonimato.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realizará una grabación de vídeo de esta Mesa, con su consentimiento, como medio verificador de la actividad. Esta será utilizada para las tareas de sistematización de los debates y análisis.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3" name="Google Shape;263;p3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4" name="Google Shape;264;p30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Y AGENDA</a:t>
            </a:r>
            <a:endParaRPr/>
          </a:p>
        </p:txBody>
      </p:sp>
      <p:sp>
        <p:nvSpPr>
          <p:cNvPr id="265" name="Google Shape;265;p30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371" y="990962"/>
            <a:ext cx="2799604" cy="34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 txBox="1"/>
          <p:nvPr>
            <p:ph idx="1" type="body"/>
          </p:nvPr>
        </p:nvSpPr>
        <p:spPr>
          <a:xfrm>
            <a:off x="94375" y="1088500"/>
            <a:ext cx="55311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El </a:t>
            </a:r>
            <a:r>
              <a:rPr b="1" lang="es"/>
              <a:t>objetivo</a:t>
            </a:r>
            <a:r>
              <a:rPr lang="es"/>
              <a:t> de este espacio de trabajo es compartir la percepción de los diversos actores sobre los principales componentes del ámbito de Patrimonio Bibliográfico de la PNLL, articulando las perspectivas y visiones de actores diversos. 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 Trabajaremos en 3 sesiones de 2 horas cada una:</a:t>
            </a:r>
            <a:endParaRPr/>
          </a:p>
          <a:p>
            <a:pPr indent="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1:	Diagnóstico y propósito → 10 de enero   </a:t>
            </a:r>
            <a:endParaRPr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s"/>
              <a:t>Sesión 2: 	Objetivos, propósitos y medidas y → 18 de enero  </a:t>
            </a:r>
            <a:endParaRPr b="1"/>
          </a:p>
          <a:p>
            <a:pPr indent="-323850" lvl="0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Sesión 3:	Principios, ejes transversales y gobernanza→ 26 de  enero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74" name="Google Shape;274;p31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>
                <a:solidFill>
                  <a:srgbClr val="C4184E"/>
                </a:solidFill>
              </a:rPr>
              <a:t>INTERACTUAMOS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>
                <a:solidFill>
                  <a:srgbClr val="C4184E"/>
                </a:solidFill>
              </a:rPr>
              <a:t>EN LAS MESAS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80" name="Google Shape;280;p32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5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2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0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86" name="Google Shape;286;p32"/>
          <p:cNvPicPr preferRelativeResize="0"/>
          <p:nvPr/>
        </p:nvPicPr>
        <p:blipFill rotWithShape="1">
          <a:blip r:embed="rId7">
            <a:alphaModFix/>
          </a:blip>
          <a:srcRect b="0" l="23221" r="21921" t="0"/>
          <a:stretch/>
        </p:blipFill>
        <p:spPr>
          <a:xfrm>
            <a:off x="6725150" y="2022773"/>
            <a:ext cx="1036451" cy="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DESAFÍOS  Y OPORTUNIDADES IDENTIFICAMOS?</a:t>
            </a:r>
            <a:endParaRPr/>
          </a:p>
        </p:txBody>
      </p:sp>
      <p:sp>
        <p:nvSpPr>
          <p:cNvPr id="292" name="Google Shape;292;p33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94" name="Google Shape;2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25" y="869896"/>
            <a:ext cx="7292251" cy="4092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DESAFÍOS DEL </a:t>
            </a:r>
            <a:r>
              <a:rPr lang="es"/>
              <a:t>ÁMBITO</a:t>
            </a:r>
            <a:r>
              <a:rPr lang="es"/>
              <a:t> </a:t>
            </a:r>
            <a:r>
              <a:rPr lang="es"/>
              <a:t>DESDE LOS TERRITORIOS</a:t>
            </a:r>
            <a:endParaRPr/>
          </a:p>
        </p:txBody>
      </p:sp>
      <p:sp>
        <p:nvSpPr>
          <p:cNvPr id="300" name="Google Shape;300;p34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3">
            <a:alphaModFix/>
          </a:blip>
          <a:srcRect b="3827" l="28535" r="31234" t="0"/>
          <a:stretch/>
        </p:blipFill>
        <p:spPr>
          <a:xfrm>
            <a:off x="4098325" y="964775"/>
            <a:ext cx="14901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501800" y="1259325"/>
            <a:ext cx="345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Lectura como un derecho garantizado y transversalizado  en las agendas  y en la planificación territorial es un anhelo compartido.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 rot="-150651">
            <a:off x="358446" y="989930"/>
            <a:ext cx="1157311" cy="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b="1" sz="1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5576025" y="2697925"/>
            <a:ext cx="121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Territorios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Género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Generaciones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Comunidades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 rot="1397">
            <a:off x="5383974" y="2348550"/>
            <a:ext cx="14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 rot="-966">
            <a:off x="6224614" y="1057913"/>
            <a:ext cx="21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LECTURA Y EDUCACIÓN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4"/>
          <p:cNvSpPr txBox="1"/>
          <p:nvPr/>
        </p:nvSpPr>
        <p:spPr>
          <a:xfrm>
            <a:off x="138150" y="2774125"/>
            <a:ext cx="32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GOCE COTIDIANO DE LA LECTURA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4"/>
          <p:cNvSpPr txBox="1"/>
          <p:nvPr/>
        </p:nvSpPr>
        <p:spPr>
          <a:xfrm>
            <a:off x="7372774" y="2961875"/>
            <a:ext cx="147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ESPACIOS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 rot="-692">
            <a:off x="7658622" y="3387479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FORMATOS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 rot="-530969">
            <a:off x="60395" y="3891493"/>
            <a:ext cx="1378712" cy="7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FOMENTO LECTOR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4"/>
          <p:cNvSpPr txBox="1"/>
          <p:nvPr/>
        </p:nvSpPr>
        <p:spPr>
          <a:xfrm>
            <a:off x="7112300" y="2536425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PRÁCTICAS LECTORAS DIVERSAS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4"/>
          <p:cNvSpPr txBox="1"/>
          <p:nvPr/>
        </p:nvSpPr>
        <p:spPr>
          <a:xfrm rot="-1151">
            <a:off x="2260681" y="2015813"/>
            <a:ext cx="17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ACCESO A LA LECTURA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686075" y="2209800"/>
            <a:ext cx="376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Pese a los avances, persiste como desafío en muchos territorios. Espacios, formatos, colecciones.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187250" y="3049775"/>
            <a:ext cx="37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un desafío compartido, que requiere fomentar las prácticas lectoras en todas las comunidades, desde la primera infancia, con una oferta atractiva.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4"/>
          <p:cNvSpPr txBox="1"/>
          <p:nvPr/>
        </p:nvSpPr>
        <p:spPr>
          <a:xfrm>
            <a:off x="1282700" y="3976625"/>
            <a:ext cx="3270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el desafío preponderante en los territorios, con diversas necesidades y oportunidades para el trabajo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multiactor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5456125" y="1332913"/>
            <a:ext cx="367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Surgen desafíos para fomentar la lectura desde la escuela, formar profesores/as en mediación, profesionalizar bibliotecas CRA, articular con otros actores del ecosistema, entre otros.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 rot="-467">
            <a:off x="5386425" y="3877445"/>
            <a:ext cx="2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PERTINENCIA TERRITORIAL 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5271225" y="4162325"/>
            <a:ext cx="34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Recursos, toma de decisiones, base de evidencia y  articulación de actores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descentralizada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0" name="Google Shape;320;p34"/>
          <p:cNvSpPr txBox="1"/>
          <p:nvPr/>
        </p:nvSpPr>
        <p:spPr>
          <a:xfrm rot="-965769">
            <a:off x="3470314" y="1285225"/>
            <a:ext cx="1190261" cy="5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LEY DE BIBLIOTECAS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idx="1" type="body"/>
          </p:nvPr>
        </p:nvSpPr>
        <p:spPr>
          <a:xfrm>
            <a:off x="4572000" y="1527175"/>
            <a:ext cx="35589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C4184E"/>
                </a:solidFill>
              </a:rPr>
              <a:t>¿Qué objetivo debe guiar la nueva Política del sector para el siguiente período?</a:t>
            </a:r>
            <a:endParaRPr sz="2800">
              <a:solidFill>
                <a:srgbClr val="C4184E"/>
              </a:solidFill>
            </a:endParaRPr>
          </a:p>
        </p:txBody>
      </p:sp>
      <p:sp>
        <p:nvSpPr>
          <p:cNvPr id="326" name="Google Shape;326;p35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7" name="Google Shape;327;p35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28" name="Google Shape;3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00" y="432575"/>
            <a:ext cx="4032724" cy="422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5" name="Google Shape;335;p36"/>
          <p:cNvSpPr txBox="1"/>
          <p:nvPr>
            <p:ph idx="2" type="subTitle"/>
          </p:nvPr>
        </p:nvSpPr>
        <p:spPr>
          <a:xfrm>
            <a:off x="1574925" y="376625"/>
            <a:ext cx="61371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b="1" lang="es" sz="2500">
                <a:solidFill>
                  <a:schemeClr val="accent1"/>
                </a:solidFill>
              </a:rPr>
              <a:t>Objetivo de la </a:t>
            </a:r>
            <a:r>
              <a:rPr b="1" lang="es" sz="2500">
                <a:solidFill>
                  <a:schemeClr val="accent1"/>
                </a:solidFill>
              </a:rPr>
              <a:t>PNLL 2015 - 2020:</a:t>
            </a:r>
            <a:endParaRPr b="1" sz="2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b="1" sz="25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lang="es" sz="2100"/>
              <a:t>“Crear las condiciones para asegurar a </a:t>
            </a:r>
            <a:r>
              <a:rPr b="1" lang="es" sz="2100"/>
              <a:t>todos</a:t>
            </a:r>
            <a:r>
              <a:rPr lang="es" sz="2100"/>
              <a:t> los habitantes del país, incluyendo a los </a:t>
            </a:r>
            <a:r>
              <a:rPr b="1" lang="es" sz="2100"/>
              <a:t>pueblos originarios con sus lenguas y a las comunidades tradicionales, rurales y de inmigrantes</a:t>
            </a:r>
            <a:r>
              <a:rPr lang="es" sz="2100"/>
              <a:t>, </a:t>
            </a:r>
            <a:r>
              <a:rPr lang="es" sz="2100" u="sng"/>
              <a:t>la participación y el acceso a la lectura, el libro, la creación, el patrimonio y los saberes,</a:t>
            </a:r>
            <a:r>
              <a:rPr lang="es" sz="2100"/>
              <a:t> protegiendo y fomentando la </a:t>
            </a:r>
            <a:r>
              <a:rPr b="1" lang="es" sz="2100"/>
              <a:t>diversidad cultural y territorial, con equidad e integración social</a:t>
            </a:r>
            <a:r>
              <a:rPr lang="es" sz="2100"/>
              <a:t>.”</a:t>
            </a:r>
            <a:endParaRPr sz="1800">
              <a:solidFill>
                <a:schemeClr val="dk1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36" name="Google Shape;336;p36"/>
          <p:cNvPicPr preferRelativeResize="0"/>
          <p:nvPr/>
        </p:nvPicPr>
        <p:blipFill rotWithShape="1">
          <a:blip r:embed="rId3">
            <a:alphaModFix/>
          </a:blip>
          <a:srcRect b="0" l="23221" r="21921" t="0"/>
          <a:stretch/>
        </p:blipFill>
        <p:spPr>
          <a:xfrm>
            <a:off x="3205050" y="4227725"/>
            <a:ext cx="455250" cy="4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7353" y="4176842"/>
            <a:ext cx="366612" cy="42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6599" y="4258821"/>
            <a:ext cx="366625" cy="33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74495" y="4157300"/>
            <a:ext cx="512730" cy="47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8654" y="4193235"/>
            <a:ext cx="366612" cy="42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