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Roboto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Caveat-regular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fb80c7307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fb80c7307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medidas o estrategias son CAMINOS. -&gt; Sobre QUÉ y QUIÉN (responsable)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fc99888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fc99888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Decir a viva voz: “criterios de factibilidad” e “implementabilidad”. Énfasis en la región. Subrayar: POLÍTICA NACIONAL desde y para la REGIÓN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c998886a1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c998886a1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b8bcb826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b8bcb826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b8bcb826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b8bcb826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b8bcb82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b8bcb82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78e0c31f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78e0c31f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78e0c31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78e0c31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fb8bcb82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fb8bcb82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8e0c31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8e0c31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581f7b8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581f7b8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4e0829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4e0829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c99888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c99888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Mentimeter (“¿Qué temáticas/</a:t>
            </a:r>
            <a:r>
              <a:rPr lang="en"/>
              <a:t>énfasis</a:t>
            </a:r>
            <a:r>
              <a:rPr lang="en"/>
              <a:t> les gustaría ver reflejado en el propósito desde la región de Biobío?”) - ofrecer 3 palabras-  y luego discusión y plenario.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47875" y="903750"/>
            <a:ext cx="92031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Bienvenidos y bienvenidas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2: Atacama 10:00 - 12:00 hrs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" name="Google Shape;59;p13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/>
        </p:nvSpPr>
        <p:spPr>
          <a:xfrm>
            <a:off x="144700" y="79775"/>
            <a:ext cx="740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caminos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proponemos para alcanzar este sueño compartido?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842150" y="1126475"/>
            <a:ext cx="651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catálogo de medidas</a:t>
            </a: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/ estrategias/ caminos desde la región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1925" y="2413925"/>
            <a:ext cx="2729575" cy="272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7407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condiciones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son importantes para que la PNLL 2022-2027 pueda guiar el quehacer del sector en esta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/>
        </p:nvSpPr>
        <p:spPr>
          <a:xfrm>
            <a:off x="734400" y="1477500"/>
            <a:ext cx="890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Para una política que guíe adecuadamente al ecosistema en la región se requiere...</a:t>
            </a:r>
            <a:endParaRPr sz="18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00" y="3297450"/>
            <a:ext cx="1586200" cy="17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2162" y="303250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4"/>
          <p:cNvSpPr txBox="1"/>
          <p:nvPr/>
        </p:nvSpPr>
        <p:spPr>
          <a:xfrm>
            <a:off x="131150" y="198650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Mesas por ámbito PNLL 2022-2027: ¿Qué  y quienes llevarán la visión de la región?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4"/>
          <p:cNvSpPr txBox="1"/>
          <p:nvPr/>
        </p:nvSpPr>
        <p:spPr>
          <a:xfrm>
            <a:off x="484050" y="1640425"/>
            <a:ext cx="68472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Lectura (5, 13 y 21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Creación (6, 14 y 24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Industria e Internacionalización (7, 17 y 25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Patrimonio Bibliográfico (10, 18 y 26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2200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Marco Jurídico (11, 19 y 27 de enero)</a:t>
            </a:r>
            <a:endParaRPr sz="22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4">
            <a:alphaModFix/>
          </a:blip>
          <a:srcRect b="0" l="16101" r="16101" t="0"/>
          <a:stretch/>
        </p:blipFill>
        <p:spPr>
          <a:xfrm>
            <a:off x="7331254" y="1785800"/>
            <a:ext cx="1165551" cy="18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4"/>
          <p:cNvSpPr txBox="1"/>
          <p:nvPr/>
        </p:nvSpPr>
        <p:spPr>
          <a:xfrm>
            <a:off x="1147100" y="3913200"/>
            <a:ext cx="58128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online de 10:00 a 12:00 hrs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Inscripciones en el link que se compartirá por chat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1" y="0"/>
            <a:ext cx="9144000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81000"/>
              </a:srgbClr>
            </a:outerShdw>
          </a:effectLst>
        </p:spPr>
      </p:pic>
      <p:sp>
        <p:nvSpPr>
          <p:cNvPr id="158" name="Google Shape;158;p25"/>
          <p:cNvSpPr/>
          <p:nvPr/>
        </p:nvSpPr>
        <p:spPr>
          <a:xfrm>
            <a:off x="-59575" y="903750"/>
            <a:ext cx="9214800" cy="2816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 txBox="1"/>
          <p:nvPr>
            <p:ph type="ctrTitle"/>
          </p:nvPr>
        </p:nvSpPr>
        <p:spPr>
          <a:xfrm>
            <a:off x="311700" y="954075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¡Muchas gracias por participar!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5"/>
          <p:cNvSpPr txBox="1"/>
          <p:nvPr>
            <p:ph type="ctrTitle"/>
          </p:nvPr>
        </p:nvSpPr>
        <p:spPr>
          <a:xfrm>
            <a:off x="463525" y="2519250"/>
            <a:ext cx="8520600" cy="9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Mesa Regional Sesión 2</a:t>
            </a:r>
            <a:r>
              <a:rPr lang="en" sz="35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35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Economica"/>
                <a:ea typeface="Economica"/>
                <a:cs typeface="Economica"/>
                <a:sym typeface="Economica"/>
              </a:rPr>
              <a:t>Construyendo desde los Territorios la nueva hoja de ruta para  el Libro y la Lectura </a:t>
            </a:r>
            <a:endParaRPr sz="2300"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161" name="Google Shape;161;p25"/>
          <p:cNvCxnSpPr/>
          <p:nvPr/>
        </p:nvCxnSpPr>
        <p:spPr>
          <a:xfrm>
            <a:off x="691750" y="1943275"/>
            <a:ext cx="7827600" cy="21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62" name="Google Shape;1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951"/>
            <a:ext cx="3934513" cy="8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25" y="434027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/>
          <p:nvPr>
            <p:ph type="title"/>
          </p:nvPr>
        </p:nvSpPr>
        <p:spPr>
          <a:xfrm>
            <a:off x="223025" y="292625"/>
            <a:ext cx="8795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En 2015 el sueño que compartía el sector fue:</a:t>
            </a:r>
            <a:endParaRPr sz="27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/>
          <p:nvPr>
            <p:ph idx="1" type="body"/>
          </p:nvPr>
        </p:nvSpPr>
        <p:spPr>
          <a:xfrm>
            <a:off x="1594350" y="1062525"/>
            <a:ext cx="6321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Crear las </a:t>
            </a:r>
            <a:r>
              <a:rPr lang="en" sz="2300" u="sng">
                <a:latin typeface="Calibri"/>
                <a:ea typeface="Calibri"/>
                <a:cs typeface="Calibri"/>
                <a:sym typeface="Calibri"/>
              </a:rPr>
              <a:t>condiciones para asegurar a todos</a:t>
            </a:r>
            <a:r>
              <a:rPr lang="en" sz="2300">
                <a:latin typeface="Calibri"/>
                <a:ea typeface="Calibri"/>
                <a:cs typeface="Calibri"/>
                <a:sym typeface="Calibri"/>
              </a:rPr>
              <a:t> los habitantes del país, i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ncluyendo a los pueblos originarios con sus lenguas y a las comunidades  tradicionales, rurales y de migrantes, </a:t>
            </a:r>
            <a:r>
              <a:rPr lang="en" sz="2300" u="sng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 participación y el acceso</a:t>
            </a:r>
            <a:r>
              <a:rPr lang="en" sz="23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a la lectura, el libro, la creación, el patrimonio y los saberes, protegiendo y fomentando la diversidad cultural y territorial con equidad e integración social. (PNLL 2015-2020)</a:t>
            </a:r>
            <a:endParaRPr sz="23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52775" y="795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Instancias participativas de co-creación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b="5447" l="0" r="0" t="20735"/>
          <a:stretch/>
        </p:blipFill>
        <p:spPr>
          <a:xfrm>
            <a:off x="2338450" y="978100"/>
            <a:ext cx="4688976" cy="23075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350641" y="3903212"/>
            <a:ext cx="2403900" cy="461700"/>
          </a:xfrm>
          <a:prstGeom prst="rect">
            <a:avLst/>
          </a:prstGeom>
          <a:ln cap="flat" cmpd="sng" w="9525">
            <a:solidFill>
              <a:srgbClr val="C419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 Regional 2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477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 Regional 1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053541" y="3903212"/>
            <a:ext cx="2403900" cy="461700"/>
          </a:xfrm>
          <a:prstGeom prst="rect">
            <a:avLst/>
          </a:prstGeom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Mesas por ámbito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278025" y="116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Aspectos que debes conocer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983225"/>
            <a:ext cx="819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Las Mesas regionales 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n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La participación en la Mesa Regional  y en el proceso de construcción es voluntaria. Como instancia participativa, no hay garantía de anonimato.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Noto Sans Symbols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06550" y="224650"/>
            <a:ext cx="894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9270"/>
            <a:ext cx="9143999" cy="362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0100" y="79500"/>
            <a:ext cx="1267621" cy="572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35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rgbClr val="C4184E"/>
                </a:solidFill>
                <a:latin typeface="Roboto"/>
                <a:ea typeface="Roboto"/>
                <a:cs typeface="Roboto"/>
                <a:sym typeface="Roboto"/>
              </a:rPr>
              <a:t>¿Cómo interactuaremos hoy?</a:t>
            </a:r>
            <a:endParaRPr sz="2820">
              <a:solidFill>
                <a:srgbClr val="C4184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5374" y="1813925"/>
            <a:ext cx="1190625" cy="109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9300" y="1907775"/>
            <a:ext cx="8667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6086" y="33919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624" y="1780587"/>
            <a:ext cx="11620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1463" y="3705475"/>
            <a:ext cx="34004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89350" y="91675"/>
            <a:ext cx="7311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La visión que compartimos sobre el sector en nuestra región (Mesa 1:  25/11)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00" y="1138375"/>
            <a:ext cx="7891045" cy="38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Sueños </a:t>
            </a: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(Mesa 1:  17/11)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9675"/>
            <a:ext cx="8624849" cy="40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737" y="181225"/>
            <a:ext cx="1267621" cy="572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89350" y="91675"/>
            <a:ext cx="731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Mapa de Desafíos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22650" y="3634275"/>
            <a:ext cx="760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425" y="707275"/>
            <a:ext cx="6245000" cy="42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513900" y="474525"/>
            <a:ext cx="8570400" cy="372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Desde la región de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Atacama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 queremos/soñamos/impulsamos una Política nacional del libro y la lectura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 (  ) </a:t>
            </a:r>
            <a:r>
              <a:rPr lang="en" sz="3300">
                <a:latin typeface="Caveat"/>
                <a:ea typeface="Caveat"/>
                <a:cs typeface="Caveat"/>
                <a:sym typeface="Caveat"/>
              </a:rPr>
              <a:t>descentralizada y descentralizadora, que acoja/valore la diversidad de los territorios y sus comunidades 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y (</a:t>
            </a:r>
            <a:r>
              <a:rPr lang="en" sz="3300">
                <a:solidFill>
                  <a:srgbClr val="C41949"/>
                </a:solidFill>
                <a:latin typeface="Caveat"/>
                <a:ea typeface="Caveat"/>
                <a:cs typeface="Caveat"/>
                <a:sym typeface="Caveat"/>
              </a:rPr>
              <a:t>…)</a:t>
            </a:r>
            <a:endParaRPr sz="3300">
              <a:solidFill>
                <a:srgbClr val="C4194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0498" y="3824148"/>
            <a:ext cx="879650" cy="8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025" y="3004175"/>
            <a:ext cx="1862525" cy="196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844" y="4703800"/>
            <a:ext cx="175445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