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Economica"/>
      <p:regular r:id="rId20"/>
      <p:bold r:id="rId21"/>
      <p:italic r:id="rId22"/>
      <p:boldItalic r:id="rId23"/>
    </p:embeddedFont>
    <p:embeddedFont>
      <p:font typeface="Roboto"/>
      <p:regular r:id="rId24"/>
      <p:bold r:id="rId25"/>
      <p:italic r:id="rId26"/>
      <p:boldItalic r:id="rId27"/>
    </p:embeddedFont>
    <p:embeddedFont>
      <p:font typeface="Caveat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regular.fntdata"/><Relationship Id="rId22" Type="http://schemas.openxmlformats.org/officeDocument/2006/relationships/font" Target="fonts/Economica-italic.fntdata"/><Relationship Id="rId21" Type="http://schemas.openxmlformats.org/officeDocument/2006/relationships/font" Target="fonts/Economica-bold.fntdata"/><Relationship Id="rId24" Type="http://schemas.openxmlformats.org/officeDocument/2006/relationships/font" Target="fonts/Roboto-regular.fntdata"/><Relationship Id="rId23" Type="http://schemas.openxmlformats.org/officeDocument/2006/relationships/font" Target="fonts/Economica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Caveat-regular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ave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b80c7307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b80c7307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 medidas o estrategias son CAMINOS. -&gt; Sobre QUÉ y QUIÉN (responsable)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c998886a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fc998886a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Decir a viva voz: “criterios de factibilidad” e “implementabilidad”. Énfasis en la región. Subrayar: POLÍTICA NACIONAL desde y para la REGIÓN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c998886a1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fc998886a1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b8bcb826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fb8bcb826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b8bcb8269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fb8bcb826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b8bcb826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fb8bcb826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78e0c31f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78e0c31f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78e0c31f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78e0c31f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b8bcb826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b8bcb826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78e0c31f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78e0c31f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67cfe657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67cfe65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4e0829b3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4e0829b3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c998886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c998886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Mentimeter (“¿Qué temáticas/</a:t>
            </a:r>
            <a:r>
              <a:rPr lang="en"/>
              <a:t>énfasis</a:t>
            </a:r>
            <a:r>
              <a:rPr lang="en"/>
              <a:t> les gustaría ver reflejado en el propósito desde la región de Biobío?”) - ofrecer 3 palabras-  y luego discusión y plenario.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1" y="0"/>
            <a:ext cx="9144000" cy="5143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1000"/>
              </a:srgbClr>
            </a:outerShdw>
          </a:effectLst>
        </p:spPr>
      </p:pic>
      <p:sp>
        <p:nvSpPr>
          <p:cNvPr id="56" name="Google Shape;56;p13"/>
          <p:cNvSpPr/>
          <p:nvPr/>
        </p:nvSpPr>
        <p:spPr>
          <a:xfrm>
            <a:off x="-47875" y="903750"/>
            <a:ext cx="9203100" cy="281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>
            <p:ph type="ctrTitle"/>
          </p:nvPr>
        </p:nvSpPr>
        <p:spPr>
          <a:xfrm>
            <a:off x="311700" y="954075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Bienvenidos y bienvenidas 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58" name="Google Shape;58;p13"/>
          <p:cNvSpPr txBox="1"/>
          <p:nvPr>
            <p:ph type="ctrTitle"/>
          </p:nvPr>
        </p:nvSpPr>
        <p:spPr>
          <a:xfrm>
            <a:off x="463525" y="2519250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Mesa Regional Sesión 2: Tarapacá 16:00 - 18:00 hrs </a:t>
            </a:r>
            <a:endParaRPr sz="35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Economica"/>
                <a:ea typeface="Economica"/>
                <a:cs typeface="Economica"/>
                <a:sym typeface="Economica"/>
              </a:rPr>
              <a:t>Construyendo desde los Territorios la nueva Hoja de Ruta para  el Libro y la Lectura</a:t>
            </a:r>
            <a:endParaRPr sz="2300"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59" name="Google Shape;59;p13"/>
          <p:cNvCxnSpPr/>
          <p:nvPr/>
        </p:nvCxnSpPr>
        <p:spPr>
          <a:xfrm>
            <a:off x="691750" y="1943275"/>
            <a:ext cx="7827600" cy="21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951"/>
            <a:ext cx="3934513" cy="8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144700" y="79775"/>
            <a:ext cx="7407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</a:t>
            </a:r>
            <a:r>
              <a:rPr b="1"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caminos 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proponemos para alcanzar este sueño compartido?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842150" y="1126475"/>
            <a:ext cx="651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b="1"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catálogo de medidas</a:t>
            </a: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/ estrategias/ caminos desde la región</a:t>
            </a:r>
            <a:endParaRPr sz="1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1925" y="2413925"/>
            <a:ext cx="2729575" cy="272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/>
        </p:nvSpPr>
        <p:spPr>
          <a:xfrm>
            <a:off x="0" y="0"/>
            <a:ext cx="7407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</a:t>
            </a:r>
            <a:r>
              <a:rPr b="1"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condiciones 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son importantes para que la PNLL 2022-2026 pueda guiar el quehacer del sector en esta región?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3"/>
          <p:cNvSpPr txBox="1"/>
          <p:nvPr/>
        </p:nvSpPr>
        <p:spPr>
          <a:xfrm>
            <a:off x="734400" y="1477500"/>
            <a:ext cx="890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Para una política que guíe adecuadamente al ecosistema en la región se requiere...</a:t>
            </a:r>
            <a:endParaRPr sz="1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00" y="3297450"/>
            <a:ext cx="1586200" cy="1742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2162" y="303250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 txBox="1"/>
          <p:nvPr/>
        </p:nvSpPr>
        <p:spPr>
          <a:xfrm>
            <a:off x="131150" y="198650"/>
            <a:ext cx="7311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Mesas por ámbito PNLL 2022-2027: ¿Qué  y quienes llevarán la visión de la región?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484050" y="1640425"/>
            <a:ext cx="68472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Lectura (5, 13 y 21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Creación (6, 14 y 24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Industria e Internacionalización (7, 17 y 25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Patrimonio Bibliográfico (10, 18 y 26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Marco Jurídico (11, 19 y 27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4"/>
          <p:cNvPicPr preferRelativeResize="0"/>
          <p:nvPr/>
        </p:nvPicPr>
        <p:blipFill rotWithShape="1">
          <a:blip r:embed="rId4">
            <a:alphaModFix/>
          </a:blip>
          <a:srcRect b="0" l="16101" r="16101" t="0"/>
          <a:stretch/>
        </p:blipFill>
        <p:spPr>
          <a:xfrm>
            <a:off x="7331254" y="1785800"/>
            <a:ext cx="1165551" cy="187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 txBox="1"/>
          <p:nvPr/>
        </p:nvSpPr>
        <p:spPr>
          <a:xfrm>
            <a:off x="1147100" y="3913200"/>
            <a:ext cx="58128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Mesas online de 10:00 a 12:00 hrs</a:t>
            </a:r>
            <a:endParaRPr sz="1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Inscripciones en el link que se compartirá por chat</a:t>
            </a:r>
            <a:endParaRPr sz="1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1" y="0"/>
            <a:ext cx="9144000" cy="5143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1000"/>
              </a:srgbClr>
            </a:outerShdw>
          </a:effectLst>
        </p:spPr>
      </p:pic>
      <p:sp>
        <p:nvSpPr>
          <p:cNvPr id="158" name="Google Shape;158;p25"/>
          <p:cNvSpPr/>
          <p:nvPr/>
        </p:nvSpPr>
        <p:spPr>
          <a:xfrm>
            <a:off x="-59575" y="903750"/>
            <a:ext cx="9214800" cy="281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5"/>
          <p:cNvSpPr txBox="1"/>
          <p:nvPr>
            <p:ph type="ctrTitle"/>
          </p:nvPr>
        </p:nvSpPr>
        <p:spPr>
          <a:xfrm>
            <a:off x="311700" y="954075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¡Muchas gracias por participar!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60" name="Google Shape;160;p25"/>
          <p:cNvSpPr txBox="1"/>
          <p:nvPr>
            <p:ph type="ctrTitle"/>
          </p:nvPr>
        </p:nvSpPr>
        <p:spPr>
          <a:xfrm>
            <a:off x="463525" y="2519250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Mesa Regional Sesión 2</a:t>
            </a: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35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Economica"/>
                <a:ea typeface="Economica"/>
                <a:cs typeface="Economica"/>
                <a:sym typeface="Economica"/>
              </a:rPr>
              <a:t>Construyendo desde los Territorios la nueva hoja de ruta para  el Libro y la Lectura </a:t>
            </a:r>
            <a:endParaRPr sz="2300"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161" name="Google Shape;161;p25"/>
          <p:cNvCxnSpPr/>
          <p:nvPr/>
        </p:nvCxnSpPr>
        <p:spPr>
          <a:xfrm>
            <a:off x="691750" y="1943275"/>
            <a:ext cx="7827600" cy="21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2" name="Google Shape;16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951"/>
            <a:ext cx="3934513" cy="8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025" y="434027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6"/>
          <p:cNvSpPr txBox="1"/>
          <p:nvPr>
            <p:ph type="title"/>
          </p:nvPr>
        </p:nvSpPr>
        <p:spPr>
          <a:xfrm>
            <a:off x="223025" y="292625"/>
            <a:ext cx="87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En 2015 el sueño que compartía el sector fue:</a:t>
            </a:r>
            <a:endParaRPr sz="27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1594350" y="1062525"/>
            <a:ext cx="6321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Crear las </a:t>
            </a:r>
            <a:r>
              <a:rPr lang="en" sz="2300" u="sng">
                <a:latin typeface="Calibri"/>
                <a:ea typeface="Calibri"/>
                <a:cs typeface="Calibri"/>
                <a:sym typeface="Calibri"/>
              </a:rPr>
              <a:t>condiciones para asegurar a todos</a:t>
            </a: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 los habitantes del país, i</a:t>
            </a:r>
            <a:r>
              <a:rPr lang="en" sz="23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ncluyendo a los pueblos originarios con sus lenguas y a las comunidades  tradicionales, rurales y de migrantes, </a:t>
            </a:r>
            <a:r>
              <a:rPr lang="en" sz="2300" u="sng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la participación y el acceso</a:t>
            </a:r>
            <a:r>
              <a:rPr lang="en" sz="23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a la lectura, el libro, la creación, el patrimonio y los saberes, protegiendo y fomentando la diversidad cultural y territorial con equidad e integración social. (PNLL 2015-2020)</a:t>
            </a:r>
            <a:endParaRPr sz="230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252775" y="79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Instancias participativas de co-creación</a:t>
            </a:r>
            <a:endParaRPr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0100" y="79500"/>
            <a:ext cx="1267621" cy="57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b="5447" l="0" r="0" t="20735"/>
          <a:stretch/>
        </p:blipFill>
        <p:spPr>
          <a:xfrm>
            <a:off x="2338450" y="978100"/>
            <a:ext cx="4688976" cy="23075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350641" y="3903212"/>
            <a:ext cx="2403900" cy="461700"/>
          </a:xfrm>
          <a:prstGeom prst="rect">
            <a:avLst/>
          </a:prstGeom>
          <a:ln cap="flat" cmpd="sng" w="9525">
            <a:solidFill>
              <a:srgbClr val="C419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Mesa Regional 2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647741" y="3903212"/>
            <a:ext cx="2403900" cy="461700"/>
          </a:xfrm>
          <a:prstGeom prst="rect">
            <a:avLst/>
          </a:prstGeom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Mesa Regional 1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6053541" y="3903212"/>
            <a:ext cx="2403900" cy="461700"/>
          </a:xfrm>
          <a:prstGeom prst="rect">
            <a:avLst/>
          </a:prstGeom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Mesas por ámbito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278025" y="116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Aspectos que debes conocer</a:t>
            </a:r>
            <a:endParaRPr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983225"/>
            <a:ext cx="819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Las Mesas regionales  forman parte del proceso de construcción de la Política Nacional de la Lectura y el Libro (PNLL) 2022-2027, cuyo acompañamiento metodológico está a cargo del Centro de Sistemas Públicos de la Universidad de Chile.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 jefa de proyecto y responsable del equipo de trabajo es Constanza Symmes  (</a:t>
            </a:r>
            <a:r>
              <a:rPr lang="en" sz="1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) , quien desempeñó el  mismo rol en la Evaluación de la PNLL 2015-2020.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 contraparte técnica desde el Ministerio de las Culturas, las Artes y el Patrimonio es Florencia García (</a:t>
            </a:r>
            <a:r>
              <a:rPr lang="en" sz="1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florencia.garcia@cultura.gob.cl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), quien es coordinadora de la PNLL.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 participación en la Mesa Regional  y en el proceso de construcción es voluntaria. Como instancia participativa, no hay garantía de anonimato.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Se realizará una grabación de audio y video del taller, con su consentimiento, como medio verificador de la actividad ante la Subsecretaría de las Culturas y las Artes, la cual tendrá acceso a estos registros. Esta será utilizada para las tareas de sistematización de los debates y análisis.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0100" y="79500"/>
            <a:ext cx="1267621" cy="572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06550" y="224650"/>
            <a:ext cx="8946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principios guiarán nuestro trabajo?</a:t>
            </a:r>
            <a:endParaRPr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9270"/>
            <a:ext cx="9143999" cy="362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0100" y="79500"/>
            <a:ext cx="1267621" cy="572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335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solidFill>
                  <a:srgbClr val="C4184E"/>
                </a:solidFill>
                <a:latin typeface="Roboto"/>
                <a:ea typeface="Roboto"/>
                <a:cs typeface="Roboto"/>
                <a:sym typeface="Roboto"/>
              </a:rPr>
              <a:t>¿Cómo interactuaremos hoy?</a:t>
            </a:r>
            <a:endParaRPr sz="2820">
              <a:solidFill>
                <a:srgbClr val="C4184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374" y="1813925"/>
            <a:ext cx="119062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9300" y="1907775"/>
            <a:ext cx="866775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6086" y="3391975"/>
            <a:ext cx="118110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0624" y="1780587"/>
            <a:ext cx="116205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41463" y="3705475"/>
            <a:ext cx="3400425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189350" y="91675"/>
            <a:ext cx="7311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La visión que compartimos sobre el sector en nuestra región (Mesa 1:  23/11)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822650" y="3634275"/>
            <a:ext cx="760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250" y="1138375"/>
            <a:ext cx="8195503" cy="38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189350" y="91675"/>
            <a:ext cx="731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Sueños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 (Mesa 1:  23/11)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822650" y="3634275"/>
            <a:ext cx="760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92844"/>
            <a:ext cx="9144001" cy="4092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189350" y="91675"/>
            <a:ext cx="731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Mapa de Desafíos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822650" y="3634275"/>
            <a:ext cx="760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369" y="707275"/>
            <a:ext cx="7834882" cy="443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513900" y="474525"/>
            <a:ext cx="8570400" cy="37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300">
                <a:latin typeface="Caveat"/>
                <a:ea typeface="Caveat"/>
                <a:cs typeface="Caveat"/>
                <a:sym typeface="Caveat"/>
              </a:rPr>
              <a:t>Desde la región de Tarapacá queremos/soñamos/impulsamos una Política nacional del libro y la lectura</a:t>
            </a:r>
            <a:r>
              <a:rPr lang="en" sz="3300">
                <a:solidFill>
                  <a:srgbClr val="C41949"/>
                </a:solidFill>
                <a:latin typeface="Caveat"/>
                <a:ea typeface="Caveat"/>
                <a:cs typeface="Caveat"/>
                <a:sym typeface="Caveat"/>
              </a:rPr>
              <a:t> (  ) </a:t>
            </a:r>
            <a:r>
              <a:rPr lang="en" sz="3300">
                <a:latin typeface="Caveat"/>
                <a:ea typeface="Caveat"/>
                <a:cs typeface="Caveat"/>
                <a:sym typeface="Caveat"/>
              </a:rPr>
              <a:t>descentralizada y descentralizadora, que acoja/valore la diversidad de los territorios y sus comunidades </a:t>
            </a:r>
            <a:r>
              <a:rPr lang="en" sz="3300">
                <a:solidFill>
                  <a:srgbClr val="C41949"/>
                </a:solidFill>
                <a:latin typeface="Caveat"/>
                <a:ea typeface="Caveat"/>
                <a:cs typeface="Caveat"/>
                <a:sym typeface="Caveat"/>
              </a:rPr>
              <a:t>y (</a:t>
            </a:r>
            <a:r>
              <a:rPr lang="en" sz="3300">
                <a:solidFill>
                  <a:srgbClr val="C41949"/>
                </a:solidFill>
                <a:latin typeface="Caveat"/>
                <a:ea typeface="Caveat"/>
                <a:cs typeface="Caveat"/>
                <a:sym typeface="Caveat"/>
              </a:rPr>
              <a:t>…)</a:t>
            </a:r>
            <a:endParaRPr sz="3300">
              <a:solidFill>
                <a:srgbClr val="C4194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0498" y="3824148"/>
            <a:ext cx="879650" cy="8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025" y="3004175"/>
            <a:ext cx="1862525" cy="196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9844" y="4703800"/>
            <a:ext cx="1754450" cy="37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