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56DC6CA-1463-4972-8A99-0FB0048E7FFB}">
  <a:tblStyle styleId="{F56DC6CA-1463-4972-8A99-0FB0048E7FFB}" styleName="Table_0">
    <a:wholeTbl>
      <a:tcTxStyle b="off" i="off">
        <a:font>
          <a:latin typeface="Calibri Light"/>
          <a:ea typeface="Calibri Light"/>
          <a:cs typeface="Calibri Light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01d344efce_7_18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101d344efce_7_18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01d344efce_7_280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101d344efce_7_28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024c18d5bb_0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g1024c18d5bb_0_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01d344efce_7_288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g101d344efce_7_288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01d344efce_7_29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g101d344efce_7_296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01d344efce_7_30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101d344efce_7_30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01d344efce_7_310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g101d344efce_7_310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01d344efce_7_32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g101d344efce_7_326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01d344efce_7_33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101d344efce_7_33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01d344efce_7_25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Promedio nacional lectura 43%</a:t>
            </a:r>
            <a:endParaRPr/>
          </a:p>
        </p:txBody>
      </p:sp>
      <p:sp>
        <p:nvSpPr>
          <p:cNvPr id="403" name="Google Shape;403;g101d344efce_7_25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01d344efce_7_19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g101d344efce_7_19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01d344efce_7_201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101d344efce_7_201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02c1ad6b4b_2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102c1ad6b4b_2_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01d344efce_7_220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101d344efce_7_22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1d344efce_7_228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g101d344efce_7_228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01d344efce_7_234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g101d344efce_7_234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01d344efce_7_24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101d344efce_7_24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01d344efce_7_26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101d344efce_7_26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01d344efce_7_27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101d344efce_7_27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2 LÍNEAS">
  <p:cSld name="PORTADA TÍTULO 2 LÍNEA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884582" y="2037200"/>
            <a:ext cx="7943732" cy="90606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884582" y="2868700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7" name="Google Shape;57;p14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65" name="Google Shape;65;p14"/>
          <p:cNvSpPr/>
          <p:nvPr/>
        </p:nvSpPr>
        <p:spPr>
          <a:xfrm>
            <a:off x="750169" y="2178067"/>
            <a:ext cx="27000" cy="94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4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67" name="Google Shape;67;p14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1_DESARROLLO 2 COLUMNA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1100"/>
              <a:buFont typeface="Calibri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5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5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5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5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IN BULLETS">
  <p:cSld name="DESARROLLO SIN BULLET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None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rgbClr val="6E6E6E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rgbClr val="6E6E6E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6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6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6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1">
  <p:cSld name="DESARROLLO CON IMAGEN 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17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7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17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7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3" name="Google Shape;113;p17"/>
          <p:cNvSpPr/>
          <p:nvPr>
            <p:ph idx="2" type="pic"/>
          </p:nvPr>
        </p:nvSpPr>
        <p:spPr>
          <a:xfrm>
            <a:off x="-1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1 LÍNEA">
  <p:cSld name="PORTADA TÍTULO 1 LÍNEA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ctrTitle"/>
          </p:nvPr>
        </p:nvSpPr>
        <p:spPr>
          <a:xfrm>
            <a:off x="884582" y="2067340"/>
            <a:ext cx="7943732" cy="4684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" type="subTitle"/>
          </p:nvPr>
        </p:nvSpPr>
        <p:spPr>
          <a:xfrm>
            <a:off x="884582" y="2461199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7" name="Google Shape;117;p18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25" name="Google Shape;125;p18"/>
          <p:cNvSpPr/>
          <p:nvPr/>
        </p:nvSpPr>
        <p:spPr>
          <a:xfrm>
            <a:off x="750169" y="2178067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27" name="Google Shape;127;p18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TEXTO EN BULLETS">
  <p:cSld name="DESARROLLO TEXTO EN BULLETS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" name="Google Shape;130;p19"/>
          <p:cNvSpPr txBox="1"/>
          <p:nvPr>
            <p:ph idx="11" type="ftr"/>
          </p:nvPr>
        </p:nvSpPr>
        <p:spPr>
          <a:xfrm>
            <a:off x="6659217" y="4678765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9"/>
          <p:cNvSpPr/>
          <p:nvPr/>
        </p:nvSpPr>
        <p:spPr>
          <a:xfrm>
            <a:off x="8596313" y="4639010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9"/>
          <p:cNvSpPr txBox="1"/>
          <p:nvPr>
            <p:ph idx="12" type="sldNum"/>
          </p:nvPr>
        </p:nvSpPr>
        <p:spPr>
          <a:xfrm>
            <a:off x="8596313" y="4639010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19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SECCIÓN" type="secHead">
  <p:cSld name="SECTION_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828675" y="2798989"/>
            <a:ext cx="8041480" cy="50414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3000"/>
              <a:buFont typeface="Calibri"/>
              <a:buNone/>
              <a:defRPr b="0" sz="3000">
                <a:solidFill>
                  <a:srgbClr val="C4194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819746" y="3314193"/>
            <a:ext cx="7690841" cy="2590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46" name="Google Shape;146;p20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20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/>
          <p:nvPr/>
        </p:nvSpPr>
        <p:spPr>
          <a:xfrm>
            <a:off x="751113" y="3019108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DESARROLLO 2 COLUMNA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21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1" name="Google Shape;161;p21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1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1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64" name="Google Shape;164;p21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1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21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1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OLO TÍTULO">
  <p:cSld name="DESARROLLO SOLO TÍTULO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22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8" name="Google Shape;178;p22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2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2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2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22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2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GRANTES EQUIPO">
  <p:cSld name="INTEGRANTES EQUIPO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3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23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3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92" name="Google Shape;192;p23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3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3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3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3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3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3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23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3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01" name="Google Shape;201;p23"/>
          <p:cNvSpPr/>
          <p:nvPr>
            <p:ph idx="2" type="pic"/>
          </p:nvPr>
        </p:nvSpPr>
        <p:spPr>
          <a:xfrm>
            <a:off x="891409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2" name="Google Shape;202;p23"/>
          <p:cNvSpPr/>
          <p:nvPr>
            <p:ph idx="3" type="pic"/>
          </p:nvPr>
        </p:nvSpPr>
        <p:spPr>
          <a:xfrm>
            <a:off x="2802538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3" name="Google Shape;203;p23"/>
          <p:cNvSpPr/>
          <p:nvPr>
            <p:ph idx="4" type="pic"/>
          </p:nvPr>
        </p:nvSpPr>
        <p:spPr>
          <a:xfrm>
            <a:off x="4713667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4" name="Google Shape;204;p23"/>
          <p:cNvSpPr/>
          <p:nvPr>
            <p:ph idx="5" type="pic"/>
          </p:nvPr>
        </p:nvSpPr>
        <p:spPr>
          <a:xfrm>
            <a:off x="6624796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2">
  <p:cSld name="DESARROLLO CON IMAGEN 2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24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10" name="Google Shape;210;p24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4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4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4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7" name="Google Shape;217;p24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4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19" name="Google Shape;219;p24"/>
          <p:cNvSpPr/>
          <p:nvPr>
            <p:ph idx="2" type="pic"/>
          </p:nvPr>
        </p:nvSpPr>
        <p:spPr>
          <a:xfrm>
            <a:off x="4572596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25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24" name="Google Shape;224;p2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32" name="Google Shape;23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29845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indent="-29845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indent="-29845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indent="-29845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indent="-29845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indent="-29845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indent="-29845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indent="-29845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/>
        </p:txBody>
      </p:sp>
      <p:sp>
        <p:nvSpPr>
          <p:cNvPr id="233" name="Google Shape;23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14.png"/><Relationship Id="rId7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/>
          <p:nvPr>
            <p:ph type="ctrTitle"/>
          </p:nvPr>
        </p:nvSpPr>
        <p:spPr>
          <a:xfrm>
            <a:off x="884582" y="2037200"/>
            <a:ext cx="7943732" cy="90606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/>
              <a:t>MESA REGIONAL: </a:t>
            </a:r>
            <a:r>
              <a:rPr lang="es"/>
              <a:t>BIOBÍO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 sz="2100"/>
              <a:t>SEGUNDA</a:t>
            </a:r>
            <a:r>
              <a:rPr lang="es" sz="2100"/>
              <a:t> SESIÓN 10:00 - 12:00 hrs.</a:t>
            </a:r>
            <a:endParaRPr/>
          </a:p>
        </p:txBody>
      </p:sp>
      <p:sp>
        <p:nvSpPr>
          <p:cNvPr id="239" name="Google Shape;239;p27"/>
          <p:cNvSpPr txBox="1"/>
          <p:nvPr>
            <p:ph idx="1" type="subTitle"/>
          </p:nvPr>
        </p:nvSpPr>
        <p:spPr>
          <a:xfrm>
            <a:off x="884582" y="2868700"/>
            <a:ext cx="7943732" cy="7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Proceso de construcción de la Política Nacional de la Lectura y el Libro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Periodo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240" name="Google Shape;240;p27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26/11/2021</a:t>
            </a:r>
            <a:endParaRPr/>
          </a:p>
        </p:txBody>
      </p:sp>
      <p:sp>
        <p:nvSpPr>
          <p:cNvPr id="241" name="Google Shape;241;p27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6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OBJETIVO: EL SUEÑO/HORIZONTE</a:t>
            </a:r>
            <a:endParaRPr/>
          </a:p>
        </p:txBody>
      </p:sp>
      <p:sp>
        <p:nvSpPr>
          <p:cNvPr id="336" name="Google Shape;336;p36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aphicFrame>
        <p:nvGraphicFramePr>
          <p:cNvPr id="337" name="Google Shape;337;p36"/>
          <p:cNvGraphicFramePr/>
          <p:nvPr/>
        </p:nvGraphicFramePr>
        <p:xfrm>
          <a:off x="837951" y="10377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{F56DC6CA-1463-4972-8A99-0FB0048E7FFB}</a:tableStyleId>
              </a:tblPr>
              <a:tblGrid>
                <a:gridCol w="7082200"/>
              </a:tblGrid>
              <a:tr h="28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GENERAL 2015 - 2020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</a:tr>
              <a:tr h="804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Crear las condiciones para asegurar a todos los habitantes del país, incluyendo a los pueblos originarios con sus lenguas y a las comunidades tradicionales, rurales y de inmigrantes, la participación y el acceso a la lectura, el libro, la creación, el patrimonio y los saberes, protegiendo y fomentando la diversidad cultural y territorial, con equidad e integración social. </a:t>
                      </a:r>
                      <a:endParaRPr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38" name="Google Shape;338;p3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39" name="Google Shape;339;p36"/>
          <p:cNvSpPr/>
          <p:nvPr/>
        </p:nvSpPr>
        <p:spPr>
          <a:xfrm>
            <a:off x="1271000" y="2654788"/>
            <a:ext cx="6451200" cy="4062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¿En qué medida este objetivo sigue siendo el norte para el sector?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7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45" name="Google Shape;345;p37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46" name="Google Shape;346;p37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s">
                <a:solidFill>
                  <a:schemeClr val="accent1"/>
                </a:solidFill>
              </a:rPr>
              <a:t>LOS PRINCIPIOS A LA BASE DE LA POLÍTICA</a:t>
            </a:r>
            <a:endParaRPr/>
          </a:p>
        </p:txBody>
      </p:sp>
      <p:sp>
        <p:nvSpPr>
          <p:cNvPr id="347" name="Google Shape;347;p37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8" name="Google Shape;348;p37"/>
          <p:cNvSpPr/>
          <p:nvPr/>
        </p:nvSpPr>
        <p:spPr>
          <a:xfrm>
            <a:off x="3156325" y="2033925"/>
            <a:ext cx="3062100" cy="1198500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74747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¿En qué principios debería </a:t>
            </a: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basarse una política pensada desde los territorios y sus comunidades</a:t>
            </a: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8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LOS PRINCIPIOS A LA BASE DE LA POLÍTICA</a:t>
            </a:r>
            <a:endParaRPr/>
          </a:p>
        </p:txBody>
      </p:sp>
      <p:sp>
        <p:nvSpPr>
          <p:cNvPr id="354" name="Google Shape;354;p38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5" name="Google Shape;355;p38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56" name="Google Shape;356;p38"/>
          <p:cNvGraphicFramePr/>
          <p:nvPr/>
        </p:nvGraphicFramePr>
        <p:xfrm>
          <a:off x="318644" y="16412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{F56DC6CA-1463-4972-8A99-0FB0048E7FFB}</a:tableStyleId>
              </a:tblPr>
              <a:tblGrid>
                <a:gridCol w="2318250"/>
              </a:tblGrid>
              <a:tr h="246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PRINCIPIOS 2015 - 2020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</a:tr>
              <a:tr h="185007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Diversidad cultural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Interculturalidad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Inclusión social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Territorialidad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Fomento de la creatividad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57" name="Google Shape;357;p38"/>
          <p:cNvSpPr/>
          <p:nvPr/>
        </p:nvSpPr>
        <p:spPr>
          <a:xfrm>
            <a:off x="307759" y="990741"/>
            <a:ext cx="8193227" cy="40567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¿Cómo valoramos los principios anteriores? ¿Cuáles debe</a:t>
            </a:r>
            <a:r>
              <a:rPr lang="e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ríamos </a:t>
            </a: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incorporar?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 COMPROMISOS DE GESTIÓN</a:t>
            </a:r>
            <a:endParaRPr/>
          </a:p>
        </p:txBody>
      </p:sp>
      <p:sp>
        <p:nvSpPr>
          <p:cNvPr id="363" name="Google Shape;363;p3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4" name="Google Shape;364;p39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65" name="Google Shape;365;p39"/>
          <p:cNvGraphicFramePr/>
          <p:nvPr/>
        </p:nvGraphicFramePr>
        <p:xfrm>
          <a:off x="3343979" y="20135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{F56DC6CA-1463-4972-8A99-0FB0048E7FFB}</a:tableStyleId>
              </a:tblPr>
              <a:tblGrid>
                <a:gridCol w="2456025"/>
              </a:tblGrid>
              <a:tr h="27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COMPROMISOS 2015 - 2020</a:t>
                      </a:r>
                      <a:endParaRPr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  <a:tr h="141377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intersectorial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Sostenibilidad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público-privada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 y seguimiento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0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LÍNEAS ESTRATÉGICAS/ÁMBITOS</a:t>
            </a:r>
            <a:endParaRPr/>
          </a:p>
        </p:txBody>
      </p:sp>
      <p:sp>
        <p:nvSpPr>
          <p:cNvPr id="371" name="Google Shape;371;p40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2" name="Google Shape;372;p4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73" name="Google Shape;373;p40"/>
          <p:cNvGraphicFramePr/>
          <p:nvPr/>
        </p:nvGraphicFramePr>
        <p:xfrm>
          <a:off x="3220776" y="188943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{F56DC6CA-1463-4972-8A99-0FB0048E7FFB}</a:tableStyleId>
              </a:tblPr>
              <a:tblGrid>
                <a:gridCol w="2581300"/>
              </a:tblGrid>
              <a:tr h="273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ÁMBITOS 2015 - 2020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1416950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Lectura 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Patrimonio Bibliográfico</a:t>
                      </a:r>
                      <a:endParaRPr sz="1100"/>
                    </a:p>
                    <a:p>
                      <a:pPr indent="-342900" lvl="0" marL="3429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Industria e internacionalización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Marco Jurídico e institucional</a:t>
                      </a:r>
                      <a:endParaRPr sz="1400" u="none" cap="none" strike="noStrike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>
                <a:solidFill>
                  <a:srgbClr val="C4184E"/>
                </a:solidFill>
              </a:rPr>
              <a:t>¡MUCHAS GRACIAS POR SU PARTICIPACIÓN!</a:t>
            </a:r>
            <a:endParaRPr/>
          </a:p>
        </p:txBody>
      </p:sp>
      <p:sp>
        <p:nvSpPr>
          <p:cNvPr id="379" name="Google Shape;379;p41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0" name="Google Shape;380;p41"/>
          <p:cNvSpPr txBox="1"/>
          <p:nvPr/>
        </p:nvSpPr>
        <p:spPr>
          <a:xfrm>
            <a:off x="2013313" y="1249639"/>
            <a:ext cx="4575300" cy="12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Los esperamos en la </a:t>
            </a:r>
            <a:r>
              <a:rPr b="1"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segunda mesa</a:t>
            </a: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 realizarse en esta región en la siguiente fecha: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41"/>
          <p:cNvSpPr txBox="1"/>
          <p:nvPr/>
        </p:nvSpPr>
        <p:spPr>
          <a:xfrm>
            <a:off x="2189660" y="2674621"/>
            <a:ext cx="45753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Viern</a:t>
            </a:r>
            <a:r>
              <a:rPr lang="es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es 26 de noviembre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10:00 – 12:00 hrs.</a:t>
            </a:r>
            <a:endParaRPr sz="21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41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83" name="Google Shape;383;p41"/>
          <p:cNvSpPr txBox="1"/>
          <p:nvPr/>
        </p:nvSpPr>
        <p:spPr>
          <a:xfrm>
            <a:off x="2189650" y="3840851"/>
            <a:ext cx="45753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Para dudas y sugerencias: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politicalibro@dii.uchile.cl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POLÍTICA NACIONAL DE LA LECTURA Y LIBRO </a:t>
            </a:r>
            <a:r>
              <a:rPr b="1" lang="es"/>
              <a:t>2015-2020</a:t>
            </a:r>
            <a:endParaRPr b="1"/>
          </a:p>
        </p:txBody>
      </p:sp>
      <p:sp>
        <p:nvSpPr>
          <p:cNvPr id="389" name="Google Shape;389;p42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aphicFrame>
        <p:nvGraphicFramePr>
          <p:cNvPr id="390" name="Google Shape;390;p42"/>
          <p:cNvGraphicFramePr/>
          <p:nvPr/>
        </p:nvGraphicFramePr>
        <p:xfrm>
          <a:off x="307751" y="90773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{F56DC6CA-1463-4972-8A99-0FB0048E7FFB}</a:tableStyleId>
              </a:tblPr>
              <a:tblGrid>
                <a:gridCol w="2562425"/>
                <a:gridCol w="2418700"/>
                <a:gridCol w="2812450"/>
              </a:tblGrid>
              <a:tr h="26760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GENERAL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 hMerge="1"/>
                <a:tc hMerge="1"/>
              </a:tr>
              <a:tr h="134875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Calibri"/>
                        <a:buNone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Crear las condiciones para asegurar a todos los habitantes del país, incluyendo a los pueblos originarios con sus lenguas y a las comunidades tradicionales, rurales y de inmigrantes, la participación y el acceso a la lectura, el libro, la creación, el patrimonio y los saberes, protegiendo y fomentando la diversidad cultural y territorial, con equidad e integración social. </a:t>
                      </a:r>
                      <a:endParaRPr sz="11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 hMerge="1"/>
                <a:tc hMerge="1"/>
              </a:tr>
              <a:tr h="267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COMPROMISOS</a:t>
                      </a:r>
                      <a:endParaRPr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PRINCIPIOS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ÁMBITOS DE ACCIÓN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2330225"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intersectorial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Sostenibilidad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público-privada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 y seguimiento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Diversidad cultural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Interculturalidad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Inclusión social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Territorialidad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Fomento de la creatividad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Lectura 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Patrimonio Bibliográfico</a:t>
                      </a:r>
                      <a:endParaRPr sz="1100"/>
                    </a:p>
                    <a:p>
                      <a:pPr indent="-342900" lvl="0" marL="3429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Industria e internacionalización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Marco Jurídico e institucional</a:t>
                      </a:r>
                      <a:endParaRPr sz="1400" u="none" cap="none" strike="noStrike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91" name="Google Shape;391;p4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3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97" name="Google Shape;397;p43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98" name="Google Shape;398;p43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LÍNEA DE TIEMPO DE LAS POLÍTICAS DE LIBRO Y LECTURA</a:t>
            </a:r>
            <a:endParaRPr/>
          </a:p>
        </p:txBody>
      </p:sp>
      <p:sp>
        <p:nvSpPr>
          <p:cNvPr id="399" name="Google Shape;399;p43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400" name="Google Shape;40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77105"/>
            <a:ext cx="9144000" cy="2751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4"/>
          <p:cNvSpPr txBox="1"/>
          <p:nvPr>
            <p:ph idx="1" type="body"/>
          </p:nvPr>
        </p:nvSpPr>
        <p:spPr>
          <a:xfrm>
            <a:off x="209549" y="1009651"/>
            <a:ext cx="384059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/>
              <a:t>F</a:t>
            </a:r>
            <a:r>
              <a:rPr lang="es" sz="1400">
                <a:highlight>
                  <a:srgbClr val="FFFF00"/>
                </a:highlight>
              </a:rPr>
              <a:t>undada en 1974, a partir de la </a:t>
            </a:r>
            <a:r>
              <a:rPr b="1" lang="es" sz="1400">
                <a:highlight>
                  <a:srgbClr val="FFFF00"/>
                </a:highlight>
              </a:rPr>
              <a:t>antigua provincia de Magallanes</a:t>
            </a:r>
            <a:r>
              <a:rPr lang="es" sz="1400">
                <a:highlight>
                  <a:srgbClr val="FFFF00"/>
                </a:highlight>
              </a:rPr>
              <a:t>. Traza su origen al</a:t>
            </a:r>
            <a:r>
              <a:rPr lang="es" sz="1400">
                <a:highlight>
                  <a:srgbClr val="FFFF00"/>
                </a:highlight>
              </a:rPr>
              <a:t> territorio de colonización de M</a:t>
            </a:r>
            <a:r>
              <a:rPr lang="es" sz="1400">
                <a:highlight>
                  <a:srgbClr val="FFFF00"/>
                </a:highlight>
              </a:rPr>
              <a:t>agallanes (1853).</a:t>
            </a:r>
            <a:endParaRPr sz="1400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s" sz="1400">
                <a:highlight>
                  <a:srgbClr val="FFFF00"/>
                </a:highlight>
              </a:rPr>
              <a:t>Pueblos originarios: </a:t>
            </a:r>
            <a:r>
              <a:rPr b="1" lang="es" sz="1400">
                <a:highlight>
                  <a:srgbClr val="FFFF00"/>
                </a:highlight>
              </a:rPr>
              <a:t>Kawesqar, Yaganes, Aonikenk y Selknam</a:t>
            </a:r>
            <a:endParaRPr b="1" sz="1400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>
                <a:highlight>
                  <a:srgbClr val="FFFF00"/>
                </a:highlight>
              </a:rPr>
              <a:t>Se organiza en </a:t>
            </a:r>
            <a:r>
              <a:rPr b="1" lang="es" sz="1400">
                <a:highlight>
                  <a:srgbClr val="FFFF00"/>
                </a:highlight>
              </a:rPr>
              <a:t>4 provincias y 11 comunas</a:t>
            </a:r>
            <a:endParaRPr b="1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>
                <a:highlight>
                  <a:srgbClr val="FFFF00"/>
                </a:highlight>
              </a:rPr>
              <a:t>Superficie: 132.033 km²</a:t>
            </a:r>
            <a:endParaRPr sz="1400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>
                <a:highlight>
                  <a:srgbClr val="FFFF00"/>
                </a:highlight>
              </a:rPr>
              <a:t>Población: </a:t>
            </a:r>
            <a:r>
              <a:rPr b="1" lang="es" sz="1400">
                <a:highlight>
                  <a:srgbClr val="FFFF00"/>
                </a:highlight>
              </a:rPr>
              <a:t>166 mil habitantes </a:t>
            </a:r>
            <a:r>
              <a:rPr lang="es" sz="1400">
                <a:highlight>
                  <a:srgbClr val="FFFF00"/>
                </a:highlight>
              </a:rPr>
              <a:t>(2017)</a:t>
            </a:r>
            <a:endParaRPr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</p:txBody>
      </p:sp>
      <p:sp>
        <p:nvSpPr>
          <p:cNvPr id="406" name="Google Shape;406;p4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07" name="Google Shape;407;p4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08" name="Google Shape;408;p44"/>
          <p:cNvSpPr txBox="1"/>
          <p:nvPr>
            <p:ph type="title"/>
          </p:nvPr>
        </p:nvSpPr>
        <p:spPr>
          <a:xfrm>
            <a:off x="307759" y="285253"/>
            <a:ext cx="8257286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DATOS DEL PANORAMA REGIONAL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409" name="Google Shape;409;p44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construcción de la Política Nacional de la Lectura y el Libro 2022-2027</a:t>
            </a:r>
            <a:endParaRPr/>
          </a:p>
        </p:txBody>
      </p:sp>
      <p:sp>
        <p:nvSpPr>
          <p:cNvPr id="410" name="Google Shape;410;p44"/>
          <p:cNvSpPr txBox="1"/>
          <p:nvPr/>
        </p:nvSpPr>
        <p:spPr>
          <a:xfrm>
            <a:off x="4335132" y="994555"/>
            <a:ext cx="3840600" cy="3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Cuenta con 54 empresas rubro libro </a:t>
            </a: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(2020-SII): 1,7%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Año 2020 habían </a:t>
            </a: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67 trabajadores/as sector libro (SII)</a:t>
            </a: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0,8%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Año 2019 vendieron ~67.000 UF sector libro (SII): 0,34%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540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5"/>
          <p:cNvSpPr txBox="1"/>
          <p:nvPr>
            <p:ph idx="1" type="body"/>
          </p:nvPr>
        </p:nvSpPr>
        <p:spPr>
          <a:xfrm>
            <a:off x="209549" y="996452"/>
            <a:ext cx="3187798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MISIÓN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Contribuir significativamente a la mejora de las políticas públicas y a la modernización del Estado en Chile y Latinoamérica, con miras a promover el desarrollo humano de las personas y la creación de valor público.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LINEAMIENTOS ESTRATÉGICOS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Servicios transversales del Estado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Innovación pública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Desarrollo territorial y descentralización efectiva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Políticas para el desarrollo humano y el valor público</a:t>
            </a:r>
            <a:endParaRPr/>
          </a:p>
        </p:txBody>
      </p:sp>
      <p:sp>
        <p:nvSpPr>
          <p:cNvPr id="416" name="Google Shape;416;p45"/>
          <p:cNvSpPr txBox="1"/>
          <p:nvPr>
            <p:ph idx="2" type="body"/>
          </p:nvPr>
        </p:nvSpPr>
        <p:spPr>
          <a:xfrm>
            <a:off x="3823622" y="996452"/>
            <a:ext cx="5057419" cy="21898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ALGUNAS CIFRAS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10 años de vida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+1.000 Millones en Fondos de Investigación (CONICYT)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+100 de Proyectos y Estudios realizados para 58 servicios públicos diferentes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+60 Diplomados y Cursos de especialización realizados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+2.200 profesionales formados(as)</a:t>
            </a:r>
            <a:endParaRPr/>
          </a:p>
          <a:p>
            <a:pPr indent="-16510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4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fld id="{00000000-1234-1234-1234-123412341234}" type="slidenum">
              <a:rPr lang="e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45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CENTRO DE SISTEMAS PÚBLICOS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9" name="Google Shape;419;p45"/>
          <p:cNvPicPr preferRelativeResize="0"/>
          <p:nvPr/>
        </p:nvPicPr>
        <p:blipFill rotWithShape="1">
          <a:blip r:embed="rId3">
            <a:alphaModFix/>
          </a:blip>
          <a:srcRect b="0" l="0" r="0" t="31721"/>
          <a:stretch/>
        </p:blipFill>
        <p:spPr>
          <a:xfrm>
            <a:off x="3823622" y="3237933"/>
            <a:ext cx="5110829" cy="139917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45"/>
          <p:cNvSpPr txBox="1"/>
          <p:nvPr/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 b="0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47" name="Google Shape;247;p28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48" name="Google Shape;248;p28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 DE LA MESA DE TRABAJO REGIONAL</a:t>
            </a:r>
            <a:endParaRPr/>
          </a:p>
        </p:txBody>
      </p:sp>
      <p:sp>
        <p:nvSpPr>
          <p:cNvPr id="249" name="Google Shape;249;p28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pSp>
        <p:nvGrpSpPr>
          <p:cNvPr id="250" name="Google Shape;250;p28"/>
          <p:cNvGrpSpPr/>
          <p:nvPr/>
        </p:nvGrpSpPr>
        <p:grpSpPr>
          <a:xfrm>
            <a:off x="1808149" y="2232606"/>
            <a:ext cx="5725248" cy="920973"/>
            <a:chOff x="1674650" y="1916983"/>
            <a:chExt cx="10370822" cy="1455387"/>
          </a:xfrm>
        </p:grpSpPr>
        <p:sp>
          <p:nvSpPr>
            <p:cNvPr id="251" name="Google Shape;251;p28"/>
            <p:cNvSpPr/>
            <p:nvPr/>
          </p:nvSpPr>
          <p:spPr>
            <a:xfrm>
              <a:off x="1674650" y="1931994"/>
              <a:ext cx="3600940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1949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Instancias participativas para la redacción del borrador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4815563" y="1916983"/>
              <a:ext cx="4006046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Síntesis de información y presentación primer borrador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8444532" y="1931994"/>
              <a:ext cx="3600940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Validación del borrador de la Política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4" name="Google Shape;254;p28"/>
          <p:cNvSpPr txBox="1"/>
          <p:nvPr/>
        </p:nvSpPr>
        <p:spPr>
          <a:xfrm>
            <a:off x="1434517" y="2028244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NOVIEMBRE A ENERO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8"/>
          <p:cNvSpPr txBox="1"/>
          <p:nvPr/>
        </p:nvSpPr>
        <p:spPr>
          <a:xfrm>
            <a:off x="3363841" y="2018069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ENERO A FEBRERO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8"/>
          <p:cNvSpPr txBox="1"/>
          <p:nvPr/>
        </p:nvSpPr>
        <p:spPr>
          <a:xfrm>
            <a:off x="5269946" y="2016838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MARZO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0936" y="3267718"/>
            <a:ext cx="1876936" cy="900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0936" y="4185700"/>
            <a:ext cx="1876937" cy="8702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p28"/>
          <p:cNvCxnSpPr/>
          <p:nvPr/>
        </p:nvCxnSpPr>
        <p:spPr>
          <a:xfrm>
            <a:off x="2743200" y="3153579"/>
            <a:ext cx="561299" cy="56460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60" name="Google Shape;260;p28"/>
          <p:cNvSpPr/>
          <p:nvPr/>
        </p:nvSpPr>
        <p:spPr>
          <a:xfrm>
            <a:off x="3363841" y="3249125"/>
            <a:ext cx="1924031" cy="1710940"/>
          </a:xfrm>
          <a:prstGeom prst="rect">
            <a:avLst/>
          </a:prstGeom>
          <a:noFill/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8"/>
          <p:cNvSpPr txBox="1"/>
          <p:nvPr/>
        </p:nvSpPr>
        <p:spPr>
          <a:xfrm>
            <a:off x="370650" y="1023969"/>
            <a:ext cx="8402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500" u="none" cap="none" strike="noStrike">
                <a:solidFill>
                  <a:schemeClr val="accent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“Discutir cómo la Política puede asegurar una</a:t>
            </a:r>
            <a:r>
              <a:rPr b="1" i="0" lang="es" sz="1500" u="none" cap="none" strike="noStrike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" sz="15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perspectiva descentralizada en su diseño e implementación,</a:t>
            </a:r>
            <a:r>
              <a:rPr b="1" i="0" lang="es" sz="1500" u="none" cap="none" strike="noStrike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" sz="1500" u="none" cap="none" strike="noStrike">
                <a:solidFill>
                  <a:schemeClr val="accent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considerando los distintos elementos: principios, ámbitos, objetivos, medidas y estrategias de seguimiento y evaluación participativa”</a:t>
            </a:r>
            <a:endParaRPr b="1" i="0" sz="1500" u="none" cap="none" strike="noStrike">
              <a:solidFill>
                <a:schemeClr val="accent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67" name="Google Shape;267;p29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68" name="Google Shape;268;p29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ETAPAS MESAS REGIONALES</a:t>
            </a:r>
            <a:endParaRPr/>
          </a:p>
        </p:txBody>
      </p:sp>
      <p:sp>
        <p:nvSpPr>
          <p:cNvPr id="269" name="Google Shape;269;p29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p29"/>
          <p:cNvSpPr/>
          <p:nvPr/>
        </p:nvSpPr>
        <p:spPr>
          <a:xfrm>
            <a:off x="1400018" y="2238186"/>
            <a:ext cx="1514400" cy="9981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Primera Mesa: Ecosistema, desafíos y sueños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9"/>
          <p:cNvSpPr/>
          <p:nvPr/>
        </p:nvSpPr>
        <p:spPr>
          <a:xfrm>
            <a:off x="3449200" y="2210625"/>
            <a:ext cx="1662900" cy="1074000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rgbClr val="74747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Segunda Mesa: Objetivos y Medidas</a:t>
            </a:r>
            <a:endParaRPr sz="1100"/>
          </a:p>
        </p:txBody>
      </p:sp>
      <p:sp>
        <p:nvSpPr>
          <p:cNvPr id="272" name="Google Shape;272;p29"/>
          <p:cNvSpPr/>
          <p:nvPr/>
        </p:nvSpPr>
        <p:spPr>
          <a:xfrm>
            <a:off x="5625600" y="2200226"/>
            <a:ext cx="1757700" cy="10740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Mesas por Ámbitos de la Política</a:t>
            </a:r>
            <a:endParaRPr sz="1100"/>
          </a:p>
        </p:txBody>
      </p:sp>
      <p:sp>
        <p:nvSpPr>
          <p:cNvPr id="273" name="Google Shape;273;p29"/>
          <p:cNvSpPr/>
          <p:nvPr/>
        </p:nvSpPr>
        <p:spPr>
          <a:xfrm>
            <a:off x="3040213" y="2621775"/>
            <a:ext cx="283200" cy="251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9"/>
          <p:cNvSpPr/>
          <p:nvPr/>
        </p:nvSpPr>
        <p:spPr>
          <a:xfrm>
            <a:off x="5237863" y="2621775"/>
            <a:ext cx="283200" cy="251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"/>
          <p:cNvSpPr txBox="1"/>
          <p:nvPr>
            <p:ph idx="1" type="body"/>
          </p:nvPr>
        </p:nvSpPr>
        <p:spPr>
          <a:xfrm>
            <a:off x="672750" y="1088500"/>
            <a:ext cx="74652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Las Mesas regionales  forman parte del proceso de construcción de la Política Nacional de la Lectura y el Libro (PNLL) 2022-2027, cuyo acompañamiento metodológico está a </a:t>
            </a:r>
            <a:r>
              <a:rPr lang="es"/>
              <a:t>cargo</a:t>
            </a:r>
            <a:r>
              <a:rPr lang="es"/>
              <a:t> del Centro de Sistemas Públicos de la Universidad de Chile.</a:t>
            </a:r>
            <a:endParaRPr/>
          </a:p>
          <a:p>
            <a:pPr indent="-260350" lvl="1" marL="7747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s"/>
              <a:t>La jefa de proyecto y responsable del equipo de trabajo es Constanza Symmes  (</a:t>
            </a:r>
            <a:r>
              <a:rPr lang="es" u="sng">
                <a:solidFill>
                  <a:srgbClr val="0070C0"/>
                </a:solidFill>
              </a:rPr>
              <a:t>politicalibro@dii.uchile.cl</a:t>
            </a:r>
            <a:r>
              <a:rPr lang="es"/>
              <a:t>) , quien desempeñó el  mismo rol en la Evaluación de la PNLL 2015-2020.</a:t>
            </a:r>
            <a:endParaRPr/>
          </a:p>
          <a:p>
            <a:pPr indent="-260350" lvl="1" marL="7747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s"/>
              <a:t>La contraparte técnica desde el Ministerio de las Culturas, las Artes y el Patrimonio es Florencia García (</a:t>
            </a:r>
            <a:r>
              <a:rPr lang="es" u="sng">
                <a:solidFill>
                  <a:srgbClr val="0070C0"/>
                </a:solidFill>
              </a:rPr>
              <a:t>florencia.garcia@cultura.gob.cl</a:t>
            </a:r>
            <a:r>
              <a:rPr lang="es"/>
              <a:t>), quien es coordinadora de la PNLL. </a:t>
            </a:r>
            <a:endParaRPr/>
          </a:p>
          <a:p>
            <a:pPr indent="-24765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La participación en la Mesa Regional  y en el proceso de construcción es voluntaria. Como instancia participativa, no hay garantía de anonimato.</a:t>
            </a:r>
            <a:endParaRPr/>
          </a:p>
          <a:p>
            <a:pPr indent="-24765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Se realizará una grabación de audio y video del taller, con su consentimiento, como medio verificador de la actividad ante la Subsecretaría de las Culturas y las Artes, la cual tendrá acceso a estos registros. Esta será utilizada para las tareas de sistematización de los debates y análisis. </a:t>
            </a:r>
            <a:endParaRPr/>
          </a:p>
        </p:txBody>
      </p:sp>
      <p:sp>
        <p:nvSpPr>
          <p:cNvPr id="280" name="Google Shape;280;p30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81" name="Google Shape;281;p3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82" name="Google Shape;282;p30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ASPECTOS QUE DEBES CONOCER</a:t>
            </a:r>
            <a:endParaRPr/>
          </a:p>
        </p:txBody>
      </p:sp>
      <p:sp>
        <p:nvSpPr>
          <p:cNvPr id="283" name="Google Shape;283;p30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31"/>
          <p:cNvPicPr preferRelativeResize="0"/>
          <p:nvPr/>
        </p:nvPicPr>
        <p:blipFill rotWithShape="1">
          <a:blip r:embed="rId3">
            <a:alphaModFix/>
          </a:blip>
          <a:srcRect b="0" l="0" r="576" t="0"/>
          <a:stretch/>
        </p:blipFill>
        <p:spPr>
          <a:xfrm>
            <a:off x="0" y="1218289"/>
            <a:ext cx="9072154" cy="37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PRINCIPIOS GUIARÁN NUESTRO TRABAJO?</a:t>
            </a:r>
            <a:endParaRPr/>
          </a:p>
        </p:txBody>
      </p:sp>
      <p:sp>
        <p:nvSpPr>
          <p:cNvPr id="290" name="Google Shape;290;p31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¿CÓMO INTERACTUAREMOS HOY?</a:t>
            </a:r>
            <a:endParaRPr/>
          </a:p>
        </p:txBody>
      </p:sp>
      <p:sp>
        <p:nvSpPr>
          <p:cNvPr id="296" name="Google Shape;296;p32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97" name="Google Shape;29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9374" y="1626219"/>
            <a:ext cx="892969" cy="82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8700" y="1633356"/>
            <a:ext cx="650081" cy="8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43349" y="2878988"/>
            <a:ext cx="8858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22943" y="1601219"/>
            <a:ext cx="871538" cy="871538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02" name="Google Shape;302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49363" y="2959950"/>
            <a:ext cx="3400425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3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08" name="Google Shape;308;p33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09" name="Google Shape;309;p33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¿QUIÉNES SOMOS?</a:t>
            </a:r>
            <a:endParaRPr/>
          </a:p>
        </p:txBody>
      </p:sp>
      <p:sp>
        <p:nvSpPr>
          <p:cNvPr id="310" name="Google Shape;310;p33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construcción de la Política Nacional de la Lectura y el Libro 2022-2027</a:t>
            </a:r>
            <a:endParaRPr/>
          </a:p>
        </p:txBody>
      </p:sp>
      <p:pic>
        <p:nvPicPr>
          <p:cNvPr id="311" name="Google Shape;31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0200" y="869771"/>
            <a:ext cx="2728520" cy="4092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17" name="Google Shape;317;p3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18" name="Google Shape;318;p3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PANORAMA REGIONAL DEL LIBRO Y LA LECTURA</a:t>
            </a:r>
            <a:endParaRPr/>
          </a:p>
        </p:txBody>
      </p:sp>
      <p:sp>
        <p:nvSpPr>
          <p:cNvPr id="319" name="Google Shape;319;p34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0" name="Google Shape;320;p34"/>
          <p:cNvSpPr/>
          <p:nvPr/>
        </p:nvSpPr>
        <p:spPr>
          <a:xfrm>
            <a:off x="1945940" y="1990413"/>
            <a:ext cx="4979789" cy="53063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¿Cómo es el ecosistema de la lectura y el libro en la región?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4"/>
          <p:cNvSpPr/>
          <p:nvPr/>
        </p:nvSpPr>
        <p:spPr>
          <a:xfrm>
            <a:off x="2620949" y="2571750"/>
            <a:ext cx="3902103" cy="530636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45454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necesidades enfrenta el sector?</a:t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27" name="Google Shape;327;p3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28" name="Google Shape;328;p35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OBJETIVO: EL SUEÑO/HORIZONTE</a:t>
            </a:r>
            <a:endParaRPr/>
          </a:p>
        </p:txBody>
      </p:sp>
      <p:sp>
        <p:nvSpPr>
          <p:cNvPr id="329" name="Google Shape;329;p35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0" name="Google Shape;330;p35"/>
          <p:cNvSpPr/>
          <p:nvPr/>
        </p:nvSpPr>
        <p:spPr>
          <a:xfrm>
            <a:off x="2757125" y="1678701"/>
            <a:ext cx="3902100" cy="1198500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rgbClr val="74747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¿Cuál es el sueño que compartimos para el ecosistema futuro?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Custom 5">
      <a:dk1>
        <a:srgbClr val="3F3F3F"/>
      </a:dk1>
      <a:lt1>
        <a:srgbClr val="FFFFFF"/>
      </a:lt1>
      <a:dk2>
        <a:srgbClr val="5F5F5F"/>
      </a:dk2>
      <a:lt2>
        <a:srgbClr val="FFFFFF"/>
      </a:lt2>
      <a:accent1>
        <a:srgbClr val="C41949"/>
      </a:accent1>
      <a:accent2>
        <a:srgbClr val="5F5F5F"/>
      </a:accent2>
      <a:accent3>
        <a:srgbClr val="9F9F9F"/>
      </a:accent3>
      <a:accent4>
        <a:srgbClr val="E42C61"/>
      </a:accent4>
      <a:accent5>
        <a:srgbClr val="757070"/>
      </a:accent5>
      <a:accent6>
        <a:srgbClr val="AEABAB"/>
      </a:accent6>
      <a:hlink>
        <a:srgbClr val="C41949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