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4D746B-168A-4D24-B3DA-49AF158D1680}">
  <a:tblStyle styleId="{174D746B-168A-4D24-B3DA-49AF158D1680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024c18d5bb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1024c18d5bb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400" name="Google Shape;400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REGIÓN </a:t>
            </a:r>
            <a:r>
              <a:rPr lang="es"/>
              <a:t>METROPOLITANA</a:t>
            </a:r>
            <a:br>
              <a:rPr lang="es"/>
            </a:br>
            <a:r>
              <a:rPr lang="es" sz="2100"/>
              <a:t>PRIMERA SESIÓN 16:00 - 18:00 hrs.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24</a:t>
            </a:r>
            <a:r>
              <a:rPr lang="es"/>
              <a:t>/11/2021</a:t>
            </a:r>
            <a:endParaRPr/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3" name="Google Shape;333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34" name="Google Shape;334;p36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{174D746B-168A-4D24-B3DA-49AF158D1680}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6" name="Google Shape;336;p36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42" name="Google Shape;342;p37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3" name="Google Shape;343;p37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s">
                <a:solidFill>
                  <a:schemeClr val="accent1"/>
                </a:solidFill>
              </a:rPr>
              <a:t>LOS PRINCIPIOS A LA BASE DE LA POLÍTICA</a:t>
            </a:r>
            <a:endParaRPr/>
          </a:p>
        </p:txBody>
      </p:sp>
      <p:sp>
        <p:nvSpPr>
          <p:cNvPr id="344" name="Google Shape;344;p37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37"/>
          <p:cNvSpPr/>
          <p:nvPr/>
        </p:nvSpPr>
        <p:spPr>
          <a:xfrm>
            <a:off x="3156325" y="2033925"/>
            <a:ext cx="3062100" cy="1198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principios debería 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basarse una política pensada desde los territorios y sus comunidades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51" name="Google Shape;351;p38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p3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53" name="Google Shape;353;p38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{174D746B-168A-4D24-B3DA-49AF158D1680}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54" name="Google Shape;354;p38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60" name="Google Shape;360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2" name="Google Shape;362;p39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{174D746B-168A-4D24-B3DA-49AF158D1680}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68" name="Google Shape;368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0" name="Google Shape;370;p40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{174D746B-168A-4D24-B3DA-49AF158D1680}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PARTICIPACIÓN!</a:t>
            </a:r>
            <a:endParaRPr/>
          </a:p>
        </p:txBody>
      </p:sp>
      <p:sp>
        <p:nvSpPr>
          <p:cNvPr id="376" name="Google Shape;376;p4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p41"/>
          <p:cNvSpPr txBox="1"/>
          <p:nvPr/>
        </p:nvSpPr>
        <p:spPr>
          <a:xfrm>
            <a:off x="2013313" y="12496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1"/>
          <p:cNvSpPr txBox="1"/>
          <p:nvPr/>
        </p:nvSpPr>
        <p:spPr>
          <a:xfrm>
            <a:off x="2189660" y="267462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Viernes 17</a:t>
            </a: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 diciembre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10:00 – 12:00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80" name="Google Shape;380;p41"/>
          <p:cNvSpPr txBox="1"/>
          <p:nvPr/>
        </p:nvSpPr>
        <p:spPr>
          <a:xfrm>
            <a:off x="2189650" y="384085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86" name="Google Shape;386;p42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87" name="Google Shape;387;p42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{174D746B-168A-4D24-B3DA-49AF158D1680}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88" name="Google Shape;388;p4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94" name="Google Shape;394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5" name="Google Shape;395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396" name="Google Shape;396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97" name="Google Shape;39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</a:t>
            </a:r>
            <a:r>
              <a:rPr lang="es" sz="1400">
                <a:highlight>
                  <a:srgbClr val="FFFF00"/>
                </a:highlight>
              </a:rPr>
              <a:t>undada en 1974, a partir de la </a:t>
            </a:r>
            <a:r>
              <a:rPr b="1" lang="es" sz="1400">
                <a:highlight>
                  <a:srgbClr val="FFFF00"/>
                </a:highlight>
              </a:rPr>
              <a:t>antigua provincia de Magallanes</a:t>
            </a:r>
            <a:r>
              <a:rPr lang="es" sz="1400">
                <a:highlight>
                  <a:srgbClr val="FFFF00"/>
                </a:highlight>
              </a:rPr>
              <a:t>. Traza su origen al</a:t>
            </a:r>
            <a:r>
              <a:rPr lang="es" sz="1400">
                <a:highlight>
                  <a:srgbClr val="FFFF00"/>
                </a:highlight>
              </a:rPr>
              <a:t> territorio de colonización de M</a:t>
            </a:r>
            <a:r>
              <a:rPr lang="es" sz="1400">
                <a:highlight>
                  <a:srgbClr val="FFFF00"/>
                </a:highlight>
              </a:rPr>
              <a:t>agallanes (1853).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>
                <a:highlight>
                  <a:srgbClr val="FFFF00"/>
                </a:highlight>
              </a:rPr>
              <a:t>Pueblos originarios: </a:t>
            </a:r>
            <a:r>
              <a:rPr b="1" lang="es" sz="1400">
                <a:highlight>
                  <a:srgbClr val="FFFF00"/>
                </a:highlight>
              </a:rPr>
              <a:t>Kawesqar, Yaganes, Aonikenk y Selknam</a:t>
            </a:r>
            <a:endParaRPr b="1"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Se organiza en </a:t>
            </a:r>
            <a:r>
              <a:rPr b="1" lang="es" sz="1400">
                <a:highlight>
                  <a:srgbClr val="FFFF00"/>
                </a:highlight>
              </a:rPr>
              <a:t>4 provincias y 11 comunas</a:t>
            </a:r>
            <a:endParaRPr b="1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Superficie: 132.033 km²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Población: </a:t>
            </a:r>
            <a:r>
              <a:rPr b="1" lang="es" sz="1400">
                <a:highlight>
                  <a:srgbClr val="FFFF00"/>
                </a:highlight>
              </a:rPr>
              <a:t>166 mil habitantes </a:t>
            </a:r>
            <a:r>
              <a:rPr lang="es" sz="1400">
                <a:highlight>
                  <a:srgbClr val="FFFF00"/>
                </a:highlight>
              </a:rPr>
              <a:t>(2017)</a:t>
            </a:r>
            <a:endParaRPr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403" name="Google Shape;403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4" name="Google Shape;404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5" name="Google Shape;405;p44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DATOS DEL 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06" name="Google Shape;406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407" name="Google Shape;407;p44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54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1,7%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2020 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67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0,8%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vendieron ~67.000 UF sector libro (SII): 0,34%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247" name="Google Shape;247;p28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59" name="Google Shape;259;p2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61" name="Google Shape;261;p29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9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politicalibro@dii.uchile.cl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77" name="Google Shape;277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0" name="Google Shape;280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3" name="Google Shape;293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99" name="Google Shape;29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90150" y="3586323"/>
            <a:ext cx="4009042" cy="8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05" name="Google Shape;305;p3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06" name="Google Shape;306;p3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¿QUIÉNES SOMOS?</a:t>
            </a:r>
            <a:endParaRPr/>
          </a:p>
        </p:txBody>
      </p:sp>
      <p:sp>
        <p:nvSpPr>
          <p:cNvPr id="307" name="Google Shape;307;p3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08" name="Google Shape;3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675" y="869771"/>
            <a:ext cx="2728520" cy="409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4" name="Google Shape;314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5" name="Google Shape;315;p3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16" name="Google Shape;316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34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4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4" name="Google Shape;324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5" name="Google Shape;325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26" name="Google Shape;326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p35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