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226CDF-9AD4-49AA-9AE6-451115DC853A}">
  <a:tblStyle styleId="{B3226CDF-9AD4-49AA-9AE6-451115DC853A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01fb7c14a7_1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01fb7c14a7_1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310" name="Google Shape;310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MAGALLANES</a:t>
            </a:r>
            <a:br>
              <a:rPr lang="es"/>
            </a:br>
            <a:r>
              <a:rPr lang="es" sz="2100"/>
              <a:t>PRIMERA SESIÓN 10:00 - 12:00 hrs.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16/11/2021</a:t>
            </a:r>
            <a:endParaRPr/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6" name="Google Shape;336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7" name="Google Shape;337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8" name="Google Shape;338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36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45" name="Google Shape;345;p3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46" name="Google Shape;346;p37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{B3226CDF-9AD4-49AA-9AE6-451115DC853A}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47" name="Google Shape;347;p3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8" name="Google Shape;348;p37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54" name="Google Shape;354;p38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p3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56" name="Google Shape;356;p38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{B3226CDF-9AD4-49AA-9AE6-451115DC853A}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57" name="Google Shape;357;p38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63" name="Google Shape;363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5" name="Google Shape;365;p39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{B3226CDF-9AD4-49AA-9AE6-451115DC853A}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71" name="Google Shape;371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3" name="Google Shape;373;p40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{B3226CDF-9AD4-49AA-9AE6-451115DC853A}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PARTICIPACIÓN!</a:t>
            </a:r>
            <a:endParaRPr/>
          </a:p>
        </p:txBody>
      </p:sp>
      <p:sp>
        <p:nvSpPr>
          <p:cNvPr id="379" name="Google Shape;379;p4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 txBox="1"/>
          <p:nvPr/>
        </p:nvSpPr>
        <p:spPr>
          <a:xfrm>
            <a:off x="2013313" y="12496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1"/>
          <p:cNvSpPr txBox="1"/>
          <p:nvPr/>
        </p:nvSpPr>
        <p:spPr>
          <a:xfrm>
            <a:off x="2189660" y="2674621"/>
            <a:ext cx="4575265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Martes 30 de noviembre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16:00 – 18:00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83" name="Google Shape;383;p41"/>
          <p:cNvSpPr txBox="1"/>
          <p:nvPr/>
        </p:nvSpPr>
        <p:spPr>
          <a:xfrm>
            <a:off x="2189650" y="384085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 txBox="1"/>
          <p:nvPr>
            <p:ph type="ctrTitle"/>
          </p:nvPr>
        </p:nvSpPr>
        <p:spPr>
          <a:xfrm>
            <a:off x="884582" y="2037200"/>
            <a:ext cx="79437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MAGALLANES</a:t>
            </a:r>
            <a:br>
              <a:rPr lang="es"/>
            </a:br>
            <a:r>
              <a:rPr lang="es" sz="2100"/>
              <a:t>PRIMERA SESIÓN</a:t>
            </a:r>
            <a:endParaRPr/>
          </a:p>
        </p:txBody>
      </p:sp>
      <p:sp>
        <p:nvSpPr>
          <p:cNvPr id="389" name="Google Shape;389;p42"/>
          <p:cNvSpPr txBox="1"/>
          <p:nvPr>
            <p:ph idx="1" type="subTitle"/>
          </p:nvPr>
        </p:nvSpPr>
        <p:spPr>
          <a:xfrm>
            <a:off x="884582" y="2868700"/>
            <a:ext cx="79437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390" name="Google Shape;390;p42"/>
          <p:cNvSpPr txBox="1"/>
          <p:nvPr>
            <p:ph idx="2" type="body"/>
          </p:nvPr>
        </p:nvSpPr>
        <p:spPr>
          <a:xfrm>
            <a:off x="884582" y="4117121"/>
            <a:ext cx="79437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16/11/2021</a:t>
            </a:r>
            <a:endParaRPr/>
          </a:p>
        </p:txBody>
      </p:sp>
      <p:sp>
        <p:nvSpPr>
          <p:cNvPr id="391" name="Google Shape;391;p42"/>
          <p:cNvSpPr txBox="1"/>
          <p:nvPr>
            <p:ph idx="11" type="ftr"/>
          </p:nvPr>
        </p:nvSpPr>
        <p:spPr>
          <a:xfrm>
            <a:off x="6922486" y="4580092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97" name="Google Shape;397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98" name="Google Shape;398;p43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{B3226CDF-9AD4-49AA-9AE6-451115DC853A}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99" name="Google Shape;399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5" name="Google Shape;405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6" name="Google Shape;406;p4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407" name="Google Shape;407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8" name="Google Shape;40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247" name="Google Shape;247;p28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59" name="Google Shape;259;p2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61" name="Google Shape;261;p29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9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proyectolibro@dii.uchile.cl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77" name="Google Shape;277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0" name="Google Shape;280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3" name="Google Shape;293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04" name="Google Shape;304;p3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05" name="Google Shape;305;p3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¿En qué región nos encontramos hoy?</a:t>
            </a:r>
            <a:endParaRPr/>
          </a:p>
        </p:txBody>
      </p:sp>
      <p:sp>
        <p:nvSpPr>
          <p:cNvPr id="306" name="Google Shape;306;p3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07" name="Google Shape;3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0642" y="868939"/>
            <a:ext cx="2769079" cy="4185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Fundada en 1974, a partir de la </a:t>
            </a:r>
            <a:r>
              <a:rPr b="1" lang="es" sz="1400"/>
              <a:t>antigua provincia de Magallanes</a:t>
            </a:r>
            <a:r>
              <a:rPr lang="es" sz="1400"/>
              <a:t>. Traza su origen al</a:t>
            </a:r>
            <a:r>
              <a:rPr lang="es" sz="1400"/>
              <a:t> territorio de colonización de Magallanes (1853).</a:t>
            </a:r>
            <a:endParaRPr sz="1400"/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/>
              <a:t>Pueblos originarios: </a:t>
            </a:r>
            <a:r>
              <a:rPr b="1" lang="es" sz="1400"/>
              <a:t>Kawesqar, Yaganes, Aonikenk y Selknam</a:t>
            </a:r>
            <a:endParaRPr b="1" sz="1400"/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Se organiza en </a:t>
            </a:r>
            <a:r>
              <a:rPr b="1" lang="es" sz="1400"/>
              <a:t>4 provincias y 11 comunas</a:t>
            </a:r>
            <a:endParaRPr b="1"/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Superficie: 132.033 km²</a:t>
            </a:r>
            <a:endParaRPr sz="1400"/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Población: </a:t>
            </a:r>
            <a:r>
              <a:rPr b="1" lang="es" sz="1400"/>
              <a:t>166 mil habitantes </a:t>
            </a:r>
            <a:r>
              <a:rPr lang="es" sz="1400"/>
              <a:t>(2017)</a:t>
            </a:r>
            <a:endParaRPr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313" name="Google Shape;313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4" name="Google Shape;314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5" name="Google Shape;315;p34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316" name="Google Shape;316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317" name="Google Shape;317;p34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13 bibliotecas públicas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(2018)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 promedio de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7,8 bibliotecas públicas por cada 100.000 habitantes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(promedio nacional es 2,7; España y Francia &gt; 10, México 7, Uruguay 5)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Biblioteca regional en construcción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Lectura al menos una vez al día (2014): 29%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Lectores frecuentes (2014): 21%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 gusta leer o les gusta mucho (2014): 49%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uenta con 44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2020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115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0,6%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vendieron 5.600 UF sector libro (SII): 0,5%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pa&#10;&#10;Descripción generada automáticamente" id="318" name="Google Shape;3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49" y="2935550"/>
            <a:ext cx="2435975" cy="18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4"/>
          <p:cNvSpPr txBox="1"/>
          <p:nvPr/>
        </p:nvSpPr>
        <p:spPr>
          <a:xfrm>
            <a:off x="952088" y="4830325"/>
            <a:ext cx="2226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Fuente: Johannes Janssonius, s. XVII</a:t>
            </a:r>
            <a:endParaRPr sz="1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34"/>
          <p:cNvCxnSpPr/>
          <p:nvPr/>
        </p:nvCxnSpPr>
        <p:spPr>
          <a:xfrm flipH="1">
            <a:off x="7933225" y="2273775"/>
            <a:ext cx="39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6" name="Google Shape;326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7" name="Google Shape;327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28" name="Google Shape;328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35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5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