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4F7EFB-D3ED-4A8C-824C-A2CA3AF9D016}">
  <a:tblStyle styleId="{8F4F7EFB-D3ED-4A8C-824C-A2CA3AF9D016}" styleName="Table_0">
    <a:wholeTbl>
      <a:tcTxStyle b="off" i="off">
        <a:font>
          <a:latin typeface="Calibri Light"/>
          <a:ea typeface="Calibri Light"/>
          <a:cs typeface="Calibri Light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01d344efce_7_18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101d344efce_7_18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1d344efce_7_27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01d344efce_7_27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1d344efce_7_28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01d344efce_7_28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024c18d5bb_0_0:notes"/>
          <p:cNvSpPr txBox="1"/>
          <p:nvPr>
            <p:ph idx="1" type="body"/>
          </p:nvPr>
        </p:nvSpPr>
        <p:spPr>
          <a:xfrm>
            <a:off x="685800" y="4400549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024c18d5bb_0_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1d344efce_7_28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g101d344efce_7_288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01d344efce_7_29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01d344efce_7_29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1d344efce_7_30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1d344efce_7_30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01d344efce_7_31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101d344efce_7_31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01d344efce_7_32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g101d344efce_7_326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01d344efce_7_33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01d344efce_7_33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d344efce_7_25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Promedio nacional lectura 43%</a:t>
            </a:r>
            <a:endParaRPr/>
          </a:p>
        </p:txBody>
      </p:sp>
      <p:sp>
        <p:nvSpPr>
          <p:cNvPr id="411" name="Google Shape;411;g101d344efce_7_25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1d344efce_7_19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1d344efce_7_192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1d344efce_7_20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01d344efce_7_201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1d344efce_7_220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01d344efce_7_220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1d344efce_7_228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1d344efce_7_228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01d344efce_7_234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01d344efce_7_234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21d5a657b_0_0:notes"/>
          <p:cNvSpPr/>
          <p:nvPr>
            <p:ph idx="2" type="sldImg"/>
          </p:nvPr>
        </p:nvSpPr>
        <p:spPr>
          <a:xfrm>
            <a:off x="285750" y="914400"/>
            <a:ext cx="4572000" cy="4572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21d5a657b_0_0:notes"/>
          <p:cNvSpPr txBox="1"/>
          <p:nvPr>
            <p:ph idx="1" type="body"/>
          </p:nvPr>
        </p:nvSpPr>
        <p:spPr>
          <a:xfrm>
            <a:off x="514350" y="5791200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01d344efce_7_24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01d344efce_7_244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01d344efce_7_26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01d344efce_7_263:notes"/>
          <p:cNvSpPr/>
          <p:nvPr>
            <p:ph idx="2" type="sldImg"/>
          </p:nvPr>
        </p:nvSpPr>
        <p:spPr>
          <a:xfrm>
            <a:off x="1885950" y="1143000"/>
            <a:ext cx="30861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2 LÍNEAS">
  <p:cSld name="PORTADA TÍTULO 2 LÍNEA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884582" y="2868700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7" name="Google Shape;57;p1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5" name="Google Shape;65;p14"/>
          <p:cNvSpPr/>
          <p:nvPr/>
        </p:nvSpPr>
        <p:spPr>
          <a:xfrm>
            <a:off x="750169" y="2178067"/>
            <a:ext cx="27000" cy="945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1_DESARROLLO 2 COLUMNA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1100"/>
              <a:buFont typeface="Calibri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5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IN BULLETS">
  <p:cSld name="DESARROLLO SIN BULLE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rgbClr val="6E6E6E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rgbClr val="6E6E6E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rgbClr val="6E6E6E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6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16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6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6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1">
  <p:cSld name="DESARROLLO CON IMAGEN 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200" u="none" cap="none" strike="noStrike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7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3" name="Google Shape;113;p17"/>
          <p:cNvSpPr/>
          <p:nvPr>
            <p:ph idx="2" type="pic"/>
          </p:nvPr>
        </p:nvSpPr>
        <p:spPr>
          <a:xfrm>
            <a:off x="-1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TÍTULO 1 LÍNEA">
  <p:cSld name="PORTADA TÍTULO 1 LÍNEA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ctrTitle"/>
          </p:nvPr>
        </p:nvSpPr>
        <p:spPr>
          <a:xfrm>
            <a:off x="884582" y="2067340"/>
            <a:ext cx="7943732" cy="4684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  <a:defRPr b="0" sz="27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884582" y="2461199"/>
            <a:ext cx="7943732" cy="3134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b="0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7" name="Google Shape;117;p18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6645" y="345668"/>
            <a:ext cx="3313170" cy="759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5" name="Google Shape;125;p18"/>
          <p:cNvSpPr/>
          <p:nvPr/>
        </p:nvSpPr>
        <p:spPr>
          <a:xfrm>
            <a:off x="750169" y="2178067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>
            <p:ph idx="3" type="body"/>
          </p:nvPr>
        </p:nvSpPr>
        <p:spPr>
          <a:xfrm>
            <a:off x="884582" y="4348607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TEXTO EN BULLETS">
  <p:cSld name="DESARROLLO TEXTO EN BULLET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209549" y="1009651"/>
            <a:ext cx="866060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1" type="ftr"/>
          </p:nvPr>
        </p:nvSpPr>
        <p:spPr>
          <a:xfrm>
            <a:off x="6659217" y="4678765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9"/>
          <p:cNvSpPr/>
          <p:nvPr/>
        </p:nvSpPr>
        <p:spPr>
          <a:xfrm>
            <a:off x="8596313" y="4639010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9"/>
          <p:cNvSpPr txBox="1"/>
          <p:nvPr>
            <p:ph idx="12" type="sldNum"/>
          </p:nvPr>
        </p:nvSpPr>
        <p:spPr>
          <a:xfrm>
            <a:off x="8596313" y="4639010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19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SECCIÓN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828675" y="2798989"/>
            <a:ext cx="8041480" cy="50414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3000"/>
              <a:buFont typeface="Calibri"/>
              <a:buNone/>
              <a:defRPr b="0" sz="3000">
                <a:solidFill>
                  <a:srgbClr val="C419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1" type="body"/>
          </p:nvPr>
        </p:nvSpPr>
        <p:spPr>
          <a:xfrm>
            <a:off x="819746" y="3314193"/>
            <a:ext cx="7690841" cy="25904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500"/>
              <a:buNone/>
              <a:defRPr sz="1500">
                <a:solidFill>
                  <a:srgbClr val="90909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400"/>
              <a:buNone/>
              <a:defRPr sz="1400">
                <a:solidFill>
                  <a:srgbClr val="90909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909090"/>
              </a:buClr>
              <a:buSzPts val="1200"/>
              <a:buNone/>
              <a:defRPr sz="1200">
                <a:solidFill>
                  <a:srgbClr val="909090"/>
                </a:solidFill>
              </a:defRPr>
            </a:lvl9pPr>
          </a:lstStyle>
          <a:p/>
        </p:txBody>
      </p:sp>
      <p:sp>
        <p:nvSpPr>
          <p:cNvPr id="146" name="Google Shape;146;p2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20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0"/>
          <p:cNvSpPr/>
          <p:nvPr/>
        </p:nvSpPr>
        <p:spPr>
          <a:xfrm>
            <a:off x="751113" y="3019108"/>
            <a:ext cx="27000" cy="5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2 COLUMNAS">
  <p:cSld name="DESARROLLO 2 COLUMNA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209549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1"/>
          <p:cNvSpPr txBox="1"/>
          <p:nvPr>
            <p:ph idx="2" type="body"/>
          </p:nvPr>
        </p:nvSpPr>
        <p:spPr>
          <a:xfrm>
            <a:off x="4696041" y="996452"/>
            <a:ext cx="4185000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23850" lvl="0" marL="45720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1pPr>
            <a:lvl2pPr indent="-323850" lvl="1" marL="9144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  <a:defRPr sz="1500">
                <a:solidFill>
                  <a:schemeClr val="dk2"/>
                </a:solidFill>
              </a:defRPr>
            </a:lvl2pPr>
            <a:lvl3pPr indent="-317500" lvl="2" marL="13716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Noto Sans Symbols"/>
              <a:buChar char="▪"/>
              <a:defRPr sz="1400">
                <a:solidFill>
                  <a:schemeClr val="dk2"/>
                </a:solidFill>
              </a:defRPr>
            </a:lvl3pPr>
            <a:lvl4pPr indent="-304800" lvl="3" marL="18288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4pPr>
            <a:lvl5pPr indent="-304800" lvl="4" marL="228600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C41949"/>
              </a:buClr>
              <a:buSzPts val="1200"/>
              <a:buFont typeface="Noto Sans Symbols"/>
              <a:buChar char="▪"/>
              <a:defRPr sz="1200">
                <a:solidFill>
                  <a:schemeClr val="dk2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1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1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>
            <p:ph idx="3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SOLO TÍTULO">
  <p:cSld name="DESARROLLO SOLO TÍTULO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2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2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GRANTES EQUIPO">
  <p:cSld name="INTEGRANTES EQUIPO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3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23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192" name="Google Shape;192;p23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3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3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1" name="Google Shape;201;p23"/>
          <p:cNvSpPr/>
          <p:nvPr>
            <p:ph idx="2" type="pic"/>
          </p:nvPr>
        </p:nvSpPr>
        <p:spPr>
          <a:xfrm>
            <a:off x="891409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2" name="Google Shape;202;p23"/>
          <p:cNvSpPr/>
          <p:nvPr>
            <p:ph idx="3" type="pic"/>
          </p:nvPr>
        </p:nvSpPr>
        <p:spPr>
          <a:xfrm>
            <a:off x="2802538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23"/>
          <p:cNvSpPr/>
          <p:nvPr>
            <p:ph idx="4" type="pic"/>
          </p:nvPr>
        </p:nvSpPr>
        <p:spPr>
          <a:xfrm>
            <a:off x="4713667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23"/>
          <p:cNvSpPr/>
          <p:nvPr>
            <p:ph idx="5" type="pic"/>
          </p:nvPr>
        </p:nvSpPr>
        <p:spPr>
          <a:xfrm>
            <a:off x="6624796" y="1464398"/>
            <a:ext cx="1600200" cy="1600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ARROLLO CON IMAGEN 2">
  <p:cSld name="DESARROLLO CON IMAGEN 2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6280" y="251479"/>
            <a:ext cx="1163570" cy="51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24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  <a:defRPr b="0" sz="24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/>
          <p:nvPr/>
        </p:nvSpPr>
        <p:spPr>
          <a:xfrm>
            <a:off x="283028" y="373880"/>
            <a:ext cx="27000" cy="39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E6E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4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b="0" sz="1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4"/>
          <p:cNvSpPr/>
          <p:nvPr>
            <p:ph idx="2" type="pic"/>
          </p:nvPr>
        </p:nvSpPr>
        <p:spPr>
          <a:xfrm>
            <a:off x="4572596" y="1463581"/>
            <a:ext cx="4571630" cy="261997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0" sz="1200">
                <a:solidFill>
                  <a:srgbClr val="C4194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25"/>
          <p:cNvSpPr/>
          <p:nvPr/>
        </p:nvSpPr>
        <p:spPr>
          <a:xfrm>
            <a:off x="8596313" y="4688705"/>
            <a:ext cx="273844" cy="273844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4" name="Google Shape;224;p25"/>
          <p:cNvSpPr/>
          <p:nvPr/>
        </p:nvSpPr>
        <p:spPr>
          <a:xfrm>
            <a:off x="0" y="-202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3436279" y="-202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6406280" y="-202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5"/>
          <p:cNvSpPr/>
          <p:nvPr/>
        </p:nvSpPr>
        <p:spPr>
          <a:xfrm>
            <a:off x="0" y="5089500"/>
            <a:ext cx="9144000" cy="54000"/>
          </a:xfrm>
          <a:prstGeom prst="rect">
            <a:avLst/>
          </a:prstGeom>
          <a:solidFill>
            <a:srgbClr val="C41949"/>
          </a:solidFill>
          <a:ln cap="flat" cmpd="sng" w="12700">
            <a:solidFill>
              <a:srgbClr val="C4194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/>
          <p:cNvSpPr/>
          <p:nvPr/>
        </p:nvSpPr>
        <p:spPr>
          <a:xfrm>
            <a:off x="3436279" y="5089500"/>
            <a:ext cx="4320000" cy="54000"/>
          </a:xfrm>
          <a:prstGeom prst="rect">
            <a:avLst/>
          </a:prstGeom>
          <a:solidFill>
            <a:srgbClr val="BFBFBF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5"/>
          <p:cNvSpPr/>
          <p:nvPr/>
        </p:nvSpPr>
        <p:spPr>
          <a:xfrm>
            <a:off x="6406280" y="5089500"/>
            <a:ext cx="1350000" cy="54000"/>
          </a:xfrm>
          <a:prstGeom prst="rect">
            <a:avLst/>
          </a:prstGeom>
          <a:solidFill>
            <a:schemeClr val="dk2"/>
          </a:solidFill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2984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indent="-2984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indent="-2984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indent="-2984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indent="-2984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indent="-2984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indent="-2984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indent="-2984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/>
        </p:txBody>
      </p:sp>
      <p:sp>
        <p:nvSpPr>
          <p:cNvPr id="233" name="Google Shape;2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909090"/>
              </a:buClr>
              <a:buSzPts val="900"/>
              <a:buFont typeface="Calibri"/>
              <a:buNone/>
              <a:defRPr sz="900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 txBox="1"/>
          <p:nvPr>
            <p:ph type="ctrTitle"/>
          </p:nvPr>
        </p:nvSpPr>
        <p:spPr>
          <a:xfrm>
            <a:off x="884582" y="2037200"/>
            <a:ext cx="7943732" cy="906066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700"/>
              <a:buFont typeface="Calibri"/>
              <a:buNone/>
            </a:pPr>
            <a:r>
              <a:rPr lang="es"/>
              <a:t>MESA REGIONAL: </a:t>
            </a:r>
            <a:r>
              <a:rPr lang="es"/>
              <a:t>LOS RÍOS</a:t>
            </a:r>
            <a:br>
              <a:rPr lang="es"/>
            </a:br>
            <a:r>
              <a:rPr lang="es" sz="2100"/>
              <a:t>PRIMERA SESIÓN 10:00 - 12:00 hrs.</a:t>
            </a:r>
            <a:endParaRPr/>
          </a:p>
        </p:txBody>
      </p:sp>
      <p:sp>
        <p:nvSpPr>
          <p:cNvPr id="239" name="Google Shape;239;p27"/>
          <p:cNvSpPr txBox="1"/>
          <p:nvPr>
            <p:ph idx="1" type="subTitle"/>
          </p:nvPr>
        </p:nvSpPr>
        <p:spPr>
          <a:xfrm>
            <a:off x="884582" y="2868700"/>
            <a:ext cx="7943732" cy="7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Proceso de construcción de la Política Nacional de la Lectura y el Libro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rPr lang="es"/>
              <a:t>Periodo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40" name="Google Shape;240;p27"/>
          <p:cNvSpPr txBox="1"/>
          <p:nvPr>
            <p:ph idx="2" type="body"/>
          </p:nvPr>
        </p:nvSpPr>
        <p:spPr>
          <a:xfrm>
            <a:off x="884582" y="4117121"/>
            <a:ext cx="7943732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07</a:t>
            </a:r>
            <a:r>
              <a:rPr lang="es"/>
              <a:t>/12/2021</a:t>
            </a:r>
            <a:endParaRPr/>
          </a:p>
        </p:txBody>
      </p:sp>
      <p:sp>
        <p:nvSpPr>
          <p:cNvPr id="241" name="Google Shape;241;p27"/>
          <p:cNvSpPr txBox="1"/>
          <p:nvPr>
            <p:ph idx="11" type="ftr"/>
          </p:nvPr>
        </p:nvSpPr>
        <p:spPr>
          <a:xfrm>
            <a:off x="6922486" y="4580092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35" name="Google Shape;335;p36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36" name="Google Shape;336;p36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37" name="Google Shape;337;p36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6"/>
          <p:cNvSpPr/>
          <p:nvPr/>
        </p:nvSpPr>
        <p:spPr>
          <a:xfrm>
            <a:off x="2757125" y="1678701"/>
            <a:ext cx="3902100" cy="1198500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¿Cuál es el sueño que compartimos para el ecosistema futuro?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7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OBJETIVO: EL SUEÑO/HORIZONTE</a:t>
            </a:r>
            <a:endParaRPr/>
          </a:p>
        </p:txBody>
      </p:sp>
      <p:sp>
        <p:nvSpPr>
          <p:cNvPr id="344" name="Google Shape;344;p37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45" name="Google Shape;345;p37"/>
          <p:cNvGraphicFramePr/>
          <p:nvPr/>
        </p:nvGraphicFramePr>
        <p:xfrm>
          <a:off x="837951" y="1037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{8F4F7EFB-D3ED-4A8C-824C-A2CA3AF9D016}</a:tableStyleId>
              </a:tblPr>
              <a:tblGrid>
                <a:gridCol w="7082200"/>
              </a:tblGrid>
              <a:tr h="280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80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46" name="Google Shape;346;p37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7" name="Google Shape;347;p37"/>
          <p:cNvSpPr/>
          <p:nvPr/>
        </p:nvSpPr>
        <p:spPr>
          <a:xfrm>
            <a:off x="1271000" y="2654788"/>
            <a:ext cx="6451200" cy="4062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medida este objetivo sigue siendo el norte para el sector?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8"/>
          <p:cNvSpPr txBox="1"/>
          <p:nvPr>
            <p:ph idx="11" type="ftr"/>
          </p:nvPr>
        </p:nvSpPr>
        <p:spPr>
          <a:xfrm>
            <a:off x="6659217" y="4728461"/>
            <a:ext cx="19059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53" name="Google Shape;353;p38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54" name="Google Shape;354;p38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</a:pPr>
            <a:r>
              <a:rPr lang="es">
                <a:solidFill>
                  <a:schemeClr val="accent1"/>
                </a:solidFill>
              </a:rPr>
              <a:t>LOS PRINCIPIOS A LA BASE DE LA POLÍTICA</a:t>
            </a:r>
            <a:endParaRPr/>
          </a:p>
        </p:txBody>
      </p:sp>
      <p:sp>
        <p:nvSpPr>
          <p:cNvPr id="355" name="Google Shape;355;p38"/>
          <p:cNvSpPr txBox="1"/>
          <p:nvPr>
            <p:ph idx="2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3156325" y="2033925"/>
            <a:ext cx="3062100" cy="1198500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¿En qué principios debería 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basarse una política pensada desde los territorios y sus comunidades</a:t>
            </a: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LOS PRINCIPIOS A LA BASE DE LA POLÍTICA</a:t>
            </a:r>
            <a:endParaRPr/>
          </a:p>
        </p:txBody>
      </p:sp>
      <p:sp>
        <p:nvSpPr>
          <p:cNvPr id="362" name="Google Shape;362;p3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64" name="Google Shape;364;p39"/>
          <p:cNvGraphicFramePr/>
          <p:nvPr/>
        </p:nvGraphicFramePr>
        <p:xfrm>
          <a:off x="318644" y="16412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{8F4F7EFB-D3ED-4A8C-824C-A2CA3AF9D016}</a:tableStyleId>
              </a:tblPr>
              <a:tblGrid>
                <a:gridCol w="2318250"/>
              </a:tblGrid>
              <a:tr h="24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 2015 - 2020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</a:tr>
              <a:tr h="18500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65" name="Google Shape;365;p39"/>
          <p:cNvSpPr/>
          <p:nvPr/>
        </p:nvSpPr>
        <p:spPr>
          <a:xfrm>
            <a:off x="307759" y="990741"/>
            <a:ext cx="8193227" cy="40567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valoramos los principios anteriores? ¿Cuáles debe</a:t>
            </a:r>
            <a:r>
              <a:rPr lang="e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ríamos </a:t>
            </a:r>
            <a:r>
              <a:rPr lang="es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incorporar?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 COMPROMISOS DE GESTIÓN</a:t>
            </a:r>
            <a:endParaRPr/>
          </a:p>
        </p:txBody>
      </p:sp>
      <p:sp>
        <p:nvSpPr>
          <p:cNvPr id="371" name="Google Shape;371;p4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p4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73" name="Google Shape;373;p40"/>
          <p:cNvGraphicFramePr/>
          <p:nvPr/>
        </p:nvGraphicFramePr>
        <p:xfrm>
          <a:off x="3343979" y="20135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{8F4F7EFB-D3ED-4A8C-824C-A2CA3AF9D016}</a:tableStyleId>
              </a:tblPr>
              <a:tblGrid>
                <a:gridCol w="2456025"/>
              </a:tblGrid>
              <a:tr h="27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 2015 - 2020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  <a:tr h="1413775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LÍNEAS ESTRATÉGICAS/ÁMBITOS</a:t>
            </a:r>
            <a:endParaRPr/>
          </a:p>
        </p:txBody>
      </p:sp>
      <p:sp>
        <p:nvSpPr>
          <p:cNvPr id="379" name="Google Shape;379;p41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p41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aphicFrame>
        <p:nvGraphicFramePr>
          <p:cNvPr id="381" name="Google Shape;381;p41"/>
          <p:cNvGraphicFramePr/>
          <p:nvPr/>
        </p:nvGraphicFramePr>
        <p:xfrm>
          <a:off x="3220776" y="18894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{8F4F7EFB-D3ED-4A8C-824C-A2CA3AF9D016}</a:tableStyleId>
              </a:tblPr>
              <a:tblGrid>
                <a:gridCol w="2581300"/>
              </a:tblGrid>
              <a:tr h="27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2015 - 2020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1416950"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>
                <a:solidFill>
                  <a:srgbClr val="C4184E"/>
                </a:solidFill>
              </a:rPr>
              <a:t>¡MUCHAS GRACIAS POR SU PARTICIPACIÓN!</a:t>
            </a:r>
            <a:endParaRPr/>
          </a:p>
        </p:txBody>
      </p:sp>
      <p:sp>
        <p:nvSpPr>
          <p:cNvPr id="387" name="Google Shape;387;p4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42"/>
          <p:cNvSpPr txBox="1"/>
          <p:nvPr/>
        </p:nvSpPr>
        <p:spPr>
          <a:xfrm>
            <a:off x="2013313" y="1249639"/>
            <a:ext cx="45753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Los esperamos en la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segunda mesa</a:t>
            </a: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 realizarse en esta región en la siguiente fecha: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2189660" y="2674621"/>
            <a:ext cx="45753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Martes 14 de diciembre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10:00 – 12:00 hrs.</a:t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91" name="Google Shape;391;p42"/>
          <p:cNvSpPr txBox="1"/>
          <p:nvPr/>
        </p:nvSpPr>
        <p:spPr>
          <a:xfrm>
            <a:off x="2189650" y="3840851"/>
            <a:ext cx="45753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Para dudas y sugerencias: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politicalibro@dii.uchile.cl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POLÍTICA NACIONAL DE LA LECTURA Y LIBRO </a:t>
            </a:r>
            <a:r>
              <a:rPr b="1" lang="es"/>
              <a:t>2015-2020</a:t>
            </a:r>
            <a:endParaRPr b="1"/>
          </a:p>
        </p:txBody>
      </p:sp>
      <p:sp>
        <p:nvSpPr>
          <p:cNvPr id="397" name="Google Shape;397;p43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aphicFrame>
        <p:nvGraphicFramePr>
          <p:cNvPr id="398" name="Google Shape;398;p43"/>
          <p:cNvGraphicFramePr/>
          <p:nvPr/>
        </p:nvGraphicFramePr>
        <p:xfrm>
          <a:off x="307751" y="9077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{8F4F7EFB-D3ED-4A8C-824C-A2CA3AF9D016}</a:tableStyleId>
              </a:tblPr>
              <a:tblGrid>
                <a:gridCol w="2562425"/>
                <a:gridCol w="2418700"/>
                <a:gridCol w="2812450"/>
              </a:tblGrid>
              <a:tr h="26760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 GENERAL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1348750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Crear las condiciones para asegurar a todos los habitantes del país, incluyendo a los pueblos originarios con sus lenguas y a las comunidades tradicionales, rurales y de inmigrantes, la participación y el acceso a la lectura, el libro, la creación, el patrimonio y los saberes, protegiendo y fomentando la diversidad cultural y territorial, con equidad e integración social. </a:t>
                      </a:r>
                      <a:endParaRPr sz="11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 hMerge="1"/>
                <a:tc hMerge="1"/>
              </a:tr>
              <a:tr h="26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500"/>
                        <a:buFont typeface="Calibri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COMPROMISOS</a:t>
                      </a:r>
                      <a:endParaRPr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PRINCIPIOS</a:t>
                      </a:r>
                      <a:endParaRPr sz="1500" u="none" cap="none" strike="noStrik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41949"/>
                        </a:buClr>
                        <a:buSzPts val="1500"/>
                        <a:buFont typeface="Noto Sans Symbols"/>
                        <a:buNone/>
                      </a:pPr>
                      <a:r>
                        <a:rPr lang="es" sz="1500" u="none" cap="none" strike="noStrike">
                          <a:solidFill>
                            <a:schemeClr val="accen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ÁMBITOS DE ACCIÓN</a:t>
                      </a:r>
                      <a:endParaRPr sz="1100"/>
                    </a:p>
                  </a:txBody>
                  <a:tcPr marT="34300" marB="34300" marR="68600" marL="68600"/>
                </a:tc>
              </a:tr>
              <a:tr h="2330225"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intersectorial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Sostenibilidad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Articulación público-privada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Evaluación y seguimiento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Diversidad cultural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Interculturalidad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Inclusión social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Territorialidad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Equidad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Calibri"/>
                        <a:buAutoNum type="arabicPeriod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Fomento de la creatividad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34300" marB="34300" marR="68600" marL="68600"/>
                </a:tc>
                <a:tc>
                  <a:txBody>
                    <a:bodyPr/>
                    <a:lstStyle/>
                    <a:p>
                      <a:pPr indent="-2540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Lectura 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Patrimonio Bibliográfico</a:t>
                      </a:r>
                      <a:endParaRPr sz="1100"/>
                    </a:p>
                    <a:p>
                      <a:pPr indent="-342900" lvl="0" marL="342900" marR="0" rtl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Industria e internacionalización</a:t>
                      </a:r>
                      <a:endParaRPr sz="1100"/>
                    </a:p>
                    <a:p>
                      <a:pPr indent="-342900" lvl="0" marL="342900" marR="0" rtl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s" sz="1400" u="none" cap="none" strike="noStrik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Marco Jurídico e institucional</a:t>
                      </a:r>
                      <a:endParaRPr sz="1400" u="none" cap="none" strike="noStrike"/>
                    </a:p>
                  </a:txBody>
                  <a:tcPr marT="34300" marB="34300" marR="68600" marL="68600"/>
                </a:tc>
              </a:tr>
            </a:tbl>
          </a:graphicData>
        </a:graphic>
      </p:graphicFrame>
      <p:sp>
        <p:nvSpPr>
          <p:cNvPr id="399" name="Google Shape;399;p43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05" name="Google Shape;405;p4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06" name="Google Shape;406;p4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LÍNEA DE TIEMPO DE LAS POLÍTICAS DE LIBRO Y LECTURA</a:t>
            </a:r>
            <a:endParaRPr/>
          </a:p>
        </p:txBody>
      </p:sp>
      <p:sp>
        <p:nvSpPr>
          <p:cNvPr id="407" name="Google Shape;407;p4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408" name="Google Shape;40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105"/>
            <a:ext cx="9144000" cy="2751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5"/>
          <p:cNvSpPr txBox="1"/>
          <p:nvPr>
            <p:ph idx="1" type="body"/>
          </p:nvPr>
        </p:nvSpPr>
        <p:spPr>
          <a:xfrm>
            <a:off x="209549" y="1009651"/>
            <a:ext cx="3840596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/>
              <a:t>F</a:t>
            </a:r>
            <a:r>
              <a:rPr lang="es" sz="1400">
                <a:highlight>
                  <a:srgbClr val="FFFF00"/>
                </a:highlight>
              </a:rPr>
              <a:t>undada en 1974, a partir de la </a:t>
            </a:r>
            <a:r>
              <a:rPr b="1" lang="es" sz="1400">
                <a:highlight>
                  <a:srgbClr val="FFFF00"/>
                </a:highlight>
              </a:rPr>
              <a:t>antigua provincia de Magallanes</a:t>
            </a:r>
            <a:r>
              <a:rPr lang="es" sz="1400">
                <a:highlight>
                  <a:srgbClr val="FFFF00"/>
                </a:highlight>
              </a:rPr>
              <a:t>. Traza su origen al</a:t>
            </a:r>
            <a:r>
              <a:rPr lang="es" sz="1400">
                <a:highlight>
                  <a:srgbClr val="FFFF00"/>
                </a:highlight>
              </a:rPr>
              <a:t> territorio de colonización de M</a:t>
            </a:r>
            <a:r>
              <a:rPr lang="es" sz="1400">
                <a:highlight>
                  <a:srgbClr val="FFFF00"/>
                </a:highlight>
              </a:rPr>
              <a:t>agallanes (1853).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s" sz="1400">
                <a:highlight>
                  <a:srgbClr val="FFFF00"/>
                </a:highlight>
              </a:rPr>
              <a:t>Pueblos originarios: </a:t>
            </a:r>
            <a:r>
              <a:rPr b="1" lang="es" sz="1400">
                <a:highlight>
                  <a:srgbClr val="FFFF00"/>
                </a:highlight>
              </a:rPr>
              <a:t>Kawesqar, Yaganes, Aonikenk y Selknam</a:t>
            </a:r>
            <a:endParaRPr b="1"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Se organiza en </a:t>
            </a:r>
            <a:r>
              <a:rPr b="1" lang="es" sz="1400">
                <a:highlight>
                  <a:srgbClr val="FFFF00"/>
                </a:highlight>
              </a:rPr>
              <a:t>4 provincias y 11 comunas</a:t>
            </a:r>
            <a:endParaRPr b="1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Superficie: 132.033 km²</a:t>
            </a:r>
            <a:endParaRPr sz="1400">
              <a:highlight>
                <a:srgbClr val="FFFF00"/>
              </a:highlight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s" sz="1400">
                <a:highlight>
                  <a:srgbClr val="FFFF00"/>
                </a:highlight>
              </a:rPr>
              <a:t>Población: </a:t>
            </a:r>
            <a:r>
              <a:rPr b="1" lang="es" sz="1400">
                <a:highlight>
                  <a:srgbClr val="FFFF00"/>
                </a:highlight>
              </a:rPr>
              <a:t>166 mil habitantes </a:t>
            </a:r>
            <a:r>
              <a:rPr lang="es" sz="1400">
                <a:highlight>
                  <a:srgbClr val="FFFF00"/>
                </a:highlight>
              </a:rPr>
              <a:t>(2017)</a:t>
            </a:r>
            <a:endParaRPr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/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  <a:p>
            <a:pPr indent="-16510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highlight>
                <a:srgbClr val="FFFF00"/>
              </a:highlight>
            </a:endParaRPr>
          </a:p>
        </p:txBody>
      </p:sp>
      <p:sp>
        <p:nvSpPr>
          <p:cNvPr id="414" name="Google Shape;414;p4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415" name="Google Shape;415;p4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6" name="Google Shape;416;p45"/>
          <p:cNvSpPr txBox="1"/>
          <p:nvPr>
            <p:ph type="title"/>
          </p:nvPr>
        </p:nvSpPr>
        <p:spPr>
          <a:xfrm>
            <a:off x="307759" y="285253"/>
            <a:ext cx="8257286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DATOS DEL PANORAMA REGIONAL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17" name="Google Shape;417;p4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sp>
        <p:nvSpPr>
          <p:cNvPr id="418" name="Google Shape;418;p45"/>
          <p:cNvSpPr txBox="1"/>
          <p:nvPr/>
        </p:nvSpPr>
        <p:spPr>
          <a:xfrm>
            <a:off x="4335132" y="994555"/>
            <a:ext cx="3840600" cy="35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Cuenta con 54 empresas rubro libro 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(2020-SII): 1,7%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2020 habían </a:t>
            </a:r>
            <a:r>
              <a:rPr b="1"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67 trabajadores/as sector libro (SII)</a:t>
            </a: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0,8%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Año 2019 vendieron ~67.000 UF sector libro (SII): 0,34%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254000" marR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" type="body"/>
          </p:nvPr>
        </p:nvSpPr>
        <p:spPr>
          <a:xfrm>
            <a:off x="209549" y="996452"/>
            <a:ext cx="3187798" cy="35569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MISIÓN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Contribuir significativamente a la mejora de las políticas públicas y a la modernización del Estado en Chile y Latinoamérica, con miras a promover el desarrollo humano de las personas y la creación de valor público.</a:t>
            </a:r>
            <a:endParaRPr/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LINEAMIENTOS ESTRATÉGICOS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Servicios transversales del Estado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Innovación pública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Desarrollo territorial y descentralización efectiva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Políticas para el desarrollo humano y el valor público</a:t>
            </a:r>
            <a:endParaRPr/>
          </a:p>
        </p:txBody>
      </p:sp>
      <p:sp>
        <p:nvSpPr>
          <p:cNvPr id="247" name="Google Shape;247;p28"/>
          <p:cNvSpPr txBox="1"/>
          <p:nvPr>
            <p:ph idx="2" type="body"/>
          </p:nvPr>
        </p:nvSpPr>
        <p:spPr>
          <a:xfrm>
            <a:off x="3823622" y="996452"/>
            <a:ext cx="5057419" cy="21898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lang="e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ALGUNAS CIFRAS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 años de vida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+1.000 Millones en Fondos de Investigación (CONICYT)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+100 de Proyectos y Estudios realizados para 58 servicios públicos diferentes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+60 Diplomados y Cursos de especialización realizados</a:t>
            </a:r>
            <a:endParaRPr/>
          </a:p>
          <a:p>
            <a:pPr indent="-26035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Char char="▪"/>
            </a:pPr>
            <a:r>
              <a:rPr lang="es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+2.200 profesionales formados(as)</a:t>
            </a:r>
            <a:endParaRPr/>
          </a:p>
          <a:p>
            <a:pPr indent="-1651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41949"/>
              </a:buClr>
              <a:buSzPts val="1500"/>
              <a:buFont typeface="Noto Sans Symbol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8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fld id="{00000000-1234-1234-1234-123412341234}" type="slidenum">
              <a:rPr lang="es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28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>
                <a:latin typeface="Calibri"/>
                <a:ea typeface="Calibri"/>
                <a:cs typeface="Calibri"/>
                <a:sym typeface="Calibri"/>
              </a:rPr>
              <a:t>CENTRO DE SISTEMAS PÚBLICOS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28"/>
          <p:cNvPicPr preferRelativeResize="0"/>
          <p:nvPr/>
        </p:nvPicPr>
        <p:blipFill rotWithShape="1">
          <a:blip r:embed="rId3">
            <a:alphaModFix/>
          </a:blip>
          <a:srcRect b="0" l="0" r="0" t="31721"/>
          <a:stretch/>
        </p:blipFill>
        <p:spPr>
          <a:xfrm>
            <a:off x="3823622" y="3237933"/>
            <a:ext cx="5110829" cy="139917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8"/>
          <p:cNvSpPr txBox="1"/>
          <p:nvPr/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Proceso de construcción de la Política Nacional de la Lectura y el Libro 2022-2027</a:t>
            </a:r>
            <a:endParaRPr b="0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57" name="Google Shape;257;p29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58" name="Google Shape;258;p29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OBJETIVO DE LA MESA DE TRABAJO REGIONAL</a:t>
            </a:r>
            <a:endParaRPr/>
          </a:p>
        </p:txBody>
      </p:sp>
      <p:sp>
        <p:nvSpPr>
          <p:cNvPr id="259" name="Google Shape;259;p29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260" name="Google Shape;260;p29"/>
          <p:cNvGrpSpPr/>
          <p:nvPr/>
        </p:nvGrpSpPr>
        <p:grpSpPr>
          <a:xfrm>
            <a:off x="1808149" y="2232606"/>
            <a:ext cx="5725248" cy="920973"/>
            <a:chOff x="1674650" y="1916983"/>
            <a:chExt cx="10370822" cy="1455387"/>
          </a:xfrm>
        </p:grpSpPr>
        <p:sp>
          <p:nvSpPr>
            <p:cNvPr id="261" name="Google Shape;261;p29"/>
            <p:cNvSpPr/>
            <p:nvPr/>
          </p:nvSpPr>
          <p:spPr>
            <a:xfrm>
              <a:off x="1674650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1949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Instancias participativas para la redacción del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4815563" y="1916983"/>
              <a:ext cx="4006046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Síntesis de información y presentación primer borrador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8444532" y="1931994"/>
              <a:ext cx="3600940" cy="1440376"/>
            </a:xfrm>
            <a:custGeom>
              <a:rect b="b" l="l" r="r" t="t"/>
              <a:pathLst>
                <a:path extrusionOk="0" h="1440376" w="3600940">
                  <a:moveTo>
                    <a:pt x="0" y="0"/>
                  </a:moveTo>
                  <a:lnTo>
                    <a:pt x="2880752" y="0"/>
                  </a:lnTo>
                  <a:lnTo>
                    <a:pt x="3600940" y="720188"/>
                  </a:lnTo>
                  <a:lnTo>
                    <a:pt x="2880752" y="1440376"/>
                  </a:lnTo>
                  <a:lnTo>
                    <a:pt x="0" y="1440376"/>
                  </a:lnTo>
                  <a:lnTo>
                    <a:pt x="720188" y="720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317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6000" lIns="588125" spcFirstLastPara="1" rIns="556125" wrap="square" tIns="16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None/>
              </a:pPr>
              <a:r>
                <a:rPr b="0" i="0" lang="es" sz="12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Validación del borrador de la Política</a:t>
              </a:r>
              <a:endPara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9"/>
          <p:cNvSpPr txBox="1"/>
          <p:nvPr/>
        </p:nvSpPr>
        <p:spPr>
          <a:xfrm>
            <a:off x="1434517" y="2028244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NOVIEMBRE A ENERO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3363841" y="2018069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ENERO A FEBRERO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269946" y="2016838"/>
            <a:ext cx="2210656" cy="25622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127000" lvl="1" marL="127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libri"/>
              <a:buNone/>
            </a:pPr>
            <a:r>
              <a:rPr b="1" i="0" lang="es" sz="1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b="1" i="0" sz="14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936" y="3267718"/>
            <a:ext cx="1876936" cy="90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0936" y="4185700"/>
            <a:ext cx="1876937" cy="8702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9" name="Google Shape;269;p29"/>
          <p:cNvCxnSpPr/>
          <p:nvPr/>
        </p:nvCxnSpPr>
        <p:spPr>
          <a:xfrm>
            <a:off x="2743200" y="3153579"/>
            <a:ext cx="561299" cy="564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3363841" y="3249125"/>
            <a:ext cx="1924031" cy="1710940"/>
          </a:xfrm>
          <a:prstGeom prst="rect">
            <a:avLst/>
          </a:prstGeom>
          <a:noFill/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9"/>
          <p:cNvSpPr txBox="1"/>
          <p:nvPr/>
        </p:nvSpPr>
        <p:spPr>
          <a:xfrm>
            <a:off x="370650" y="1023969"/>
            <a:ext cx="8402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“Discutir cómo la Política puede asegurar una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perspectiva descentralizada en su diseño e implementación,</a:t>
            </a:r>
            <a:r>
              <a:rPr b="1" i="0" lang="es" sz="1500" u="none" cap="none" strike="noStrike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s" sz="1500" u="none" cap="none" strike="noStrike">
                <a:solidFill>
                  <a:schemeClr val="accent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considerando los distintos elementos: principios, ámbitos, objetivos, medidas y estrategias de seguimiento y evaluación participativa”</a:t>
            </a:r>
            <a:endParaRPr b="1" i="0" sz="1500" u="none" cap="none" strike="noStrike">
              <a:solidFill>
                <a:schemeClr val="accent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72750" y="1088500"/>
            <a:ext cx="74652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47650" lvl="0" marL="2540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Las Mesas regionales  forman parte del proceso de construcción de la Política Nacional de la Lectura y el Libro (PNLL) 2022-2027, cuyo acompañamiento metodológico está a </a:t>
            </a:r>
            <a:r>
              <a:rPr lang="es"/>
              <a:t>cargo</a:t>
            </a:r>
            <a:r>
              <a:rPr lang="es"/>
              <a:t> del Centro de Sistemas Públicos de la Universidad de Chile.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jefa de proyecto y responsable del equipo de trabajo es Constanza Symmes  (</a:t>
            </a:r>
            <a:r>
              <a:rPr lang="es" u="sng">
                <a:solidFill>
                  <a:srgbClr val="0070C0"/>
                </a:solidFill>
              </a:rPr>
              <a:t>politicalibro@dii.uchile.cl</a:t>
            </a:r>
            <a:r>
              <a:rPr lang="es"/>
              <a:t>) , quien desempeñó el  mismo rol en la Evaluación de la PNLL 2015-2020.</a:t>
            </a:r>
            <a:endParaRPr/>
          </a:p>
          <a:p>
            <a:pPr indent="-260350" lvl="1" marL="774700" rtl="0" algn="just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▪"/>
            </a:pPr>
            <a:r>
              <a:rPr lang="es"/>
              <a:t>La contraparte técnica desde el Ministerio de las Culturas, las Artes y el Patrimonio es Florencia García (</a:t>
            </a:r>
            <a:r>
              <a:rPr lang="es" u="sng">
                <a:solidFill>
                  <a:srgbClr val="0070C0"/>
                </a:solidFill>
              </a:rPr>
              <a:t>florencia.garcia@cultura.gob.cl</a:t>
            </a:r>
            <a:r>
              <a:rPr lang="es"/>
              <a:t>), quien es coordinadora de la PNLL. 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La participación en la Mesa Regional  y en el proceso de construcción es voluntaria. Como instancia participativa, no hay garantía de anonimato.</a:t>
            </a:r>
            <a:endParaRPr/>
          </a:p>
          <a:p>
            <a:pPr indent="-247650" lvl="0" marL="2540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Noto Sans Symbols"/>
              <a:buChar char="▪"/>
            </a:pPr>
            <a:r>
              <a:rPr lang="es"/>
              <a:t>Se realizará una grabación de audio y video del taller, con su consentimiento, como medio verificador de la actividad ante la Subsecretaría de las Culturas y las Artes, la cual tendrá acceso a estos registros. Esta será utilizada para las tareas de sistematización de los debates y análisis. </a:t>
            </a:r>
            <a:endParaRPr/>
          </a:p>
        </p:txBody>
      </p:sp>
      <p:sp>
        <p:nvSpPr>
          <p:cNvPr id="277" name="Google Shape;277;p30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79" name="Google Shape;279;p30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ASPECTOS QUE DEBES CONOCER</a:t>
            </a:r>
            <a:endParaRPr/>
          </a:p>
        </p:txBody>
      </p:sp>
      <p:sp>
        <p:nvSpPr>
          <p:cNvPr id="280" name="Google Shape;280;p30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 b="0" l="0" r="576" t="0"/>
          <a:stretch/>
        </p:blipFill>
        <p:spPr>
          <a:xfrm>
            <a:off x="0" y="1218289"/>
            <a:ext cx="9072154" cy="375212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¿QUÉ PRINCIPIOS GUIARÁN NUESTRO TRABAJO?</a:t>
            </a:r>
            <a:endParaRPr/>
          </a:p>
        </p:txBody>
      </p:sp>
      <p:sp>
        <p:nvSpPr>
          <p:cNvPr id="287" name="Google Shape;287;p31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293" name="Google Shape;293;p32"/>
          <p:cNvSpPr txBox="1"/>
          <p:nvPr>
            <p:ph idx="1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>
            <p:ph type="title"/>
          </p:nvPr>
        </p:nvSpPr>
        <p:spPr>
          <a:xfrm>
            <a:off x="307759" y="285253"/>
            <a:ext cx="73455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84E"/>
              </a:buClr>
              <a:buSzPts val="2400"/>
              <a:buFont typeface="Calibri"/>
              <a:buNone/>
            </a:pPr>
            <a:r>
              <a:rPr lang="es" sz="2400">
                <a:solidFill>
                  <a:srgbClr val="C4184E"/>
                </a:solidFill>
                <a:latin typeface="Calibri"/>
                <a:ea typeface="Calibri"/>
                <a:cs typeface="Calibri"/>
                <a:sym typeface="Calibri"/>
              </a:rPr>
              <a:t>¿CÓMO INTERACTUAREMOS HOY?</a:t>
            </a:r>
            <a:endParaRPr/>
          </a:p>
        </p:txBody>
      </p:sp>
      <p:sp>
        <p:nvSpPr>
          <p:cNvPr id="304" name="Google Shape;304;p33"/>
          <p:cNvSpPr txBox="1"/>
          <p:nvPr>
            <p:ph idx="1" type="subTitle"/>
          </p:nvPr>
        </p:nvSpPr>
        <p:spPr>
          <a:xfrm>
            <a:off x="318644" y="577096"/>
            <a:ext cx="7334400" cy="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305" name="Google Shape;3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6949" y="2160994"/>
            <a:ext cx="892969" cy="821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7700" y="2136994"/>
            <a:ext cx="650081" cy="8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7649" y="2128838"/>
            <a:ext cx="8858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10443" y="2135981"/>
            <a:ext cx="871538" cy="87153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3"/>
          <p:cNvSpPr txBox="1"/>
          <p:nvPr>
            <p:ph idx="12" type="sldNum"/>
          </p:nvPr>
        </p:nvSpPr>
        <p:spPr>
          <a:xfrm>
            <a:off x="8596313" y="4688704"/>
            <a:ext cx="275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0" name="Google Shape;310;p33"/>
          <p:cNvSpPr/>
          <p:nvPr/>
        </p:nvSpPr>
        <p:spPr>
          <a:xfrm>
            <a:off x="4398850" y="1896175"/>
            <a:ext cx="1335900" cy="13896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16" name="Google Shape;316;p34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17" name="Google Shape;317;p34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¿QUIÉNES SOMOS?</a:t>
            </a:r>
            <a:endParaRPr/>
          </a:p>
        </p:txBody>
      </p:sp>
      <p:sp>
        <p:nvSpPr>
          <p:cNvPr id="318" name="Google Shape;318;p34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construcción de la Política Nacional de la Lectura y el Libro 2022-2027</a:t>
            </a:r>
            <a:endParaRPr/>
          </a:p>
        </p:txBody>
      </p:sp>
      <p:pic>
        <p:nvPicPr>
          <p:cNvPr id="319" name="Google Shape;31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869771"/>
            <a:ext cx="2728520" cy="4092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idx="11" type="ftr"/>
          </p:nvPr>
        </p:nvSpPr>
        <p:spPr>
          <a:xfrm>
            <a:off x="6659217" y="4728461"/>
            <a:ext cx="1905828" cy="2316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www.sistemaspublicos.cl</a:t>
            </a:r>
            <a:endParaRPr/>
          </a:p>
        </p:txBody>
      </p:sp>
      <p:sp>
        <p:nvSpPr>
          <p:cNvPr id="325" name="Google Shape;325;p35"/>
          <p:cNvSpPr txBox="1"/>
          <p:nvPr>
            <p:ph idx="12" type="sldNum"/>
          </p:nvPr>
        </p:nvSpPr>
        <p:spPr>
          <a:xfrm>
            <a:off x="8596313" y="4688704"/>
            <a:ext cx="27581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26" name="Google Shape;326;p35"/>
          <p:cNvSpPr txBox="1"/>
          <p:nvPr>
            <p:ph type="title"/>
          </p:nvPr>
        </p:nvSpPr>
        <p:spPr>
          <a:xfrm>
            <a:off x="307759" y="285253"/>
            <a:ext cx="7345372" cy="291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41949"/>
              </a:buClr>
              <a:buSzPts val="2400"/>
              <a:buFont typeface="Calibri"/>
              <a:buNone/>
            </a:pPr>
            <a:r>
              <a:rPr lang="es"/>
              <a:t>PANORAMA REGIONAL DEL LIBRO Y LA LECTURA</a:t>
            </a:r>
            <a:endParaRPr/>
          </a:p>
        </p:txBody>
      </p:sp>
      <p:sp>
        <p:nvSpPr>
          <p:cNvPr id="327" name="Google Shape;327;p35"/>
          <p:cNvSpPr txBox="1"/>
          <p:nvPr>
            <p:ph idx="2" type="subTitle"/>
          </p:nvPr>
        </p:nvSpPr>
        <p:spPr>
          <a:xfrm>
            <a:off x="318644" y="577096"/>
            <a:ext cx="7334486" cy="16882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lang="es"/>
              <a:t>Proceso  de construcción de la Política Nacional de la Lectura y el Libro 2022-2027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35"/>
          <p:cNvSpPr/>
          <p:nvPr/>
        </p:nvSpPr>
        <p:spPr>
          <a:xfrm>
            <a:off x="1945940" y="1990413"/>
            <a:ext cx="4979789" cy="530636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8F123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¿Cómo es el ecosistema de la lectura y el libro en la región?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5"/>
          <p:cNvSpPr/>
          <p:nvPr/>
        </p:nvSpPr>
        <p:spPr>
          <a:xfrm>
            <a:off x="2620949" y="2571750"/>
            <a:ext cx="3902103" cy="530636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5454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necesidades enfrenta el sector?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5">
      <a:dk1>
        <a:srgbClr val="3F3F3F"/>
      </a:dk1>
      <a:lt1>
        <a:srgbClr val="FFFFFF"/>
      </a:lt1>
      <a:dk2>
        <a:srgbClr val="5F5F5F"/>
      </a:dk2>
      <a:lt2>
        <a:srgbClr val="FFFFFF"/>
      </a:lt2>
      <a:accent1>
        <a:srgbClr val="C41949"/>
      </a:accent1>
      <a:accent2>
        <a:srgbClr val="5F5F5F"/>
      </a:accent2>
      <a:accent3>
        <a:srgbClr val="9F9F9F"/>
      </a:accent3>
      <a:accent4>
        <a:srgbClr val="E42C61"/>
      </a:accent4>
      <a:accent5>
        <a:srgbClr val="757070"/>
      </a:accent5>
      <a:accent6>
        <a:srgbClr val="AEABAB"/>
      </a:accent6>
      <a:hlink>
        <a:srgbClr val="C41949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