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309" r:id="rId3"/>
    <p:sldId id="312" r:id="rId4"/>
    <p:sldId id="320" r:id="rId5"/>
    <p:sldId id="319" r:id="rId6"/>
    <p:sldId id="313" r:id="rId7"/>
    <p:sldId id="314" r:id="rId8"/>
    <p:sldId id="327" r:id="rId9"/>
    <p:sldId id="315" r:id="rId10"/>
    <p:sldId id="321" r:id="rId11"/>
    <p:sldId id="322" r:id="rId12"/>
    <p:sldId id="324" r:id="rId13"/>
    <p:sldId id="325" r:id="rId14"/>
    <p:sldId id="317" r:id="rId15"/>
    <p:sldId id="328" r:id="rId16"/>
    <p:sldId id="323" r:id="rId17"/>
    <p:sldId id="333" r:id="rId18"/>
    <p:sldId id="334" r:id="rId19"/>
    <p:sldId id="285" r:id="rId20"/>
    <p:sldId id="263" r:id="rId21"/>
    <p:sldId id="264" r:id="rId22"/>
    <p:sldId id="271" r:id="rId23"/>
    <p:sldId id="272" r:id="rId24"/>
    <p:sldId id="273" r:id="rId25"/>
    <p:sldId id="266" r:id="rId26"/>
    <p:sldId id="268" r:id="rId27"/>
    <p:sldId id="269" r:id="rId28"/>
    <p:sldId id="300" r:id="rId29"/>
    <p:sldId id="301" r:id="rId30"/>
    <p:sldId id="337" r:id="rId31"/>
    <p:sldId id="336" r:id="rId32"/>
    <p:sldId id="288" r:id="rId33"/>
  </p:sldIdLst>
  <p:sldSz cx="9144000" cy="6858000" type="screen4x3"/>
  <p:notesSz cx="7010400" cy="9296400"/>
  <p:defaultTextStyle>
    <a:defPPr>
      <a:defRPr lang="es-CL"/>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rardo Valle González" initials="GV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7171"/>
    <a:srgbClr val="6F6F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40" autoAdjust="0"/>
    <p:restoredTop sz="94660"/>
  </p:normalViewPr>
  <p:slideViewPr>
    <p:cSldViewPr>
      <p:cViewPr>
        <p:scale>
          <a:sx n="60" d="100"/>
          <a:sy n="60" d="100"/>
        </p:scale>
        <p:origin x="-1632" y="-1020"/>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1968" y="-78"/>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AE10F7-884C-4FB7-92DA-896D4238014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CL"/>
        </a:p>
      </dgm:t>
    </dgm:pt>
    <dgm:pt modelId="{D894BF7B-CD0F-479A-8E44-BAFB1E6F3E9A}">
      <dgm:prSet custT="1"/>
      <dgm:spPr>
        <a:solidFill>
          <a:schemeClr val="accent1"/>
        </a:solidFill>
      </dgm:spPr>
      <dgm:t>
        <a:bodyPr/>
        <a:lstStyle/>
        <a:p>
          <a:pPr rtl="0"/>
          <a:r>
            <a:rPr lang="es-CL" sz="2400" dirty="0" smtClean="0"/>
            <a:t>1. Art. 14 Ter – Tributación Simplificada</a:t>
          </a:r>
          <a:endParaRPr lang="es-CL" sz="2400" dirty="0"/>
        </a:p>
      </dgm:t>
    </dgm:pt>
    <dgm:pt modelId="{6219511F-11EC-4D35-8C1F-8FC091A026DC}" type="parTrans" cxnId="{1692BAEB-FEE0-4454-B706-76414BBA7DD0}">
      <dgm:prSet/>
      <dgm:spPr/>
      <dgm:t>
        <a:bodyPr/>
        <a:lstStyle/>
        <a:p>
          <a:endParaRPr lang="es-CL" sz="2400"/>
        </a:p>
      </dgm:t>
    </dgm:pt>
    <dgm:pt modelId="{D5B9483B-3DB1-44EB-A542-EDD2FC2F6DE4}" type="sibTrans" cxnId="{1692BAEB-FEE0-4454-B706-76414BBA7DD0}">
      <dgm:prSet/>
      <dgm:spPr/>
      <dgm:t>
        <a:bodyPr/>
        <a:lstStyle/>
        <a:p>
          <a:endParaRPr lang="es-CL" sz="2400"/>
        </a:p>
      </dgm:t>
    </dgm:pt>
    <dgm:pt modelId="{115B5D98-4605-4DE9-81C4-33924AF8232D}">
      <dgm:prSet custT="1"/>
      <dgm:spPr>
        <a:solidFill>
          <a:schemeClr val="accent1">
            <a:lumMod val="40000"/>
            <a:lumOff val="60000"/>
          </a:schemeClr>
        </a:solidFill>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s-CL" sz="2400" dirty="0" smtClean="0"/>
            <a:t>2Postergación del pago del IVA</a:t>
          </a:r>
        </a:p>
        <a:p>
          <a:pPr defTabSz="1066800" rtl="0">
            <a:lnSpc>
              <a:spcPct val="90000"/>
            </a:lnSpc>
            <a:spcBef>
              <a:spcPct val="0"/>
            </a:spcBef>
            <a:spcAft>
              <a:spcPct val="35000"/>
            </a:spcAft>
          </a:pPr>
          <a:r>
            <a:rPr lang="es-CL" sz="2400" dirty="0" smtClean="0"/>
            <a:t>. </a:t>
          </a:r>
          <a:endParaRPr lang="es-CL" sz="2400" dirty="0"/>
        </a:p>
      </dgm:t>
    </dgm:pt>
    <dgm:pt modelId="{3CD4B477-63F6-41DE-A531-E4DCC09B59A8}" type="parTrans" cxnId="{19F548D4-9392-48B3-B80D-412EC26C5720}">
      <dgm:prSet/>
      <dgm:spPr/>
      <dgm:t>
        <a:bodyPr/>
        <a:lstStyle/>
        <a:p>
          <a:endParaRPr lang="es-CL" sz="2400"/>
        </a:p>
      </dgm:t>
    </dgm:pt>
    <dgm:pt modelId="{A9DEF2D0-1B8C-4E27-8596-8962EF631F42}" type="sibTrans" cxnId="{19F548D4-9392-48B3-B80D-412EC26C5720}">
      <dgm:prSet/>
      <dgm:spPr/>
      <dgm:t>
        <a:bodyPr/>
        <a:lstStyle/>
        <a:p>
          <a:endParaRPr lang="es-CL" sz="2400"/>
        </a:p>
      </dgm:t>
    </dgm:pt>
    <dgm:pt modelId="{72D47A69-3BEA-4747-922E-F9E1320F02AC}" type="pres">
      <dgm:prSet presAssocID="{20AE10F7-884C-4FB7-92DA-896D42380145}" presName="linear" presStyleCnt="0">
        <dgm:presLayoutVars>
          <dgm:animLvl val="lvl"/>
          <dgm:resizeHandles val="exact"/>
        </dgm:presLayoutVars>
      </dgm:prSet>
      <dgm:spPr/>
      <dgm:t>
        <a:bodyPr/>
        <a:lstStyle/>
        <a:p>
          <a:endParaRPr lang="es-CL"/>
        </a:p>
      </dgm:t>
    </dgm:pt>
    <dgm:pt modelId="{DB74697C-5FEF-4C71-AB64-7E88CA4D298C}" type="pres">
      <dgm:prSet presAssocID="{D894BF7B-CD0F-479A-8E44-BAFB1E6F3E9A}" presName="parentText" presStyleLbl="node1" presStyleIdx="0" presStyleCnt="2">
        <dgm:presLayoutVars>
          <dgm:chMax val="0"/>
          <dgm:bulletEnabled val="1"/>
        </dgm:presLayoutVars>
      </dgm:prSet>
      <dgm:spPr/>
      <dgm:t>
        <a:bodyPr/>
        <a:lstStyle/>
        <a:p>
          <a:endParaRPr lang="es-CL"/>
        </a:p>
      </dgm:t>
    </dgm:pt>
    <dgm:pt modelId="{B819F141-3512-4D07-A9A2-0CE2CB4E40A9}" type="pres">
      <dgm:prSet presAssocID="{D5B9483B-3DB1-44EB-A542-EDD2FC2F6DE4}" presName="spacer" presStyleCnt="0"/>
      <dgm:spPr/>
    </dgm:pt>
    <dgm:pt modelId="{D61D5E33-737C-4BD4-88A3-8F14B416D439}" type="pres">
      <dgm:prSet presAssocID="{115B5D98-4605-4DE9-81C4-33924AF8232D}" presName="parentText" presStyleLbl="node1" presStyleIdx="1" presStyleCnt="2">
        <dgm:presLayoutVars>
          <dgm:chMax val="0"/>
          <dgm:bulletEnabled val="1"/>
        </dgm:presLayoutVars>
      </dgm:prSet>
      <dgm:spPr/>
      <dgm:t>
        <a:bodyPr/>
        <a:lstStyle/>
        <a:p>
          <a:endParaRPr lang="es-CL"/>
        </a:p>
      </dgm:t>
    </dgm:pt>
  </dgm:ptLst>
  <dgm:cxnLst>
    <dgm:cxn modelId="{19F548D4-9392-48B3-B80D-412EC26C5720}" srcId="{20AE10F7-884C-4FB7-92DA-896D42380145}" destId="{115B5D98-4605-4DE9-81C4-33924AF8232D}" srcOrd="1" destOrd="0" parTransId="{3CD4B477-63F6-41DE-A531-E4DCC09B59A8}" sibTransId="{A9DEF2D0-1B8C-4E27-8596-8962EF631F42}"/>
    <dgm:cxn modelId="{878F0C94-D1F1-4DAD-9295-87111FC42FB2}" type="presOf" srcId="{115B5D98-4605-4DE9-81C4-33924AF8232D}" destId="{D61D5E33-737C-4BD4-88A3-8F14B416D439}" srcOrd="0" destOrd="0" presId="urn:microsoft.com/office/officeart/2005/8/layout/vList2"/>
    <dgm:cxn modelId="{4A4BDEAD-04E1-4153-960C-569FE81C5F63}" type="presOf" srcId="{20AE10F7-884C-4FB7-92DA-896D42380145}" destId="{72D47A69-3BEA-4747-922E-F9E1320F02AC}" srcOrd="0" destOrd="0" presId="urn:microsoft.com/office/officeart/2005/8/layout/vList2"/>
    <dgm:cxn modelId="{1692BAEB-FEE0-4454-B706-76414BBA7DD0}" srcId="{20AE10F7-884C-4FB7-92DA-896D42380145}" destId="{D894BF7B-CD0F-479A-8E44-BAFB1E6F3E9A}" srcOrd="0" destOrd="0" parTransId="{6219511F-11EC-4D35-8C1F-8FC091A026DC}" sibTransId="{D5B9483B-3DB1-44EB-A542-EDD2FC2F6DE4}"/>
    <dgm:cxn modelId="{DA54C2AD-528A-48A7-87BF-54F84053F85B}" type="presOf" srcId="{D894BF7B-CD0F-479A-8E44-BAFB1E6F3E9A}" destId="{DB74697C-5FEF-4C71-AB64-7E88CA4D298C}" srcOrd="0" destOrd="0" presId="urn:microsoft.com/office/officeart/2005/8/layout/vList2"/>
    <dgm:cxn modelId="{19F27235-84E8-40D2-9693-CFFF64164483}" type="presParOf" srcId="{72D47A69-3BEA-4747-922E-F9E1320F02AC}" destId="{DB74697C-5FEF-4C71-AB64-7E88CA4D298C}" srcOrd="0" destOrd="0" presId="urn:microsoft.com/office/officeart/2005/8/layout/vList2"/>
    <dgm:cxn modelId="{EF1DEAF8-62C1-4563-B3D4-1F94ED0FAFCA}" type="presParOf" srcId="{72D47A69-3BEA-4747-922E-F9E1320F02AC}" destId="{B819F141-3512-4D07-A9A2-0CE2CB4E40A9}" srcOrd="1" destOrd="0" presId="urn:microsoft.com/office/officeart/2005/8/layout/vList2"/>
    <dgm:cxn modelId="{03D7FBD5-58DD-42A8-A138-6A2C5F72EF7C}" type="presParOf" srcId="{72D47A69-3BEA-4747-922E-F9E1320F02AC}" destId="{D61D5E33-737C-4BD4-88A3-8F14B416D43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74697C-5FEF-4C71-AB64-7E88CA4D298C}">
      <dsp:nvSpPr>
        <dsp:cNvPr id="0" name=""/>
        <dsp:cNvSpPr/>
      </dsp:nvSpPr>
      <dsp:spPr>
        <a:xfrm>
          <a:off x="0" y="2946"/>
          <a:ext cx="7355160" cy="995085"/>
        </a:xfrm>
        <a:prstGeom prst="round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s-CL" sz="2400" kern="1200" dirty="0" smtClean="0"/>
            <a:t>1. Art. 14 Ter – Tributación Simplificada</a:t>
          </a:r>
          <a:endParaRPr lang="es-CL" sz="2400" kern="1200" dirty="0"/>
        </a:p>
      </dsp:txBody>
      <dsp:txXfrm>
        <a:off x="48576" y="51522"/>
        <a:ext cx="7258008" cy="897933"/>
      </dsp:txXfrm>
    </dsp:sp>
    <dsp:sp modelId="{D61D5E33-737C-4BD4-88A3-8F14B416D439}">
      <dsp:nvSpPr>
        <dsp:cNvPr id="0" name=""/>
        <dsp:cNvSpPr/>
      </dsp:nvSpPr>
      <dsp:spPr>
        <a:xfrm>
          <a:off x="0" y="1018191"/>
          <a:ext cx="7355160" cy="995085"/>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CL" sz="2400" kern="1200" dirty="0" smtClean="0"/>
            <a:t>2Postergación del pago del IVA</a:t>
          </a:r>
        </a:p>
        <a:p>
          <a:pPr lvl="0" algn="l" defTabSz="1066800" rtl="0">
            <a:lnSpc>
              <a:spcPct val="90000"/>
            </a:lnSpc>
            <a:spcBef>
              <a:spcPct val="0"/>
            </a:spcBef>
            <a:spcAft>
              <a:spcPct val="35000"/>
            </a:spcAft>
          </a:pPr>
          <a:r>
            <a:rPr lang="es-CL" sz="2400" kern="1200" dirty="0" smtClean="0"/>
            <a:t>. </a:t>
          </a:r>
          <a:endParaRPr lang="es-CL" sz="2400" kern="1200" dirty="0"/>
        </a:p>
      </dsp:txBody>
      <dsp:txXfrm>
        <a:off x="48576" y="1066767"/>
        <a:ext cx="7258008" cy="89793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s-CL"/>
          </a:p>
        </p:txBody>
      </p:sp>
      <p:sp>
        <p:nvSpPr>
          <p:cNvPr id="3" name="2 Marcador de fecha"/>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33EAD65D-6BEA-490A-A1EA-9E6AF9697118}" type="datetimeFigureOut">
              <a:rPr lang="es-CL"/>
              <a:pPr>
                <a:defRPr/>
              </a:pPr>
              <a:t>27-10-2016</a:t>
            </a:fld>
            <a:endParaRPr lang="es-CL"/>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s-CL"/>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40C08B9F-A29C-4AE2-B7C2-9FEAFF89937F}" type="slidenum">
              <a:rPr lang="es-CL"/>
              <a:pPr>
                <a:defRPr/>
              </a:pPr>
              <a:t>‹Nº›</a:t>
            </a:fld>
            <a:endParaRPr lang="es-CL"/>
          </a:p>
        </p:txBody>
      </p:sp>
    </p:spTree>
    <p:extLst>
      <p:ext uri="{BB962C8B-B14F-4D97-AF65-F5344CB8AC3E}">
        <p14:creationId xmlns:p14="http://schemas.microsoft.com/office/powerpoint/2010/main" val="14931398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s-CL"/>
          </a:p>
        </p:txBody>
      </p:sp>
      <p:sp>
        <p:nvSpPr>
          <p:cNvPr id="3" name="2 Marcador de fecha"/>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5185B861-0DD6-45B1-8E87-13D4AA01A379}" type="datetimeFigureOut">
              <a:rPr lang="es-CL"/>
              <a:pPr>
                <a:defRPr/>
              </a:pPr>
              <a:t>27-10-2016</a:t>
            </a:fld>
            <a:endParaRPr lang="es-CL"/>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s-CL" noProof="0"/>
          </a:p>
        </p:txBody>
      </p:sp>
      <p:sp>
        <p:nvSpPr>
          <p:cNvPr id="5" name="4 Marcador de notas"/>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CL" noProof="0"/>
          </a:p>
        </p:txBody>
      </p:sp>
      <p:sp>
        <p:nvSpPr>
          <p:cNvPr id="6" name="5 Marcador de pie de página"/>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s-CL"/>
          </a:p>
        </p:txBody>
      </p:sp>
      <p:sp>
        <p:nvSpPr>
          <p:cNvPr id="7" name="6 Marcador de número de diapositiva"/>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CBAE28EA-004B-4BFE-BDE7-267681F663F5}" type="slidenum">
              <a:rPr lang="es-CL"/>
              <a:pPr>
                <a:defRPr/>
              </a:pPr>
              <a:t>‹Nº›</a:t>
            </a:fld>
            <a:endParaRPr lang="es-CL"/>
          </a:p>
        </p:txBody>
      </p:sp>
    </p:spTree>
    <p:extLst>
      <p:ext uri="{BB962C8B-B14F-4D97-AF65-F5344CB8AC3E}">
        <p14:creationId xmlns:p14="http://schemas.microsoft.com/office/powerpoint/2010/main" val="20632324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 name="15 Marcador de texto"/>
          <p:cNvSpPr>
            <a:spLocks noGrp="1"/>
          </p:cNvSpPr>
          <p:nvPr>
            <p:ph type="body" sz="quarter" idx="11"/>
          </p:nvPr>
        </p:nvSpPr>
        <p:spPr>
          <a:xfrm>
            <a:off x="3851920" y="2204864"/>
            <a:ext cx="4535487" cy="1081088"/>
          </a:xfrm>
          <a:prstGeom prst="rect">
            <a:avLst/>
          </a:prstGeom>
        </p:spPr>
        <p:txBody>
          <a:bodyPr>
            <a:normAutofit/>
          </a:bodyPr>
          <a:lstStyle>
            <a:lvl1pPr marL="0" indent="0">
              <a:buNone/>
              <a:defRPr lang="es-ES" sz="3200" b="1" spc="300" smtClean="0">
                <a:solidFill>
                  <a:srgbClr val="717171"/>
                </a:solidFill>
                <a:cs typeface="Montserrat-Regular"/>
              </a:defRPr>
            </a:lvl1pPr>
          </a:lstStyle>
          <a:p>
            <a:pPr lvl="0"/>
            <a:r>
              <a:rPr lang="es-ES" smtClean="0"/>
              <a:t>Haga clic para modificar el estilo de texto del patrón</a:t>
            </a:r>
          </a:p>
        </p:txBody>
      </p:sp>
      <p:sp>
        <p:nvSpPr>
          <p:cNvPr id="18" name="17 Marcador de texto"/>
          <p:cNvSpPr>
            <a:spLocks noGrp="1"/>
          </p:cNvSpPr>
          <p:nvPr>
            <p:ph type="body" sz="quarter" idx="12"/>
          </p:nvPr>
        </p:nvSpPr>
        <p:spPr>
          <a:xfrm>
            <a:off x="4788024" y="4221088"/>
            <a:ext cx="3744416" cy="649287"/>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lang="es-ES" sz="1400" baseline="0" smtClean="0">
                <a:solidFill>
                  <a:srgbClr val="717171"/>
                </a:solidFill>
                <a:cs typeface="Raleway SemiBold"/>
              </a:defRPr>
            </a:lvl1pPr>
          </a:lstStyle>
          <a:p>
            <a:pPr lvl="0"/>
            <a:r>
              <a:rPr lang="es-ES" smtClean="0"/>
              <a:t>Haga clic para modificar el estilo de texto del patrón</a:t>
            </a:r>
          </a:p>
        </p:txBody>
      </p:sp>
      <p:sp>
        <p:nvSpPr>
          <p:cNvPr id="21" name="17 Marcador de texto"/>
          <p:cNvSpPr>
            <a:spLocks noGrp="1"/>
          </p:cNvSpPr>
          <p:nvPr>
            <p:ph type="body" sz="quarter" idx="13"/>
          </p:nvPr>
        </p:nvSpPr>
        <p:spPr>
          <a:xfrm>
            <a:off x="5076056" y="260648"/>
            <a:ext cx="3744416" cy="649287"/>
          </a:xfrm>
          <a:prstGeom prst="rect">
            <a:avLst/>
          </a:prstGeom>
        </p:spPr>
        <p:txBody>
          <a:bodyPr/>
          <a:lstStyle>
            <a:lvl1pPr marL="0" marR="0" indent="0" algn="r" defTabSz="914400" rtl="0" eaLnBrk="1" fontAlgn="auto" latinLnBrk="0" hangingPunct="1">
              <a:lnSpc>
                <a:spcPct val="100000"/>
              </a:lnSpc>
              <a:spcBef>
                <a:spcPct val="20000"/>
              </a:spcBef>
              <a:spcAft>
                <a:spcPts val="0"/>
              </a:spcAft>
              <a:buClrTx/>
              <a:buSzTx/>
              <a:buFont typeface="Arial" panose="020B0604020202020204" pitchFamily="34" charset="0"/>
              <a:buNone/>
              <a:tabLst/>
              <a:defRPr lang="es-ES" sz="1400" b="0" spc="300" baseline="0" smtClean="0">
                <a:solidFill>
                  <a:srgbClr val="717171"/>
                </a:solidFill>
                <a:cs typeface="Raleway SemiBold"/>
              </a:defRPr>
            </a:lvl1pPr>
          </a:lstStyle>
          <a:p>
            <a:pPr lvl="0"/>
            <a:r>
              <a:rPr lang="es-ES" smtClean="0"/>
              <a:t>Haga clic para modificar el estilo de texto del patrón</a:t>
            </a:r>
          </a:p>
          <a:p>
            <a:pPr lvl="1"/>
            <a:r>
              <a:rPr lang="es-ES" smtClean="0"/>
              <a:t>Segundo nivel</a:t>
            </a:r>
          </a:p>
        </p:txBody>
      </p:sp>
      <p:sp>
        <p:nvSpPr>
          <p:cNvPr id="5" name="3 Marcador de fecha"/>
          <p:cNvSpPr>
            <a:spLocks noGrp="1"/>
          </p:cNvSpPr>
          <p:nvPr>
            <p:ph type="dt" sz="half" idx="14"/>
          </p:nvPr>
        </p:nvSpPr>
        <p:spPr>
          <a:xfrm>
            <a:off x="1403350" y="6381750"/>
            <a:ext cx="2133600" cy="365125"/>
          </a:xfrm>
        </p:spPr>
        <p:txBody>
          <a:bodyPr/>
          <a:lstStyle>
            <a:lvl1pPr>
              <a:defRPr sz="1200" smtClean="0">
                <a:solidFill>
                  <a:schemeClr val="bg1">
                    <a:lumMod val="50000"/>
                  </a:schemeClr>
                </a:solidFill>
              </a:defRPr>
            </a:lvl1pPr>
          </a:lstStyle>
          <a:p>
            <a:pPr>
              <a:defRPr/>
            </a:pPr>
            <a:fld id="{BA6CBEDC-EEAA-413F-959D-0305139D74F9}" type="datetimeFigureOut">
              <a:rPr lang="es-CL"/>
              <a:pPr>
                <a:defRPr/>
              </a:pPr>
              <a:t>27-10-2016</a:t>
            </a:fld>
            <a:endParaRPr lang="es-CL" dirty="0"/>
          </a:p>
        </p:txBody>
      </p:sp>
      <p:sp>
        <p:nvSpPr>
          <p:cNvPr id="6" name="4 Marcador de pie de página"/>
          <p:cNvSpPr>
            <a:spLocks noGrp="1"/>
          </p:cNvSpPr>
          <p:nvPr>
            <p:ph type="ftr" sz="quarter" idx="15"/>
          </p:nvPr>
        </p:nvSpPr>
        <p:spPr>
          <a:xfrm>
            <a:off x="3563938" y="6381750"/>
            <a:ext cx="2895600" cy="365125"/>
          </a:xfrm>
        </p:spPr>
        <p:txBody>
          <a:bodyPr/>
          <a:lstStyle>
            <a:lvl1pPr>
              <a:defRPr sz="1200" baseline="0" dirty="0">
                <a:solidFill>
                  <a:schemeClr val="bg1">
                    <a:lumMod val="50000"/>
                  </a:schemeClr>
                </a:solidFill>
              </a:defRPr>
            </a:lvl1pPr>
          </a:lstStyle>
          <a:p>
            <a:pPr>
              <a:defRPr/>
            </a:pPr>
            <a:endParaRPr lang="es-CL"/>
          </a:p>
        </p:txBody>
      </p:sp>
      <p:sp>
        <p:nvSpPr>
          <p:cNvPr id="7" name="5 Marcador de número de diapositiva"/>
          <p:cNvSpPr>
            <a:spLocks noGrp="1"/>
          </p:cNvSpPr>
          <p:nvPr>
            <p:ph type="sldNum" sz="quarter" idx="16"/>
          </p:nvPr>
        </p:nvSpPr>
        <p:spPr/>
        <p:txBody>
          <a:bodyPr/>
          <a:lstStyle>
            <a:lvl1pPr>
              <a:defRPr sz="1200" smtClean="0">
                <a:solidFill>
                  <a:schemeClr val="bg1">
                    <a:lumMod val="50000"/>
                  </a:schemeClr>
                </a:solidFill>
              </a:defRPr>
            </a:lvl1pPr>
          </a:lstStyle>
          <a:p>
            <a:pPr>
              <a:defRPr/>
            </a:pPr>
            <a:fld id="{04CF28A2-EE31-49DB-9C99-E114664E8E91}" type="slidenum">
              <a:rPr lang="es-CL"/>
              <a:pPr>
                <a:defRPr/>
              </a:pPr>
              <a:t>‹Nº›</a:t>
            </a:fld>
            <a:endParaRPr lang="es-CL" dirty="0"/>
          </a:p>
        </p:txBody>
      </p:sp>
    </p:spTree>
    <p:extLst>
      <p:ext uri="{BB962C8B-B14F-4D97-AF65-F5344CB8AC3E}">
        <p14:creationId xmlns:p14="http://schemas.microsoft.com/office/powerpoint/2010/main" val="112760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4" name="4 Image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01013" y="66675"/>
            <a:ext cx="504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userDrawn="1"/>
        </p:nvSpPr>
        <p:spPr>
          <a:xfrm>
            <a:off x="663575" y="200025"/>
            <a:ext cx="6396038" cy="247650"/>
          </a:xfrm>
          <a:prstGeom prst="rect">
            <a:avLst/>
          </a:prstGeom>
        </p:spPr>
        <p:txBody>
          <a:bodyPr>
            <a:spAutoFit/>
          </a:bodyPr>
          <a:lstStyle/>
          <a:p>
            <a:pPr fontAlgn="auto">
              <a:spcBef>
                <a:spcPts val="0"/>
              </a:spcBef>
              <a:spcAft>
                <a:spcPts val="0"/>
              </a:spcAft>
              <a:defRPr/>
            </a:pPr>
            <a:r>
              <a:rPr lang="pt-BR" sz="1000" b="1" spc="300" dirty="0">
                <a:solidFill>
                  <a:schemeClr val="bg1">
                    <a:lumMod val="50000"/>
                  </a:schemeClr>
                </a:solidFill>
                <a:latin typeface="+mj-lt"/>
                <a:cs typeface="+mn-cs"/>
              </a:rPr>
              <a:t>MINISTERIO DE HACIENDA . </a:t>
            </a:r>
            <a:r>
              <a:rPr lang="pt-BR" sz="1000" spc="300" dirty="0">
                <a:solidFill>
                  <a:schemeClr val="bg1">
                    <a:lumMod val="50000"/>
                  </a:schemeClr>
                </a:solidFill>
                <a:latin typeface="+mj-lt"/>
                <a:cs typeface="+mn-cs"/>
              </a:rPr>
              <a:t>GOBIERNO DE CHILE</a:t>
            </a:r>
            <a:endParaRPr lang="es-CL" sz="1000" spc="300" dirty="0">
              <a:solidFill>
                <a:schemeClr val="bg1">
                  <a:lumMod val="50000"/>
                </a:schemeClr>
              </a:solidFill>
              <a:latin typeface="+mj-lt"/>
              <a:cs typeface="+mn-cs"/>
            </a:endParaRPr>
          </a:p>
        </p:txBody>
      </p:sp>
      <p:sp>
        <p:nvSpPr>
          <p:cNvPr id="2" name="1 Título"/>
          <p:cNvSpPr>
            <a:spLocks noGrp="1"/>
          </p:cNvSpPr>
          <p:nvPr>
            <p:ph type="title"/>
          </p:nvPr>
        </p:nvSpPr>
        <p:spPr>
          <a:xfrm>
            <a:off x="457200" y="548680"/>
            <a:ext cx="8229600" cy="720080"/>
          </a:xfrm>
          <a:prstGeom prst="rect">
            <a:avLst/>
          </a:prstGeom>
        </p:spPr>
        <p:txBody>
          <a:bodyPr>
            <a:normAutofit/>
          </a:bodyPr>
          <a:lstStyle>
            <a:lvl1pPr algn="l">
              <a:defRPr sz="3200" b="1" baseline="0">
                <a:solidFill>
                  <a:schemeClr val="accent1"/>
                </a:solidFill>
              </a:defRPr>
            </a:lvl1pPr>
          </a:lstStyle>
          <a:p>
            <a:r>
              <a:rPr lang="es-ES" smtClean="0"/>
              <a:t>Haga clic para modificar el estilo de título del patrón</a:t>
            </a:r>
            <a:endParaRPr lang="es-CL" dirty="0"/>
          </a:p>
        </p:txBody>
      </p:sp>
      <p:sp>
        <p:nvSpPr>
          <p:cNvPr id="3" name="2 Marcador de contenido"/>
          <p:cNvSpPr>
            <a:spLocks noGrp="1"/>
          </p:cNvSpPr>
          <p:nvPr>
            <p:ph idx="1"/>
          </p:nvPr>
        </p:nvSpPr>
        <p:spPr>
          <a:xfrm>
            <a:off x="457200" y="1700808"/>
            <a:ext cx="8229600" cy="4536504"/>
          </a:xfrm>
          <a:prstGeom prst="rect">
            <a:avLst/>
          </a:prstGeom>
        </p:spPr>
        <p:txBody>
          <a:bodyPr/>
          <a:lstStyle>
            <a:lvl1pPr marL="0" indent="0">
              <a:buClr>
                <a:schemeClr val="accent1"/>
              </a:buClr>
              <a:buFont typeface="Arial" panose="020B0604020202020204" pitchFamily="34" charset="0"/>
              <a:buNone/>
              <a:defRPr>
                <a:solidFill>
                  <a:srgbClr val="6F6F6F"/>
                </a:solidFill>
                <a:latin typeface="Calibri" panose="020F0502020204030204" pitchFamily="34" charset="0"/>
              </a:defRPr>
            </a:lvl1pPr>
            <a:lvl2pPr marL="742950" indent="-285750">
              <a:buClr>
                <a:schemeClr val="accent1"/>
              </a:buClr>
              <a:buFont typeface="Arial" panose="020B0604020202020204" pitchFamily="34" charset="0"/>
              <a:buChar char="•"/>
              <a:defRPr>
                <a:solidFill>
                  <a:srgbClr val="6F6F6F"/>
                </a:solidFill>
                <a:latin typeface="Calibri" panose="020F0502020204030204" pitchFamily="34" charset="0"/>
              </a:defRPr>
            </a:lvl2pPr>
            <a:lvl3pPr marL="1143000" indent="-228600">
              <a:buClr>
                <a:schemeClr val="accent1"/>
              </a:buClr>
              <a:buFont typeface="Arial" panose="020B0604020202020204" pitchFamily="34" charset="0"/>
              <a:buChar char="•"/>
              <a:defRPr>
                <a:solidFill>
                  <a:srgbClr val="6F6F6F"/>
                </a:solidFill>
                <a:latin typeface="Calibri" panose="020F0502020204030204" pitchFamily="34" charset="0"/>
              </a:defRPr>
            </a:lvl3pPr>
            <a:lvl4pPr marL="1600200" indent="-228600">
              <a:buClr>
                <a:schemeClr val="accent1"/>
              </a:buClr>
              <a:buFont typeface="Arial" panose="020B0604020202020204" pitchFamily="34" charset="0"/>
              <a:buChar char="•"/>
              <a:defRPr>
                <a:solidFill>
                  <a:srgbClr val="6F6F6F"/>
                </a:solidFill>
                <a:latin typeface="Calibri" panose="020F0502020204030204" pitchFamily="34" charset="0"/>
              </a:defRPr>
            </a:lvl4pPr>
          </a:lstStyle>
          <a:p>
            <a:pPr lvl="0"/>
            <a:r>
              <a:rPr lang="es-ES" dirty="0" smtClean="0"/>
              <a:t>Haga clic para modificar el estilo de texto del patrón</a:t>
            </a:r>
          </a:p>
          <a:p>
            <a:pPr lvl="1"/>
            <a:r>
              <a:rPr lang="es-ES" dirty="0" smtClean="0"/>
              <a:t>Primer nivel</a:t>
            </a:r>
          </a:p>
          <a:p>
            <a:pPr lvl="2"/>
            <a:r>
              <a:rPr lang="es-ES" dirty="0" smtClean="0"/>
              <a:t>Segundo nivel</a:t>
            </a:r>
          </a:p>
          <a:p>
            <a:pPr lvl="3"/>
            <a:r>
              <a:rPr lang="es-ES" dirty="0" smtClean="0"/>
              <a:t>Tercer nivel</a:t>
            </a:r>
          </a:p>
        </p:txBody>
      </p:sp>
      <p:sp>
        <p:nvSpPr>
          <p:cNvPr id="6" name="3 Marcador de fecha"/>
          <p:cNvSpPr>
            <a:spLocks noGrp="1"/>
          </p:cNvSpPr>
          <p:nvPr>
            <p:ph type="dt" sz="half" idx="10"/>
          </p:nvPr>
        </p:nvSpPr>
        <p:spPr/>
        <p:txBody>
          <a:bodyPr/>
          <a:lstStyle>
            <a:lvl1pPr>
              <a:defRPr sz="1200" smtClean="0">
                <a:solidFill>
                  <a:schemeClr val="bg1">
                    <a:lumMod val="50000"/>
                  </a:schemeClr>
                </a:solidFill>
              </a:defRPr>
            </a:lvl1pPr>
          </a:lstStyle>
          <a:p>
            <a:pPr>
              <a:defRPr/>
            </a:pPr>
            <a:fld id="{37B2AF16-B8DB-440A-93B4-E4AF9737CF72}" type="datetimeFigureOut">
              <a:rPr lang="es-CL"/>
              <a:pPr>
                <a:defRPr/>
              </a:pPr>
              <a:t>27-10-2016</a:t>
            </a:fld>
            <a:endParaRPr lang="es-CL" dirty="0"/>
          </a:p>
        </p:txBody>
      </p:sp>
      <p:sp>
        <p:nvSpPr>
          <p:cNvPr id="7" name="4 Marcador de pie de página"/>
          <p:cNvSpPr>
            <a:spLocks noGrp="1"/>
          </p:cNvSpPr>
          <p:nvPr>
            <p:ph type="ftr" sz="quarter" idx="11"/>
          </p:nvPr>
        </p:nvSpPr>
        <p:spPr/>
        <p:txBody>
          <a:bodyPr/>
          <a:lstStyle>
            <a:lvl1pPr>
              <a:defRPr sz="1200" baseline="0" dirty="0">
                <a:solidFill>
                  <a:schemeClr val="bg1">
                    <a:lumMod val="50000"/>
                  </a:schemeClr>
                </a:solidFill>
              </a:defRPr>
            </a:lvl1pPr>
          </a:lstStyle>
          <a:p>
            <a:pPr>
              <a:defRPr/>
            </a:pPr>
            <a:endParaRPr lang="es-CL"/>
          </a:p>
        </p:txBody>
      </p:sp>
      <p:sp>
        <p:nvSpPr>
          <p:cNvPr id="8" name="5 Marcador de número de diapositiva"/>
          <p:cNvSpPr>
            <a:spLocks noGrp="1"/>
          </p:cNvSpPr>
          <p:nvPr>
            <p:ph type="sldNum" sz="quarter" idx="12"/>
          </p:nvPr>
        </p:nvSpPr>
        <p:spPr/>
        <p:txBody>
          <a:bodyPr/>
          <a:lstStyle>
            <a:lvl1pPr>
              <a:defRPr sz="1200" smtClean="0">
                <a:solidFill>
                  <a:schemeClr val="bg1">
                    <a:lumMod val="50000"/>
                  </a:schemeClr>
                </a:solidFill>
              </a:defRPr>
            </a:lvl1pPr>
          </a:lstStyle>
          <a:p>
            <a:pPr>
              <a:defRPr/>
            </a:pPr>
            <a:fld id="{32CF62C9-2C45-4C3F-9D07-21707DF9CBAB}" type="slidenum">
              <a:rPr lang="es-CL"/>
              <a:pPr>
                <a:defRPr/>
              </a:pPr>
              <a:t>‹Nº›</a:t>
            </a:fld>
            <a:endParaRPr lang="es-CL" dirty="0"/>
          </a:p>
        </p:txBody>
      </p:sp>
    </p:spTree>
    <p:extLst>
      <p:ext uri="{BB962C8B-B14F-4D97-AF65-F5344CB8AC3E}">
        <p14:creationId xmlns:p14="http://schemas.microsoft.com/office/powerpoint/2010/main" val="37855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pic>
        <p:nvPicPr>
          <p:cNvPr id="5" name="4 Image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01013" y="66675"/>
            <a:ext cx="504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 Rectángulo"/>
          <p:cNvSpPr/>
          <p:nvPr userDrawn="1"/>
        </p:nvSpPr>
        <p:spPr>
          <a:xfrm>
            <a:off x="663575" y="200025"/>
            <a:ext cx="6396038" cy="247650"/>
          </a:xfrm>
          <a:prstGeom prst="rect">
            <a:avLst/>
          </a:prstGeom>
        </p:spPr>
        <p:txBody>
          <a:bodyPr>
            <a:spAutoFit/>
          </a:bodyPr>
          <a:lstStyle/>
          <a:p>
            <a:pPr fontAlgn="auto">
              <a:spcBef>
                <a:spcPts val="0"/>
              </a:spcBef>
              <a:spcAft>
                <a:spcPts val="0"/>
              </a:spcAft>
              <a:defRPr/>
            </a:pPr>
            <a:r>
              <a:rPr lang="pt-BR" sz="1000" b="1" spc="300" dirty="0">
                <a:solidFill>
                  <a:schemeClr val="bg1">
                    <a:lumMod val="50000"/>
                  </a:schemeClr>
                </a:solidFill>
                <a:latin typeface="+mj-lt"/>
                <a:cs typeface="+mn-cs"/>
              </a:rPr>
              <a:t>MINISTERIO DE HACIENDA . </a:t>
            </a:r>
            <a:r>
              <a:rPr lang="pt-BR" sz="1000" spc="300" dirty="0">
                <a:solidFill>
                  <a:schemeClr val="bg1">
                    <a:lumMod val="50000"/>
                  </a:schemeClr>
                </a:solidFill>
                <a:latin typeface="+mj-lt"/>
                <a:cs typeface="+mn-cs"/>
              </a:rPr>
              <a:t>GOBIERNO DE CHILE</a:t>
            </a:r>
            <a:endParaRPr lang="es-CL" sz="1000" spc="300" dirty="0">
              <a:solidFill>
                <a:schemeClr val="bg1">
                  <a:lumMod val="50000"/>
                </a:schemeClr>
              </a:solidFill>
              <a:latin typeface="+mj-lt"/>
              <a:cs typeface="+mn-cs"/>
            </a:endParaRPr>
          </a:p>
        </p:txBody>
      </p:sp>
      <p:sp>
        <p:nvSpPr>
          <p:cNvPr id="9" name="1 Título"/>
          <p:cNvSpPr>
            <a:spLocks noGrp="1"/>
          </p:cNvSpPr>
          <p:nvPr>
            <p:ph type="title"/>
          </p:nvPr>
        </p:nvSpPr>
        <p:spPr>
          <a:xfrm>
            <a:off x="457200" y="548680"/>
            <a:ext cx="8229600" cy="720080"/>
          </a:xfrm>
          <a:prstGeom prst="rect">
            <a:avLst/>
          </a:prstGeom>
        </p:spPr>
        <p:txBody>
          <a:bodyPr>
            <a:normAutofit/>
          </a:bodyPr>
          <a:lstStyle>
            <a:lvl1pPr algn="l">
              <a:defRPr sz="3200" b="1" baseline="0">
                <a:solidFill>
                  <a:schemeClr val="accent1"/>
                </a:solidFill>
              </a:defRPr>
            </a:lvl1pPr>
          </a:lstStyle>
          <a:p>
            <a:r>
              <a:rPr lang="es-ES" smtClean="0"/>
              <a:t>Haga clic para modificar el estilo de título del patrón</a:t>
            </a:r>
            <a:endParaRPr lang="es-CL" dirty="0"/>
          </a:p>
        </p:txBody>
      </p:sp>
      <p:sp>
        <p:nvSpPr>
          <p:cNvPr id="11" name="2 Marcador de contenido"/>
          <p:cNvSpPr>
            <a:spLocks noGrp="1"/>
          </p:cNvSpPr>
          <p:nvPr>
            <p:ph idx="1"/>
          </p:nvPr>
        </p:nvSpPr>
        <p:spPr>
          <a:xfrm>
            <a:off x="457200" y="1628800"/>
            <a:ext cx="4114800" cy="4608512"/>
          </a:xfrm>
          <a:prstGeom prst="rect">
            <a:avLst/>
          </a:prstGeom>
        </p:spPr>
        <p:txBody>
          <a:bodyPr/>
          <a:lstStyle>
            <a:lvl1pPr marL="0" indent="0">
              <a:buClr>
                <a:schemeClr val="accent1"/>
              </a:buClr>
              <a:buFont typeface="Arial" panose="020B0604020202020204" pitchFamily="34" charset="0"/>
              <a:buNone/>
              <a:defRPr>
                <a:solidFill>
                  <a:srgbClr val="6F6F6F"/>
                </a:solidFill>
                <a:latin typeface="Calibri" panose="020F0502020204030204" pitchFamily="34" charset="0"/>
              </a:defRPr>
            </a:lvl1pPr>
            <a:lvl2pPr marL="742950" indent="-285750">
              <a:buClr>
                <a:schemeClr val="accent1"/>
              </a:buClr>
              <a:buFont typeface="Arial" panose="020B0604020202020204" pitchFamily="34" charset="0"/>
              <a:buChar char="•"/>
              <a:defRPr>
                <a:solidFill>
                  <a:srgbClr val="6F6F6F"/>
                </a:solidFill>
                <a:latin typeface="Calibri" panose="020F0502020204030204" pitchFamily="34" charset="0"/>
              </a:defRPr>
            </a:lvl2pPr>
            <a:lvl3pPr marL="1143000" indent="-228600">
              <a:buClr>
                <a:schemeClr val="accent1"/>
              </a:buClr>
              <a:buFont typeface="Arial" panose="020B0604020202020204" pitchFamily="34" charset="0"/>
              <a:buChar char="•"/>
              <a:defRPr>
                <a:solidFill>
                  <a:srgbClr val="6F6F6F"/>
                </a:solidFill>
                <a:latin typeface="Calibri" panose="020F0502020204030204" pitchFamily="34" charset="0"/>
              </a:defRPr>
            </a:lvl3pPr>
            <a:lvl4pPr marL="1600200" indent="-228600">
              <a:buClr>
                <a:schemeClr val="accent1"/>
              </a:buClr>
              <a:buFont typeface="Arial" panose="020B0604020202020204" pitchFamily="34" charset="0"/>
              <a:buChar char="•"/>
              <a:defRPr>
                <a:solidFill>
                  <a:srgbClr val="6F6F6F"/>
                </a:solidFill>
                <a:latin typeface="Calibri" panose="020F0502020204030204" pitchFamily="34" charset="0"/>
              </a:defRPr>
            </a:lvl4pPr>
          </a:lstStyle>
          <a:p>
            <a:pPr lvl="0"/>
            <a:r>
              <a:rPr lang="es-ES" dirty="0" smtClean="0"/>
              <a:t>Haga clic para modificar el estilo de texto del patrón</a:t>
            </a:r>
          </a:p>
          <a:p>
            <a:pPr lvl="1"/>
            <a:r>
              <a:rPr lang="es-ES" dirty="0" smtClean="0"/>
              <a:t>Primer nivel</a:t>
            </a:r>
          </a:p>
          <a:p>
            <a:pPr lvl="2"/>
            <a:r>
              <a:rPr lang="es-ES" dirty="0" smtClean="0"/>
              <a:t>Segundo nivel</a:t>
            </a:r>
          </a:p>
          <a:p>
            <a:pPr lvl="3"/>
            <a:r>
              <a:rPr lang="es-ES" dirty="0" smtClean="0"/>
              <a:t>Tercer nivel</a:t>
            </a:r>
          </a:p>
        </p:txBody>
      </p:sp>
      <p:sp>
        <p:nvSpPr>
          <p:cNvPr id="13" name="12 Marcador de gráfico"/>
          <p:cNvSpPr>
            <a:spLocks noGrp="1"/>
          </p:cNvSpPr>
          <p:nvPr>
            <p:ph type="chart" sz="quarter" idx="13"/>
          </p:nvPr>
        </p:nvSpPr>
        <p:spPr>
          <a:xfrm>
            <a:off x="4716016" y="1628800"/>
            <a:ext cx="4032448" cy="4608512"/>
          </a:xfrm>
          <a:prstGeom prst="rect">
            <a:avLst/>
          </a:prstGeom>
        </p:spPr>
        <p:txBody>
          <a:bodyPr/>
          <a:lstStyle>
            <a:lvl1pPr marL="0" indent="0">
              <a:buFontTx/>
              <a:buNone/>
              <a:defRPr>
                <a:solidFill>
                  <a:schemeClr val="bg1">
                    <a:lumMod val="50000"/>
                  </a:schemeClr>
                </a:solidFill>
              </a:defRPr>
            </a:lvl1pPr>
          </a:lstStyle>
          <a:p>
            <a:pPr lvl="0"/>
            <a:endParaRPr lang="es-CL" noProof="0" dirty="0"/>
          </a:p>
        </p:txBody>
      </p:sp>
      <p:sp>
        <p:nvSpPr>
          <p:cNvPr id="7" name="4 Marcador de fecha"/>
          <p:cNvSpPr>
            <a:spLocks noGrp="1"/>
          </p:cNvSpPr>
          <p:nvPr>
            <p:ph type="dt" sz="half" idx="14"/>
          </p:nvPr>
        </p:nvSpPr>
        <p:spPr/>
        <p:txBody>
          <a:bodyPr/>
          <a:lstStyle>
            <a:lvl1pPr>
              <a:defRPr/>
            </a:lvl1pPr>
          </a:lstStyle>
          <a:p>
            <a:pPr>
              <a:defRPr/>
            </a:pPr>
            <a:fld id="{56BE9CD3-FEF7-485D-BB24-2C8BD2217482}" type="datetimeFigureOut">
              <a:rPr lang="es-CL"/>
              <a:pPr>
                <a:defRPr/>
              </a:pPr>
              <a:t>27-10-2016</a:t>
            </a:fld>
            <a:endParaRPr lang="es-CL"/>
          </a:p>
        </p:txBody>
      </p:sp>
      <p:sp>
        <p:nvSpPr>
          <p:cNvPr id="8" name="5 Marcador de pie de página"/>
          <p:cNvSpPr>
            <a:spLocks noGrp="1"/>
          </p:cNvSpPr>
          <p:nvPr>
            <p:ph type="ftr" sz="quarter" idx="15"/>
          </p:nvPr>
        </p:nvSpPr>
        <p:spPr/>
        <p:txBody>
          <a:bodyPr/>
          <a:lstStyle>
            <a:lvl1pPr>
              <a:defRPr/>
            </a:lvl1pPr>
          </a:lstStyle>
          <a:p>
            <a:pPr>
              <a:defRPr/>
            </a:pPr>
            <a:endParaRPr lang="es-CL"/>
          </a:p>
        </p:txBody>
      </p:sp>
      <p:sp>
        <p:nvSpPr>
          <p:cNvPr id="10" name="6 Marcador de número de diapositiva"/>
          <p:cNvSpPr>
            <a:spLocks noGrp="1"/>
          </p:cNvSpPr>
          <p:nvPr>
            <p:ph type="sldNum" sz="quarter" idx="16"/>
          </p:nvPr>
        </p:nvSpPr>
        <p:spPr/>
        <p:txBody>
          <a:bodyPr/>
          <a:lstStyle>
            <a:lvl1pPr>
              <a:defRPr/>
            </a:lvl1pPr>
          </a:lstStyle>
          <a:p>
            <a:pPr>
              <a:defRPr/>
            </a:pPr>
            <a:fld id="{EAD45EAE-D21E-4142-AE6E-2BB5BA9B36F9}" type="slidenum">
              <a:rPr lang="es-CL"/>
              <a:pPr>
                <a:defRPr/>
              </a:pPr>
              <a:t>‹Nº›</a:t>
            </a:fld>
            <a:endParaRPr lang="es-CL"/>
          </a:p>
        </p:txBody>
      </p:sp>
    </p:spTree>
    <p:extLst>
      <p:ext uri="{BB962C8B-B14F-4D97-AF65-F5344CB8AC3E}">
        <p14:creationId xmlns:p14="http://schemas.microsoft.com/office/powerpoint/2010/main" val="1473829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a">
    <p:spTree>
      <p:nvGrpSpPr>
        <p:cNvPr id="1" name=""/>
        <p:cNvGrpSpPr/>
        <p:nvPr/>
      </p:nvGrpSpPr>
      <p:grpSpPr>
        <a:xfrm>
          <a:off x="0" y="0"/>
          <a:ext cx="0" cy="0"/>
          <a:chOff x="0" y="0"/>
          <a:chExt cx="0" cy="0"/>
        </a:xfrm>
      </p:grpSpPr>
      <p:pic>
        <p:nvPicPr>
          <p:cNvPr id="4" name="4 Image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01013" y="66675"/>
            <a:ext cx="504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userDrawn="1"/>
        </p:nvSpPr>
        <p:spPr>
          <a:xfrm>
            <a:off x="663575" y="200025"/>
            <a:ext cx="6396038" cy="247650"/>
          </a:xfrm>
          <a:prstGeom prst="rect">
            <a:avLst/>
          </a:prstGeom>
        </p:spPr>
        <p:txBody>
          <a:bodyPr>
            <a:spAutoFit/>
          </a:bodyPr>
          <a:lstStyle/>
          <a:p>
            <a:pPr fontAlgn="auto">
              <a:spcBef>
                <a:spcPts val="0"/>
              </a:spcBef>
              <a:spcAft>
                <a:spcPts val="0"/>
              </a:spcAft>
              <a:defRPr/>
            </a:pPr>
            <a:r>
              <a:rPr lang="pt-BR" sz="1000" b="1" spc="300" dirty="0">
                <a:solidFill>
                  <a:schemeClr val="bg1">
                    <a:lumMod val="50000"/>
                  </a:schemeClr>
                </a:solidFill>
                <a:latin typeface="+mj-lt"/>
                <a:cs typeface="+mn-cs"/>
              </a:rPr>
              <a:t>MINISTERIO DE HACIENDA . </a:t>
            </a:r>
            <a:r>
              <a:rPr lang="pt-BR" sz="1000" spc="300" dirty="0">
                <a:solidFill>
                  <a:schemeClr val="bg1">
                    <a:lumMod val="50000"/>
                  </a:schemeClr>
                </a:solidFill>
                <a:latin typeface="+mj-lt"/>
                <a:cs typeface="+mn-cs"/>
              </a:rPr>
              <a:t>GOBIERNO DE CHILE</a:t>
            </a:r>
            <a:endParaRPr lang="es-CL" sz="1000" spc="300" dirty="0">
              <a:solidFill>
                <a:schemeClr val="bg1">
                  <a:lumMod val="50000"/>
                </a:schemeClr>
              </a:solidFill>
              <a:latin typeface="+mj-lt"/>
              <a:cs typeface="+mn-cs"/>
            </a:endParaRPr>
          </a:p>
        </p:txBody>
      </p:sp>
      <p:sp>
        <p:nvSpPr>
          <p:cNvPr id="18" name="17 Marcador de tabla"/>
          <p:cNvSpPr>
            <a:spLocks noGrp="1"/>
          </p:cNvSpPr>
          <p:nvPr>
            <p:ph type="tbl" sz="quarter" idx="13"/>
          </p:nvPr>
        </p:nvSpPr>
        <p:spPr>
          <a:xfrm>
            <a:off x="468313" y="1700213"/>
            <a:ext cx="8207375" cy="4465637"/>
          </a:xfrm>
          <a:prstGeom prst="rect">
            <a:avLst/>
          </a:prstGeom>
        </p:spPr>
        <p:txBody>
          <a:bodyPr/>
          <a:lstStyle>
            <a:lvl1pPr>
              <a:defRPr>
                <a:solidFill>
                  <a:schemeClr val="bg1">
                    <a:lumMod val="50000"/>
                  </a:schemeClr>
                </a:solidFill>
              </a:defRPr>
            </a:lvl1pPr>
          </a:lstStyle>
          <a:p>
            <a:pPr lvl="0"/>
            <a:endParaRPr lang="es-CL" noProof="0" dirty="0"/>
          </a:p>
        </p:txBody>
      </p:sp>
      <p:sp>
        <p:nvSpPr>
          <p:cNvPr id="19" name="1 Título"/>
          <p:cNvSpPr>
            <a:spLocks noGrp="1"/>
          </p:cNvSpPr>
          <p:nvPr>
            <p:ph type="title"/>
          </p:nvPr>
        </p:nvSpPr>
        <p:spPr>
          <a:xfrm>
            <a:off x="457200" y="548680"/>
            <a:ext cx="8229600" cy="720080"/>
          </a:xfrm>
          <a:prstGeom prst="rect">
            <a:avLst/>
          </a:prstGeom>
        </p:spPr>
        <p:txBody>
          <a:bodyPr>
            <a:normAutofit/>
          </a:bodyPr>
          <a:lstStyle>
            <a:lvl1pPr algn="l">
              <a:defRPr sz="3200" b="1" baseline="0">
                <a:solidFill>
                  <a:schemeClr val="accent1"/>
                </a:solidFill>
              </a:defRPr>
            </a:lvl1pPr>
          </a:lstStyle>
          <a:p>
            <a:r>
              <a:rPr lang="es-ES" smtClean="0"/>
              <a:t>Haga clic para modificar el estilo de título del patrón</a:t>
            </a:r>
            <a:endParaRPr lang="es-CL" dirty="0"/>
          </a:p>
        </p:txBody>
      </p:sp>
      <p:sp>
        <p:nvSpPr>
          <p:cNvPr id="6" name="6 Marcador de fecha"/>
          <p:cNvSpPr>
            <a:spLocks noGrp="1"/>
          </p:cNvSpPr>
          <p:nvPr>
            <p:ph type="dt" sz="half" idx="14"/>
          </p:nvPr>
        </p:nvSpPr>
        <p:spPr/>
        <p:txBody>
          <a:bodyPr/>
          <a:lstStyle>
            <a:lvl1pPr>
              <a:defRPr smtClean="0">
                <a:solidFill>
                  <a:schemeClr val="bg1">
                    <a:lumMod val="50000"/>
                  </a:schemeClr>
                </a:solidFill>
              </a:defRPr>
            </a:lvl1pPr>
          </a:lstStyle>
          <a:p>
            <a:pPr>
              <a:defRPr/>
            </a:pPr>
            <a:fld id="{0759A583-2097-41F3-BCAD-41B62E037CEF}" type="datetimeFigureOut">
              <a:rPr lang="es-CL"/>
              <a:pPr>
                <a:defRPr/>
              </a:pPr>
              <a:t>27-10-2016</a:t>
            </a:fld>
            <a:endParaRPr lang="es-CL" dirty="0"/>
          </a:p>
        </p:txBody>
      </p:sp>
      <p:sp>
        <p:nvSpPr>
          <p:cNvPr id="7" name="7 Marcador de pie de página"/>
          <p:cNvSpPr>
            <a:spLocks noGrp="1"/>
          </p:cNvSpPr>
          <p:nvPr>
            <p:ph type="ftr" sz="quarter" idx="15"/>
          </p:nvPr>
        </p:nvSpPr>
        <p:spPr/>
        <p:txBody>
          <a:bodyPr/>
          <a:lstStyle>
            <a:lvl1pPr>
              <a:defRPr dirty="0">
                <a:solidFill>
                  <a:schemeClr val="bg1">
                    <a:lumMod val="50000"/>
                  </a:schemeClr>
                </a:solidFill>
              </a:defRPr>
            </a:lvl1pPr>
          </a:lstStyle>
          <a:p>
            <a:pPr>
              <a:defRPr/>
            </a:pPr>
            <a:endParaRPr lang="es-CL"/>
          </a:p>
        </p:txBody>
      </p:sp>
      <p:sp>
        <p:nvSpPr>
          <p:cNvPr id="8" name="8 Marcador de número de diapositiva"/>
          <p:cNvSpPr>
            <a:spLocks noGrp="1"/>
          </p:cNvSpPr>
          <p:nvPr>
            <p:ph type="sldNum" sz="quarter" idx="16"/>
          </p:nvPr>
        </p:nvSpPr>
        <p:spPr/>
        <p:txBody>
          <a:bodyPr/>
          <a:lstStyle>
            <a:lvl1pPr>
              <a:defRPr smtClean="0">
                <a:solidFill>
                  <a:schemeClr val="bg1">
                    <a:lumMod val="50000"/>
                  </a:schemeClr>
                </a:solidFill>
              </a:defRPr>
            </a:lvl1pPr>
          </a:lstStyle>
          <a:p>
            <a:pPr>
              <a:defRPr/>
            </a:pPr>
            <a:fld id="{0E9FC001-D0FC-477B-A30A-F10E7EBDEEC3}" type="slidenum">
              <a:rPr lang="es-CL"/>
              <a:pPr>
                <a:defRPr/>
              </a:pPr>
              <a:t>‹Nº›</a:t>
            </a:fld>
            <a:endParaRPr lang="es-CL" dirty="0"/>
          </a:p>
        </p:txBody>
      </p:sp>
    </p:spTree>
    <p:extLst>
      <p:ext uri="{BB962C8B-B14F-4D97-AF65-F5344CB8AC3E}">
        <p14:creationId xmlns:p14="http://schemas.microsoft.com/office/powerpoint/2010/main" val="553735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ierr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 name="15 Marcador de texto"/>
          <p:cNvSpPr>
            <a:spLocks noGrp="1"/>
          </p:cNvSpPr>
          <p:nvPr>
            <p:ph type="body" sz="quarter" idx="11"/>
          </p:nvPr>
        </p:nvSpPr>
        <p:spPr>
          <a:xfrm>
            <a:off x="3851920" y="2204864"/>
            <a:ext cx="4535487" cy="1081088"/>
          </a:xfrm>
          <a:prstGeom prst="rect">
            <a:avLst/>
          </a:prstGeom>
        </p:spPr>
        <p:txBody>
          <a:bodyPr>
            <a:normAutofit/>
          </a:bodyPr>
          <a:lstStyle>
            <a:lvl1pPr marL="0" indent="0">
              <a:buNone/>
              <a:defRPr lang="es-ES" sz="3200" b="1" spc="300" smtClean="0">
                <a:solidFill>
                  <a:srgbClr val="717171"/>
                </a:solidFill>
                <a:cs typeface="Montserrat-Regular"/>
              </a:defRPr>
            </a:lvl1pPr>
          </a:lstStyle>
          <a:p>
            <a:pPr lvl="0"/>
            <a:r>
              <a:rPr lang="es-ES" smtClean="0"/>
              <a:t>Haga clic para modificar el estilo de texto del patrón</a:t>
            </a:r>
          </a:p>
        </p:txBody>
      </p:sp>
      <p:sp>
        <p:nvSpPr>
          <p:cNvPr id="18" name="17 Marcador de texto"/>
          <p:cNvSpPr>
            <a:spLocks noGrp="1"/>
          </p:cNvSpPr>
          <p:nvPr>
            <p:ph type="body" sz="quarter" idx="12"/>
          </p:nvPr>
        </p:nvSpPr>
        <p:spPr>
          <a:xfrm>
            <a:off x="5220072" y="5805264"/>
            <a:ext cx="3744416" cy="649287"/>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lang="es-ES" sz="1400" baseline="0" smtClean="0">
                <a:solidFill>
                  <a:srgbClr val="717171"/>
                </a:solidFill>
                <a:cs typeface="Raleway SemiBold"/>
              </a:defRPr>
            </a:lvl1pPr>
          </a:lstStyle>
          <a:p>
            <a:pPr lvl="0"/>
            <a:r>
              <a:rPr lang="es-ES" smtClean="0"/>
              <a:t>Haga clic para modificar el estilo de texto del patrón</a:t>
            </a:r>
          </a:p>
        </p:txBody>
      </p:sp>
    </p:spTree>
    <p:extLst>
      <p:ext uri="{BB962C8B-B14F-4D97-AF65-F5344CB8AC3E}">
        <p14:creationId xmlns:p14="http://schemas.microsoft.com/office/powerpoint/2010/main" val="35472925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srcRect/>
          <a:stretch>
            <a:fillRect/>
          </a:stretch>
        </a:blipFill>
        <a:effectLst/>
      </p:bgPr>
    </p:bg>
    <p:spTree>
      <p:nvGrpSpPr>
        <p:cNvPr id="1" name=""/>
        <p:cNvGrpSpPr/>
        <p:nvPr/>
      </p:nvGrpSpPr>
      <p:grpSpPr>
        <a:xfrm>
          <a:off x="0" y="0"/>
          <a:ext cx="0" cy="0"/>
          <a:chOff x="0" y="0"/>
          <a:chExt cx="0" cy="0"/>
        </a:xfrm>
      </p:grpSpPr>
      <p:sp>
        <p:nvSpPr>
          <p:cNvPr id="7" name="3 Marcador de fecha"/>
          <p:cNvSpPr>
            <a:spLocks noGrp="1"/>
          </p:cNvSpPr>
          <p:nvPr>
            <p:ph type="dt" sz="half" idx="2"/>
          </p:nvPr>
        </p:nvSpPr>
        <p:spPr>
          <a:xfrm>
            <a:off x="457200" y="6356350"/>
            <a:ext cx="2133600" cy="365125"/>
          </a:xfrm>
          <a:prstGeom prst="rect">
            <a:avLst/>
          </a:prstGeom>
        </p:spPr>
        <p:txBody>
          <a:bodyPr/>
          <a:lstStyle>
            <a:lvl1pPr fontAlgn="auto">
              <a:spcBef>
                <a:spcPts val="0"/>
              </a:spcBef>
              <a:spcAft>
                <a:spcPts val="0"/>
              </a:spcAft>
              <a:defRPr sz="1200" smtClean="0">
                <a:solidFill>
                  <a:schemeClr val="bg1">
                    <a:lumMod val="50000"/>
                  </a:schemeClr>
                </a:solidFill>
                <a:latin typeface="+mn-lt"/>
                <a:cs typeface="+mn-cs"/>
              </a:defRPr>
            </a:lvl1pPr>
          </a:lstStyle>
          <a:p>
            <a:pPr>
              <a:defRPr/>
            </a:pPr>
            <a:fld id="{2BE8CA75-7109-4995-8EC7-E891B595434E}" type="datetimeFigureOut">
              <a:rPr lang="es-CL"/>
              <a:pPr>
                <a:defRPr/>
              </a:pPr>
              <a:t>27-10-2016</a:t>
            </a:fld>
            <a:endParaRPr lang="es-CL" dirty="0"/>
          </a:p>
        </p:txBody>
      </p:sp>
      <p:sp>
        <p:nvSpPr>
          <p:cNvPr id="8" name="4 Marcador de pie de página"/>
          <p:cNvSpPr>
            <a:spLocks noGrp="1"/>
          </p:cNvSpPr>
          <p:nvPr>
            <p:ph type="ftr" sz="quarter" idx="3"/>
          </p:nvPr>
        </p:nvSpPr>
        <p:spPr>
          <a:xfrm>
            <a:off x="3124200" y="6356350"/>
            <a:ext cx="2895600" cy="365125"/>
          </a:xfrm>
          <a:prstGeom prst="rect">
            <a:avLst/>
          </a:prstGeom>
        </p:spPr>
        <p:txBody>
          <a:bodyPr/>
          <a:lstStyle>
            <a:lvl1pPr fontAlgn="auto">
              <a:spcBef>
                <a:spcPts val="0"/>
              </a:spcBef>
              <a:spcAft>
                <a:spcPts val="0"/>
              </a:spcAft>
              <a:defRPr sz="1200" baseline="0" dirty="0">
                <a:solidFill>
                  <a:schemeClr val="bg1">
                    <a:lumMod val="50000"/>
                  </a:schemeClr>
                </a:solidFill>
                <a:latin typeface="+mn-lt"/>
                <a:cs typeface="+mn-cs"/>
              </a:defRPr>
            </a:lvl1pPr>
          </a:lstStyle>
          <a:p>
            <a:pPr>
              <a:defRPr/>
            </a:pPr>
            <a:endParaRPr lang="es-CL"/>
          </a:p>
        </p:txBody>
      </p:sp>
      <p:sp>
        <p:nvSpPr>
          <p:cNvPr id="9" name="5 Marcador de número de diapositiva"/>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sz="1200" smtClean="0">
                <a:solidFill>
                  <a:schemeClr val="bg1">
                    <a:lumMod val="50000"/>
                  </a:schemeClr>
                </a:solidFill>
                <a:latin typeface="+mn-lt"/>
                <a:cs typeface="+mn-cs"/>
              </a:defRPr>
            </a:lvl1pPr>
          </a:lstStyle>
          <a:p>
            <a:pPr>
              <a:defRPr/>
            </a:pPr>
            <a:fld id="{74FE646A-FB46-4E9B-AA73-6E4DA77B7C2B}" type="slidenum">
              <a:rPr lang="es-CL"/>
              <a:pPr>
                <a:defRPr/>
              </a:pPr>
              <a:t>‹Nº›</a:t>
            </a:fld>
            <a:endParaRPr lang="es-CL"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timing>
    <p:tnLst>
      <p:par>
        <p:cTn id="1" dur="indefinite" restart="never" nodeType="tmRoot"/>
      </p:par>
    </p:tnLst>
  </p:timing>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sz="quarter" idx="11"/>
          </p:nvPr>
        </p:nvSpPr>
        <p:spPr>
          <a:xfrm>
            <a:off x="3851275" y="2205038"/>
            <a:ext cx="4535488" cy="1081087"/>
          </a:xfrm>
        </p:spPr>
        <p:txBody>
          <a:bodyPr>
            <a:normAutofit fontScale="47500" lnSpcReduction="20000"/>
          </a:bodyPr>
          <a:lstStyle/>
          <a:p>
            <a:pPr fontAlgn="auto">
              <a:spcAft>
                <a:spcPts val="0"/>
              </a:spcAft>
              <a:defRPr/>
            </a:pPr>
            <a:r>
              <a:rPr lang="es-CL" dirty="0"/>
              <a:t>REFORMA </a:t>
            </a:r>
            <a:r>
              <a:rPr lang="es-CL" dirty="0" smtClean="0"/>
              <a:t>TRIBUTARIA: NUEVOS REGÍMENES DE RENTA </a:t>
            </a:r>
            <a:r>
              <a:rPr lang="es-CL" dirty="0"/>
              <a:t>Y BENEFICIOS TRIBUTARIOS PARA MICRO, PEQUEÑAS y MEDIANAS EMPRESAS</a:t>
            </a:r>
          </a:p>
        </p:txBody>
      </p:sp>
      <p:sp>
        <p:nvSpPr>
          <p:cNvPr id="7171" name="3 Marcador de texto"/>
          <p:cNvSpPr>
            <a:spLocks noGrp="1"/>
          </p:cNvSpPr>
          <p:nvPr>
            <p:ph type="body" sz="quarter" idx="12"/>
          </p:nvPr>
        </p:nvSpPr>
        <p:spPr bwMode="auto">
          <a:xfrm>
            <a:off x="4787900" y="4221163"/>
            <a:ext cx="3744913" cy="6492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Aft>
                <a:spcPct val="0"/>
              </a:spcAft>
            </a:pPr>
            <a:r>
              <a:rPr lang="es-CL" altLang="es-CL" dirty="0" smtClean="0">
                <a:ea typeface="Raleway SemiBold"/>
              </a:rPr>
              <a:t>27 de octubre de 2016</a:t>
            </a:r>
            <a:endParaRPr lang="es-CL" altLang="es-CL" dirty="0">
              <a:ea typeface="Raleway SemiBold"/>
            </a:endParaRPr>
          </a:p>
          <a:p>
            <a:pPr fontAlgn="base">
              <a:spcAft>
                <a:spcPct val="0"/>
              </a:spcAft>
            </a:pPr>
            <a:r>
              <a:rPr lang="es-MX" altLang="es-CL" dirty="0" smtClean="0">
                <a:ea typeface="Raleway SemiBold"/>
              </a:rPr>
              <a:t>FILSA</a:t>
            </a:r>
            <a:endParaRPr lang="es-CL" altLang="es-CL" dirty="0">
              <a:ea typeface="Raleway SemiBold"/>
            </a:endParaRPr>
          </a:p>
        </p:txBody>
      </p:sp>
      <p:sp>
        <p:nvSpPr>
          <p:cNvPr id="7" name="3 Marcador de texto"/>
          <p:cNvSpPr>
            <a:spLocks noGrp="1"/>
          </p:cNvSpPr>
          <p:nvPr>
            <p:ph type="body" sz="quarter" idx="13"/>
          </p:nvPr>
        </p:nvSpPr>
        <p:spPr>
          <a:xfrm>
            <a:off x="4716463" y="549275"/>
            <a:ext cx="3743325" cy="649288"/>
          </a:xfrm>
        </p:spPr>
        <p:txBody>
          <a:bodyPr/>
          <a:lstStyle/>
          <a:p>
            <a:pPr>
              <a:defRPr/>
            </a:pPr>
            <a:r>
              <a:rPr lang="es-CL" sz="1800" b="1" dirty="0"/>
              <a:t>SERGIO HENRÍQUEZ G.</a:t>
            </a:r>
          </a:p>
          <a:p>
            <a:pPr>
              <a:defRPr/>
            </a:pPr>
            <a:r>
              <a:rPr lang="es-CL" dirty="0"/>
              <a:t>MINISTERIO DE HACIENDA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8"/>
          <p:cNvSpPr>
            <a:spLocks noGrp="1"/>
          </p:cNvSpPr>
          <p:nvPr>
            <p:ph idx="1"/>
          </p:nvPr>
        </p:nvSpPr>
        <p:spPr bwMode="auto">
          <a:xfrm>
            <a:off x="539750" y="1557338"/>
            <a:ext cx="84248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r>
              <a:rPr lang="es-MX" altLang="es-CL" sz="1800" smtClean="0">
                <a:ea typeface="ヒラギノ角ゴ Pro W3"/>
                <a:cs typeface="Arial" pitchFamily="34" charset="0"/>
              </a:rPr>
              <a:t>Empresa con 1 solo socio</a:t>
            </a:r>
          </a:p>
          <a:p>
            <a:pPr algn="just"/>
            <a:r>
              <a:rPr lang="es-MX" altLang="es-CL" sz="1800" smtClean="0">
                <a:ea typeface="ヒラギノ角ゴ Pro W3"/>
                <a:cs typeface="Arial" pitchFamily="34" charset="0"/>
              </a:rPr>
              <a:t>Renta líquida imponible 		:		$	100.000.000</a:t>
            </a:r>
          </a:p>
          <a:p>
            <a:pPr algn="just"/>
            <a:r>
              <a:rPr lang="es-MX" altLang="es-CL" sz="1800" smtClean="0">
                <a:ea typeface="ヒラギノ角ゴ Pro W3"/>
                <a:cs typeface="Arial" pitchFamily="34" charset="0"/>
              </a:rPr>
              <a:t>Impuesto 1era. Categoría		:		$	25.000.000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Utilidad				:		$	100.000.000</a:t>
            </a:r>
          </a:p>
          <a:p>
            <a:pPr algn="just"/>
            <a:r>
              <a:rPr lang="es-MX" altLang="es-CL" sz="1800" smtClean="0">
                <a:ea typeface="ヒラギノ角ゴ Pro W3"/>
                <a:cs typeface="Arial" pitchFamily="34" charset="0"/>
              </a:rPr>
              <a:t>Impuesto/crédito			:		$	25.000.000</a:t>
            </a:r>
          </a:p>
          <a:p>
            <a:pPr algn="just"/>
            <a:endParaRPr lang="es-MX" altLang="es-CL" sz="1800" smtClean="0">
              <a:ea typeface="ヒラギノ角ゴ Pro W3"/>
              <a:cs typeface="Arial" pitchFamily="34" charset="0"/>
            </a:endParaRPr>
          </a:p>
          <a:p>
            <a:pPr algn="just"/>
            <a:r>
              <a:rPr lang="es-MX" altLang="es-CL" sz="1800" u="sng" smtClean="0">
                <a:ea typeface="ヒラギノ角ゴ Pro W3"/>
                <a:cs typeface="Arial" pitchFamily="34" charset="0"/>
              </a:rPr>
              <a:t>Socio decide retirar 10.000.000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Impuesto Global Complementario	:		$	23.000.000</a:t>
            </a:r>
          </a:p>
          <a:p>
            <a:pPr algn="just"/>
            <a:r>
              <a:rPr lang="es-MX" altLang="es-CL" sz="1800" smtClean="0">
                <a:ea typeface="ヒラギノ角ゴ Pro W3"/>
                <a:cs typeface="Arial" pitchFamily="34" charset="0"/>
              </a:rPr>
              <a:t>(-) Crédito por Impuesto pagado </a:t>
            </a:r>
          </a:p>
          <a:p>
            <a:pPr algn="just"/>
            <a:r>
              <a:rPr lang="es-MX" altLang="es-CL" sz="1800" smtClean="0">
                <a:ea typeface="ヒラギノ角ゴ Pro W3"/>
                <a:cs typeface="Arial" pitchFamily="34" charset="0"/>
              </a:rPr>
              <a:t>por Empresa 			:		$	(25.000.000)</a:t>
            </a:r>
          </a:p>
          <a:p>
            <a:pPr algn="just"/>
            <a:endParaRPr lang="es-MX" altLang="es-CL" sz="1800" smtClean="0">
              <a:ea typeface="ヒラギノ角ゴ Pro W3"/>
              <a:cs typeface="Arial" pitchFamily="34" charset="0"/>
            </a:endParaRPr>
          </a:p>
          <a:p>
            <a:pPr algn="just"/>
            <a:r>
              <a:rPr lang="es-MX" altLang="es-CL" sz="1800" b="1" smtClean="0">
                <a:ea typeface="ヒラギノ角ゴ Pro W3"/>
                <a:cs typeface="Arial" pitchFamily="34" charset="0"/>
              </a:rPr>
              <a:t>Total a pagar/devolución		:		$	  (2.000.000)</a:t>
            </a:r>
          </a:p>
          <a:p>
            <a:pPr algn="just"/>
            <a:r>
              <a:rPr lang="es-MX" altLang="es-CL" sz="1800" b="1" smtClean="0">
                <a:ea typeface="ヒラギノ角ゴ Pro W3"/>
                <a:cs typeface="Arial" pitchFamily="34" charset="0"/>
              </a:rPr>
              <a:t>Carga total sobre flujo		:			              23%</a:t>
            </a:r>
          </a:p>
        </p:txBody>
      </p:sp>
      <p:sp>
        <p:nvSpPr>
          <p:cNvPr id="23555" name="Title 7"/>
          <p:cNvSpPr txBox="1">
            <a:spLocks/>
          </p:cNvSpPr>
          <p:nvPr/>
        </p:nvSpPr>
        <p:spPr bwMode="auto">
          <a:xfrm>
            <a:off x="295275" y="549275"/>
            <a:ext cx="8669338"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a:solidFill>
                  <a:srgbClr val="006CB7"/>
                </a:solidFill>
                <a:latin typeface="gobCL"/>
                <a:ea typeface="ヒラギノ角ゴ Pro W3"/>
                <a:cs typeface="Verdana" pitchFamily="34" charset="0"/>
              </a:rPr>
              <a:t>Ejemplo 1</a:t>
            </a:r>
            <a:endParaRPr lang="es-CL" altLang="es-CL" sz="2400" b="1">
              <a:solidFill>
                <a:srgbClr val="005FA1"/>
              </a:solidFill>
              <a:latin typeface="gobCL"/>
              <a:ea typeface="ヒラギノ角ゴ Pro W3"/>
              <a:cs typeface="Verdana" pitchFamily="34" charset="0"/>
            </a:endParaRPr>
          </a:p>
        </p:txBody>
      </p:sp>
      <p:sp>
        <p:nvSpPr>
          <p:cNvPr id="23556"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53662285-F3E6-417C-9B4A-6FD8A7CE8AE7}" type="slidenum">
              <a:rPr lang="en-US" altLang="es-CL" sz="1000" b="1">
                <a:solidFill>
                  <a:srgbClr val="FFFFFF"/>
                </a:solidFill>
                <a:latin typeface="Verdana" pitchFamily="34" charset="0"/>
                <a:ea typeface="ヒラギノ角ゴ Pro W3"/>
                <a:cs typeface="ヒラギノ角ゴ Pro W3"/>
              </a:rPr>
              <a:pPr algn="r"/>
              <a:t>10</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8"/>
          <p:cNvSpPr>
            <a:spLocks noGrp="1"/>
          </p:cNvSpPr>
          <p:nvPr>
            <p:ph idx="1"/>
          </p:nvPr>
        </p:nvSpPr>
        <p:spPr bwMode="auto">
          <a:xfrm>
            <a:off x="539750" y="1557338"/>
            <a:ext cx="84248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r>
              <a:rPr lang="es-MX" altLang="es-CL" sz="1800" smtClean="0">
                <a:ea typeface="ヒラギノ角ゴ Pro W3"/>
                <a:cs typeface="Arial" pitchFamily="34" charset="0"/>
              </a:rPr>
              <a:t>Empresa con 1 solo socio</a:t>
            </a:r>
          </a:p>
          <a:p>
            <a:pPr algn="just"/>
            <a:r>
              <a:rPr lang="es-MX" altLang="es-CL" sz="1800" smtClean="0">
                <a:ea typeface="ヒラギノ角ゴ Pro W3"/>
                <a:cs typeface="Arial" pitchFamily="34" charset="0"/>
              </a:rPr>
              <a:t>Renta líquida imponible 		:		$	20.000.000</a:t>
            </a:r>
          </a:p>
          <a:p>
            <a:pPr algn="just"/>
            <a:r>
              <a:rPr lang="es-MX" altLang="es-CL" sz="1800" smtClean="0">
                <a:ea typeface="ヒラギノ角ゴ Pro W3"/>
                <a:cs typeface="Arial" pitchFamily="34" charset="0"/>
              </a:rPr>
              <a:t>Impuesto 1era. Categoría		:		$	  5.000.000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Utilidad				:		$	20.000.000</a:t>
            </a:r>
          </a:p>
          <a:p>
            <a:pPr algn="just"/>
            <a:r>
              <a:rPr lang="es-MX" altLang="es-CL" sz="1800" smtClean="0">
                <a:ea typeface="ヒラギノ角ゴ Pro W3"/>
                <a:cs typeface="Arial" pitchFamily="34" charset="0"/>
              </a:rPr>
              <a:t>Impuesto/crédito			:		$	  5.000.000</a:t>
            </a:r>
          </a:p>
          <a:p>
            <a:pPr algn="just"/>
            <a:endParaRPr lang="es-MX" altLang="es-CL" sz="1800" smtClean="0">
              <a:ea typeface="ヒラギノ角ゴ Pro W3"/>
              <a:cs typeface="Arial" pitchFamily="34" charset="0"/>
            </a:endParaRPr>
          </a:p>
          <a:p>
            <a:pPr algn="just"/>
            <a:r>
              <a:rPr lang="es-MX" altLang="es-CL" sz="1800" u="sng" smtClean="0">
                <a:ea typeface="ヒラギノ角ゴ Pro W3"/>
                <a:cs typeface="Arial" pitchFamily="34" charset="0"/>
              </a:rPr>
              <a:t>Socio decide retirar 10.000.000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Impuesto Global Complementario	:		$	     700.000</a:t>
            </a:r>
          </a:p>
          <a:p>
            <a:pPr algn="just"/>
            <a:r>
              <a:rPr lang="es-MX" altLang="es-CL" sz="1800" smtClean="0">
                <a:ea typeface="ヒラギノ角ゴ Pro W3"/>
                <a:cs typeface="Arial" pitchFamily="34" charset="0"/>
              </a:rPr>
              <a:t>(-) Crédito por Impuesto pagado </a:t>
            </a:r>
          </a:p>
          <a:p>
            <a:pPr algn="just"/>
            <a:r>
              <a:rPr lang="es-MX" altLang="es-CL" sz="1800" smtClean="0">
                <a:ea typeface="ヒラギノ角ゴ Pro W3"/>
                <a:cs typeface="Arial" pitchFamily="34" charset="0"/>
              </a:rPr>
              <a:t>por Empresa 			:		$	  (5.000.000)</a:t>
            </a:r>
          </a:p>
          <a:p>
            <a:pPr algn="just"/>
            <a:endParaRPr lang="es-MX" altLang="es-CL" sz="1800" smtClean="0">
              <a:ea typeface="ヒラギノ角ゴ Pro W3"/>
              <a:cs typeface="Arial" pitchFamily="34" charset="0"/>
            </a:endParaRPr>
          </a:p>
          <a:p>
            <a:pPr algn="just"/>
            <a:r>
              <a:rPr lang="es-MX" altLang="es-CL" sz="1800" b="1" smtClean="0">
                <a:ea typeface="ヒラギノ角ゴ Pro W3"/>
                <a:cs typeface="Arial" pitchFamily="34" charset="0"/>
              </a:rPr>
              <a:t>Total a pagar/devolución		:		$	  (4.300.000)</a:t>
            </a:r>
          </a:p>
          <a:p>
            <a:pPr algn="just"/>
            <a:r>
              <a:rPr lang="es-MX" altLang="es-CL" sz="1800" b="1" smtClean="0">
                <a:ea typeface="ヒラギノ角ゴ Pro W3"/>
                <a:cs typeface="Arial" pitchFamily="34" charset="0"/>
              </a:rPr>
              <a:t>Carga total sobre flujo		:			              3,5%</a:t>
            </a:r>
          </a:p>
        </p:txBody>
      </p:sp>
      <p:sp>
        <p:nvSpPr>
          <p:cNvPr id="24579" name="Title 7"/>
          <p:cNvSpPr txBox="1">
            <a:spLocks/>
          </p:cNvSpPr>
          <p:nvPr/>
        </p:nvSpPr>
        <p:spPr bwMode="auto">
          <a:xfrm>
            <a:off x="295275" y="549275"/>
            <a:ext cx="8669338"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a:solidFill>
                  <a:srgbClr val="006CB7"/>
                </a:solidFill>
                <a:latin typeface="gobCL"/>
                <a:ea typeface="ヒラギノ角ゴ Pro W3"/>
                <a:cs typeface="Verdana" pitchFamily="34" charset="0"/>
              </a:rPr>
              <a:t>Ejemplo 2</a:t>
            </a:r>
            <a:endParaRPr lang="es-CL" altLang="es-CL" sz="2400" b="1">
              <a:solidFill>
                <a:srgbClr val="005FA1"/>
              </a:solidFill>
              <a:latin typeface="gobCL"/>
              <a:ea typeface="ヒラギノ角ゴ Pro W3"/>
              <a:cs typeface="Verdana" pitchFamily="34" charset="0"/>
            </a:endParaRPr>
          </a:p>
        </p:txBody>
      </p:sp>
      <p:sp>
        <p:nvSpPr>
          <p:cNvPr id="24580"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8356C5A-DB86-4347-97BF-1AD24A03BCA5}" type="slidenum">
              <a:rPr lang="en-US" altLang="es-CL" sz="1000" b="1">
                <a:solidFill>
                  <a:srgbClr val="FFFFFF"/>
                </a:solidFill>
                <a:latin typeface="Verdana" pitchFamily="34" charset="0"/>
                <a:ea typeface="ヒラギノ角ゴ Pro W3"/>
                <a:cs typeface="ヒラギノ角ゴ Pro W3"/>
              </a:rPr>
              <a:pPr algn="r"/>
              <a:t>11</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539750" y="1557338"/>
            <a:ext cx="8424863" cy="4175125"/>
          </a:xfrm>
        </p:spPr>
        <p:txBody>
          <a:bodyPr/>
          <a:lstStyle/>
          <a:p>
            <a:pPr algn="just" fontAlgn="auto">
              <a:spcAft>
                <a:spcPts val="0"/>
              </a:spcAft>
              <a:defRPr/>
            </a:pPr>
            <a:r>
              <a:rPr lang="es-MX" altLang="es-CL" sz="2000" dirty="0" smtClean="0">
                <a:latin typeface="+mj-lt"/>
                <a:ea typeface="ヒラギノ角ゴ Pro W3" pitchFamily="-84" charset="-128"/>
                <a:cs typeface="Arial" pitchFamily="34" charset="0"/>
              </a:rPr>
              <a:t>Sistema de tributación en </a:t>
            </a:r>
            <a:r>
              <a:rPr lang="es-MX" altLang="es-CL" sz="2000" dirty="0">
                <a:latin typeface="+mj-lt"/>
                <a:ea typeface="ヒラギノ角ゴ Pro W3" pitchFamily="-84" charset="-128"/>
                <a:cs typeface="Arial" pitchFamily="34" charset="0"/>
              </a:rPr>
              <a:t>base atribuida</a:t>
            </a:r>
          </a:p>
          <a:p>
            <a:pPr lvl="1" algn="just" fontAlgn="auto">
              <a:spcAft>
                <a:spcPts val="0"/>
              </a:spcAft>
              <a:defRPr/>
            </a:pPr>
            <a:endParaRPr lang="es-MX" altLang="es-CL" sz="2000" dirty="0" smtClean="0">
              <a:latin typeface="+mj-lt"/>
              <a:ea typeface="MS PGothic" pitchFamily="34" charset="-128"/>
            </a:endParaRPr>
          </a:p>
          <a:p>
            <a:pPr lvl="1" algn="just" fontAlgn="auto">
              <a:spcAft>
                <a:spcPts val="0"/>
              </a:spcAft>
              <a:defRPr/>
            </a:pPr>
            <a:r>
              <a:rPr lang="es-MX" altLang="es-CL" sz="2000" dirty="0" smtClean="0">
                <a:latin typeface="+mj-lt"/>
                <a:ea typeface="MS PGothic" pitchFamily="34" charset="-128"/>
              </a:rPr>
              <a:t>¿Cómo se hace la atribución de renta?</a:t>
            </a:r>
          </a:p>
          <a:p>
            <a:pPr marL="457200" lvl="1" indent="0" algn="just" fontAlgn="auto">
              <a:spcAft>
                <a:spcPts val="0"/>
              </a:spcAft>
              <a:buNone/>
              <a:defRPr/>
            </a:pPr>
            <a:endParaRPr lang="es-MX" altLang="es-CL" sz="2000" dirty="0" smtClean="0">
              <a:latin typeface="+mj-lt"/>
              <a:ea typeface="MS PGothic" pitchFamily="34" charset="-128"/>
            </a:endParaRPr>
          </a:p>
          <a:p>
            <a:pPr lvl="1" algn="just" fontAlgn="auto">
              <a:spcAft>
                <a:spcPts val="0"/>
              </a:spcAft>
              <a:buFontTx/>
              <a:buChar char="-"/>
              <a:defRPr/>
            </a:pPr>
            <a:r>
              <a:rPr lang="es-MX" altLang="es-CL" sz="2000" dirty="0" smtClean="0">
                <a:latin typeface="+mj-lt"/>
                <a:ea typeface="MS PGothic" pitchFamily="34" charset="-128"/>
              </a:rPr>
              <a:t>En la forma que los socios o accionistas hayan acordado repartir sus utilidades, siempre que conste  el acuerdo en el contrato social o los estatutos. </a:t>
            </a:r>
          </a:p>
          <a:p>
            <a:pPr lvl="1" algn="just" fontAlgn="auto">
              <a:spcAft>
                <a:spcPts val="0"/>
              </a:spcAft>
              <a:buFontTx/>
              <a:buChar char="-"/>
              <a:defRPr/>
            </a:pPr>
            <a:r>
              <a:rPr lang="es-MX" altLang="es-CL" sz="2000" dirty="0" smtClean="0">
                <a:latin typeface="+mj-lt"/>
                <a:ea typeface="MS PGothic" pitchFamily="34" charset="-128"/>
              </a:rPr>
              <a:t>En la proporción en que se haya suscrito y pagado el capital de la sociedad. Si no se enteró, en la forma en que se haya suscrito. </a:t>
            </a:r>
          </a:p>
          <a:p>
            <a:pPr algn="just" fontAlgn="auto">
              <a:spcAft>
                <a:spcPts val="0"/>
              </a:spcAft>
              <a:defRPr/>
            </a:pPr>
            <a:endParaRPr lang="es-MX" altLang="es-CL" dirty="0" smtClean="0">
              <a:latin typeface="+mj-lt"/>
              <a:ea typeface="ヒラギノ角ゴ Pro W3" pitchFamily="-84" charset="-128"/>
              <a:cs typeface="Arial" pitchFamily="34" charset="0"/>
            </a:endParaRPr>
          </a:p>
        </p:txBody>
      </p:sp>
      <p:sp>
        <p:nvSpPr>
          <p:cNvPr id="22531"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31F303F-3FDB-4531-8EE1-CF6DCD1070ED}" type="slidenum">
              <a:rPr lang="en-US" altLang="es-CL" sz="1000" b="1">
                <a:solidFill>
                  <a:srgbClr val="FFFFFF"/>
                </a:solidFill>
                <a:latin typeface="Verdana" pitchFamily="34" charset="0"/>
                <a:ea typeface="ヒラギノ角ゴ Pro W3"/>
                <a:cs typeface="ヒラギノ角ゴ Pro W3"/>
              </a:rPr>
              <a:pPr algn="r"/>
              <a:t>12</a:t>
            </a:fld>
            <a:endParaRPr lang="en-US" altLang="es-CL" sz="1000" b="1">
              <a:solidFill>
                <a:srgbClr val="FFFFFF"/>
              </a:solidFill>
              <a:latin typeface="Verdana" pitchFamily="34" charset="0"/>
              <a:ea typeface="ヒラギノ角ゴ Pro W3"/>
              <a:cs typeface="ヒラギノ角ゴ Pro W3"/>
            </a:endParaRPr>
          </a:p>
        </p:txBody>
      </p:sp>
      <p:sp>
        <p:nvSpPr>
          <p:cNvPr id="22532" name="Title 7"/>
          <p:cNvSpPr txBox="1">
            <a:spLocks/>
          </p:cNvSpPr>
          <p:nvPr/>
        </p:nvSpPr>
        <p:spPr bwMode="auto">
          <a:xfrm>
            <a:off x="295275" y="773113"/>
            <a:ext cx="86693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5FA1"/>
                </a:solidFill>
                <a:latin typeface="gobCL"/>
                <a:ea typeface="ヒラギノ角ゴ Pro W3"/>
                <a:cs typeface="Verdana" pitchFamily="34" charset="0"/>
              </a:rPr>
              <a:t>2. REGIMEN </a:t>
            </a:r>
            <a:r>
              <a:rPr lang="es-MX" altLang="es-CL" sz="2400" b="1" dirty="0" smtClean="0">
                <a:solidFill>
                  <a:srgbClr val="005FA1"/>
                </a:solidFill>
                <a:latin typeface="gobCL"/>
                <a:ea typeface="ヒラギノ角ゴ Pro W3"/>
                <a:cs typeface="Verdana" pitchFamily="34" charset="0"/>
              </a:rPr>
              <a:t>GENERAL: Renta Atribuida</a:t>
            </a:r>
            <a:endParaRPr lang="es-CL" altLang="es-CL" sz="2400" b="1" dirty="0">
              <a:solidFill>
                <a:srgbClr val="005FA1"/>
              </a:solidFill>
              <a:latin typeface="gobCL"/>
              <a:ea typeface="ヒラギノ角ゴ Pro W3"/>
              <a:cs typeface="Verdana" pitchFamily="34" charset="0"/>
            </a:endParaRPr>
          </a:p>
        </p:txBody>
      </p:sp>
    </p:spTree>
    <p:extLst>
      <p:ext uri="{BB962C8B-B14F-4D97-AF65-F5344CB8AC3E}">
        <p14:creationId xmlns:p14="http://schemas.microsoft.com/office/powerpoint/2010/main" val="3799561297"/>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539750" y="1557338"/>
            <a:ext cx="8424863" cy="4175125"/>
          </a:xfrm>
        </p:spPr>
        <p:txBody>
          <a:bodyPr/>
          <a:lstStyle/>
          <a:p>
            <a:pPr marL="457200" lvl="1" indent="0" algn="just" fontAlgn="auto">
              <a:spcAft>
                <a:spcPts val="0"/>
              </a:spcAft>
              <a:buNone/>
              <a:defRPr/>
            </a:pPr>
            <a:endParaRPr lang="es-MX" altLang="es-CL" sz="2000" dirty="0" smtClean="0">
              <a:latin typeface="+mj-lt"/>
              <a:ea typeface="MS PGothic" pitchFamily="34" charset="-128"/>
            </a:endParaRPr>
          </a:p>
          <a:p>
            <a:pPr lvl="1" algn="just" fontAlgn="auto">
              <a:spcAft>
                <a:spcPts val="0"/>
              </a:spcAft>
              <a:defRPr/>
            </a:pPr>
            <a:r>
              <a:rPr lang="es-MX" altLang="es-CL" sz="2000" dirty="0" smtClean="0">
                <a:latin typeface="+mj-lt"/>
                <a:ea typeface="MS PGothic" pitchFamily="34" charset="-128"/>
              </a:rPr>
              <a:t>¿Cuándo y cómo optar por el régimen?</a:t>
            </a:r>
          </a:p>
          <a:p>
            <a:pPr marL="457200" lvl="1" indent="0" algn="just" fontAlgn="auto">
              <a:spcAft>
                <a:spcPts val="0"/>
              </a:spcAft>
              <a:buNone/>
              <a:defRPr/>
            </a:pPr>
            <a:endParaRPr lang="es-MX" altLang="es-CL" sz="2000" dirty="0">
              <a:latin typeface="+mj-lt"/>
              <a:ea typeface="MS PGothic" pitchFamily="34" charset="-128"/>
            </a:endParaRPr>
          </a:p>
          <a:p>
            <a:pPr lvl="1" algn="just" fontAlgn="auto">
              <a:spcAft>
                <a:spcPts val="0"/>
              </a:spcAft>
              <a:buFontTx/>
              <a:buChar char="-"/>
              <a:defRPr/>
            </a:pPr>
            <a:r>
              <a:rPr lang="es-MX" altLang="es-CL" sz="2000" dirty="0" smtClean="0">
                <a:latin typeface="+mj-lt"/>
                <a:ea typeface="MS PGothic" pitchFamily="34" charset="-128"/>
              </a:rPr>
              <a:t>A contar de junio de este año. </a:t>
            </a:r>
          </a:p>
          <a:p>
            <a:pPr lvl="1" algn="just" fontAlgn="auto">
              <a:spcAft>
                <a:spcPts val="0"/>
              </a:spcAft>
              <a:buFontTx/>
              <a:buChar char="-"/>
              <a:defRPr/>
            </a:pPr>
            <a:r>
              <a:rPr lang="es-MX" altLang="es-CL" sz="2000" dirty="0" smtClean="0">
                <a:latin typeface="+mj-lt"/>
                <a:ea typeface="MS PGothic" pitchFamily="34" charset="-128"/>
              </a:rPr>
              <a:t>Si nada se dice, las empresas (que no sean SA o </a:t>
            </a:r>
            <a:r>
              <a:rPr lang="es-MX" altLang="es-CL" sz="2000" dirty="0" err="1" smtClean="0">
                <a:latin typeface="+mj-lt"/>
                <a:ea typeface="MS PGothic" pitchFamily="34" charset="-128"/>
              </a:rPr>
              <a:t>SpA</a:t>
            </a:r>
            <a:r>
              <a:rPr lang="es-MX" altLang="es-CL" sz="2000" dirty="0" smtClean="0">
                <a:latin typeface="+mj-lt"/>
                <a:ea typeface="MS PGothic" pitchFamily="34" charset="-128"/>
              </a:rPr>
              <a:t>) formados exclusivamente por personas naturales con domicilio o residencia en Chile por defecto entran al régimen atribuido. </a:t>
            </a:r>
          </a:p>
          <a:p>
            <a:pPr lvl="1" algn="just" fontAlgn="auto">
              <a:spcAft>
                <a:spcPts val="0"/>
              </a:spcAft>
              <a:buFontTx/>
              <a:buChar char="-"/>
              <a:defRPr/>
            </a:pPr>
            <a:r>
              <a:rPr lang="es-MX" altLang="es-CL" sz="2000" dirty="0" smtClean="0">
                <a:latin typeface="+mj-lt"/>
                <a:ea typeface="MS PGothic" pitchFamily="34" charset="-128"/>
              </a:rPr>
              <a:t>Sociedades de personas y </a:t>
            </a:r>
            <a:r>
              <a:rPr lang="es-MX" altLang="es-CL" sz="2000" dirty="0" err="1" smtClean="0">
                <a:latin typeface="+mj-lt"/>
                <a:ea typeface="MS PGothic" pitchFamily="34" charset="-128"/>
              </a:rPr>
              <a:t>SpA</a:t>
            </a:r>
            <a:r>
              <a:rPr lang="es-MX" altLang="es-CL" sz="2000" dirty="0" smtClean="0">
                <a:latin typeface="+mj-lt"/>
                <a:ea typeface="MS PGothic" pitchFamily="34" charset="-128"/>
              </a:rPr>
              <a:t> deben presentar acuerdo unánime de socios o accionistas en el que informen al SII su opción. </a:t>
            </a:r>
          </a:p>
          <a:p>
            <a:pPr lvl="1" algn="just" fontAlgn="auto">
              <a:spcAft>
                <a:spcPts val="0"/>
              </a:spcAft>
              <a:buFontTx/>
              <a:buChar char="-"/>
              <a:defRPr/>
            </a:pPr>
            <a:r>
              <a:rPr lang="es-MX" altLang="es-CL" sz="2000" dirty="0" smtClean="0">
                <a:latin typeface="+mj-lt"/>
                <a:ea typeface="MS PGothic" pitchFamily="34" charset="-128"/>
              </a:rPr>
              <a:t>Caso especial </a:t>
            </a:r>
            <a:r>
              <a:rPr lang="es-MX" altLang="es-CL" sz="2000" dirty="0" err="1" smtClean="0">
                <a:latin typeface="+mj-lt"/>
                <a:ea typeface="MS PGothic" pitchFamily="34" charset="-128"/>
              </a:rPr>
              <a:t>SpA</a:t>
            </a:r>
            <a:r>
              <a:rPr lang="es-MX" altLang="es-CL" sz="2000" dirty="0" smtClean="0">
                <a:latin typeface="+mj-lt"/>
                <a:ea typeface="MS PGothic" pitchFamily="34" charset="-128"/>
              </a:rPr>
              <a:t>: Si un socio quiere vender acción a una persona que los “saque” del régimen (por ejemplo a una persona jurídica), debe tener acuerdo de los demás accionistas. </a:t>
            </a:r>
          </a:p>
          <a:p>
            <a:pPr algn="just" fontAlgn="auto">
              <a:spcAft>
                <a:spcPts val="0"/>
              </a:spcAft>
              <a:defRPr/>
            </a:pPr>
            <a:endParaRPr lang="es-MX" altLang="es-CL" dirty="0" smtClean="0">
              <a:latin typeface="+mj-lt"/>
              <a:ea typeface="ヒラギノ角ゴ Pro W3" pitchFamily="-84" charset="-128"/>
              <a:cs typeface="Arial" pitchFamily="34" charset="0"/>
            </a:endParaRPr>
          </a:p>
        </p:txBody>
      </p:sp>
      <p:sp>
        <p:nvSpPr>
          <p:cNvPr id="22531"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31F303F-3FDB-4531-8EE1-CF6DCD1070ED}" type="slidenum">
              <a:rPr lang="en-US" altLang="es-CL" sz="1000" b="1">
                <a:solidFill>
                  <a:srgbClr val="FFFFFF"/>
                </a:solidFill>
                <a:latin typeface="Verdana" pitchFamily="34" charset="0"/>
                <a:ea typeface="ヒラギノ角ゴ Pro W3"/>
                <a:cs typeface="ヒラギノ角ゴ Pro W3"/>
              </a:rPr>
              <a:pPr algn="r"/>
              <a:t>13</a:t>
            </a:fld>
            <a:endParaRPr lang="en-US" altLang="es-CL" sz="1000" b="1">
              <a:solidFill>
                <a:srgbClr val="FFFFFF"/>
              </a:solidFill>
              <a:latin typeface="Verdana" pitchFamily="34" charset="0"/>
              <a:ea typeface="ヒラギノ角ゴ Pro W3"/>
              <a:cs typeface="ヒラギノ角ゴ Pro W3"/>
            </a:endParaRPr>
          </a:p>
        </p:txBody>
      </p:sp>
      <p:sp>
        <p:nvSpPr>
          <p:cNvPr id="22532" name="Title 7"/>
          <p:cNvSpPr txBox="1">
            <a:spLocks/>
          </p:cNvSpPr>
          <p:nvPr/>
        </p:nvSpPr>
        <p:spPr bwMode="auto">
          <a:xfrm>
            <a:off x="295275" y="773113"/>
            <a:ext cx="86693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5FA1"/>
                </a:solidFill>
                <a:latin typeface="gobCL"/>
                <a:ea typeface="ヒラギノ角ゴ Pro W3"/>
                <a:cs typeface="Verdana" pitchFamily="34" charset="0"/>
              </a:rPr>
              <a:t>2. REGIMEN </a:t>
            </a:r>
            <a:r>
              <a:rPr lang="es-MX" altLang="es-CL" sz="2400" b="1" dirty="0" smtClean="0">
                <a:solidFill>
                  <a:srgbClr val="005FA1"/>
                </a:solidFill>
                <a:latin typeface="gobCL"/>
                <a:ea typeface="ヒラギノ角ゴ Pro W3"/>
                <a:cs typeface="Verdana" pitchFamily="34" charset="0"/>
              </a:rPr>
              <a:t>GENERAL: Renta Atribuida</a:t>
            </a:r>
            <a:endParaRPr lang="es-CL" altLang="es-CL" sz="2400" b="1" dirty="0">
              <a:solidFill>
                <a:srgbClr val="005FA1"/>
              </a:solidFill>
              <a:latin typeface="gobCL"/>
              <a:ea typeface="ヒラギノ角ゴ Pro W3"/>
              <a:cs typeface="Verdana" pitchFamily="34" charset="0"/>
            </a:endParaRPr>
          </a:p>
        </p:txBody>
      </p:sp>
    </p:spTree>
    <p:extLst>
      <p:ext uri="{BB962C8B-B14F-4D97-AF65-F5344CB8AC3E}">
        <p14:creationId xmlns:p14="http://schemas.microsoft.com/office/powerpoint/2010/main" val="653811822"/>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8"/>
          <p:cNvSpPr>
            <a:spLocks noGrp="1"/>
          </p:cNvSpPr>
          <p:nvPr>
            <p:ph idx="1"/>
          </p:nvPr>
        </p:nvSpPr>
        <p:spPr bwMode="auto">
          <a:xfrm>
            <a:off x="539750" y="1557338"/>
            <a:ext cx="84248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MX" altLang="es-CL" sz="2000" dirty="0" smtClean="0">
                <a:ea typeface="ヒラギノ角ゴ Pro W3"/>
                <a:cs typeface="Arial" pitchFamily="34" charset="0"/>
              </a:rPr>
              <a:t>Sistema de tributación </a:t>
            </a:r>
            <a:r>
              <a:rPr lang="es-MX" altLang="es-CL" sz="2000" dirty="0" err="1">
                <a:ea typeface="MS PGothic" pitchFamily="34" charset="-128"/>
              </a:rPr>
              <a:t>semi</a:t>
            </a:r>
            <a:r>
              <a:rPr lang="es-MX" altLang="es-CL" sz="2000" dirty="0">
                <a:ea typeface="MS PGothic" pitchFamily="34" charset="-128"/>
              </a:rPr>
              <a:t>-integrado.</a:t>
            </a:r>
          </a:p>
          <a:p>
            <a:pPr lvl="1"/>
            <a:endParaRPr lang="es-MX" altLang="es-CL" sz="2000" dirty="0">
              <a:ea typeface="MS PGothic" pitchFamily="34" charset="-128"/>
            </a:endParaRPr>
          </a:p>
          <a:p>
            <a:pPr lvl="1"/>
            <a:r>
              <a:rPr lang="es-MX" altLang="es-CL" sz="2000" dirty="0">
                <a:ea typeface="MS PGothic" pitchFamily="34" charset="-128"/>
              </a:rPr>
              <a:t>Los impuestos finales serán aplicados  cuando exista alguna distribución, retiro o remesa.</a:t>
            </a:r>
          </a:p>
          <a:p>
            <a:pPr lvl="1"/>
            <a:endParaRPr lang="es-MX" altLang="es-CL" sz="2000" dirty="0" smtClean="0">
              <a:ea typeface="MS PGothic" pitchFamily="34" charset="-128"/>
            </a:endParaRPr>
          </a:p>
          <a:p>
            <a:pPr lvl="1"/>
            <a:r>
              <a:rPr lang="es-MX" altLang="es-CL" sz="2000" dirty="0" smtClean="0">
                <a:ea typeface="MS PGothic" pitchFamily="34" charset="-128"/>
              </a:rPr>
              <a:t>Tasa de impuesto de Primera Categoría en régimen de 25,5% en 2017 y 27% en 2018.</a:t>
            </a:r>
          </a:p>
          <a:p>
            <a:pPr lvl="1"/>
            <a:endParaRPr lang="es-MX" altLang="es-CL" sz="2000" dirty="0" smtClean="0">
              <a:ea typeface="MS PGothic" pitchFamily="34" charset="-128"/>
            </a:endParaRPr>
          </a:p>
          <a:p>
            <a:pPr lvl="1"/>
            <a:r>
              <a:rPr lang="es-MX" altLang="es-CL" sz="2000" dirty="0" smtClean="0">
                <a:ea typeface="MS PGothic" pitchFamily="34" charset="-128"/>
              </a:rPr>
              <a:t>Derecho al 65% del crédito por impuesto de Primera Categoría pagado por la empresa, debiendo restituir el 35%. Carga tributaria total final del contribuyente puede llegar al 44,45%, salvo el caso que el contribuyente esté domiciliado en un país con el cual Chile tenga un Tratado de Doble Tributación, donde tendrá el 100% del crédito.</a:t>
            </a:r>
          </a:p>
        </p:txBody>
      </p:sp>
      <p:sp>
        <p:nvSpPr>
          <p:cNvPr id="25603"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2823ACC5-8CF1-4E53-AE09-37672EDB28ED}" type="slidenum">
              <a:rPr lang="en-US" altLang="es-CL" sz="1000" b="1">
                <a:solidFill>
                  <a:srgbClr val="FFFFFF"/>
                </a:solidFill>
                <a:latin typeface="Verdana" pitchFamily="34" charset="0"/>
                <a:ea typeface="ヒラギノ角ゴ Pro W3"/>
                <a:cs typeface="ヒラギノ角ゴ Pro W3"/>
              </a:rPr>
              <a:pPr algn="r"/>
              <a:t>14</a:t>
            </a:fld>
            <a:endParaRPr lang="en-US" altLang="es-CL" sz="1000" b="1">
              <a:solidFill>
                <a:srgbClr val="FFFFFF"/>
              </a:solidFill>
              <a:latin typeface="Verdana" pitchFamily="34" charset="0"/>
              <a:ea typeface="ヒラギノ角ゴ Pro W3"/>
              <a:cs typeface="ヒラギノ角ゴ Pro W3"/>
            </a:endParaRPr>
          </a:p>
        </p:txBody>
      </p:sp>
      <p:sp>
        <p:nvSpPr>
          <p:cNvPr id="25604" name="Title 7"/>
          <p:cNvSpPr txBox="1">
            <a:spLocks/>
          </p:cNvSpPr>
          <p:nvPr/>
        </p:nvSpPr>
        <p:spPr bwMode="auto">
          <a:xfrm>
            <a:off x="295275" y="773113"/>
            <a:ext cx="86693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5FA1"/>
                </a:solidFill>
                <a:latin typeface="gobCL"/>
                <a:ea typeface="ヒラギノ角ゴ Pro W3"/>
                <a:cs typeface="Verdana" pitchFamily="34" charset="0"/>
              </a:rPr>
              <a:t>2. REGIMEN </a:t>
            </a:r>
            <a:r>
              <a:rPr lang="es-MX" altLang="es-CL" sz="2400" b="1" dirty="0" smtClean="0">
                <a:solidFill>
                  <a:srgbClr val="005FA1"/>
                </a:solidFill>
                <a:latin typeface="gobCL"/>
                <a:ea typeface="ヒラギノ角ゴ Pro W3"/>
                <a:cs typeface="Verdana" pitchFamily="34" charset="0"/>
              </a:rPr>
              <a:t>GENERAL: </a:t>
            </a:r>
            <a:r>
              <a:rPr lang="es-MX" altLang="es-CL" sz="2400" b="1" dirty="0" err="1" smtClean="0">
                <a:solidFill>
                  <a:srgbClr val="005FA1"/>
                </a:solidFill>
                <a:latin typeface="gobCL"/>
                <a:ea typeface="ヒラギノ角ゴ Pro W3"/>
                <a:cs typeface="Verdana" pitchFamily="34" charset="0"/>
              </a:rPr>
              <a:t>Semi</a:t>
            </a:r>
            <a:r>
              <a:rPr lang="es-MX" altLang="es-CL" sz="2400" b="1" dirty="0" smtClean="0">
                <a:solidFill>
                  <a:srgbClr val="005FA1"/>
                </a:solidFill>
                <a:latin typeface="gobCL"/>
                <a:ea typeface="ヒラギノ角ゴ Pro W3"/>
                <a:cs typeface="Verdana" pitchFamily="34" charset="0"/>
              </a:rPr>
              <a:t>-integrado</a:t>
            </a:r>
            <a:endParaRPr lang="es-CL" altLang="es-CL" sz="2400" b="1" dirty="0">
              <a:solidFill>
                <a:srgbClr val="005FA1"/>
              </a:solidFill>
              <a:latin typeface="gobCL"/>
              <a:ea typeface="ヒラギノ角ゴ Pro W3"/>
              <a:cs typeface="Verdana" pitchFamily="34"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539750" y="1557338"/>
            <a:ext cx="8424863" cy="4175125"/>
          </a:xfrm>
        </p:spPr>
        <p:txBody>
          <a:bodyPr/>
          <a:lstStyle/>
          <a:p>
            <a:pPr algn="just" fontAlgn="auto">
              <a:spcAft>
                <a:spcPts val="0"/>
              </a:spcAft>
              <a:defRPr/>
            </a:pPr>
            <a:endParaRPr lang="es-MX" altLang="es-CL" sz="1800" dirty="0">
              <a:latin typeface="+mj-lt"/>
              <a:ea typeface="ヒラギノ角ゴ Pro W3" pitchFamily="-84" charset="-128"/>
              <a:cs typeface="Arial" pitchFamily="34" charset="0"/>
            </a:endParaRPr>
          </a:p>
        </p:txBody>
      </p:sp>
      <p:sp>
        <p:nvSpPr>
          <p:cNvPr id="21507" name="Title 7"/>
          <p:cNvSpPr txBox="1">
            <a:spLocks/>
          </p:cNvSpPr>
          <p:nvPr/>
        </p:nvSpPr>
        <p:spPr bwMode="auto">
          <a:xfrm>
            <a:off x="295275" y="773112"/>
            <a:ext cx="86693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5FA1"/>
                </a:solidFill>
                <a:latin typeface="gobCL"/>
                <a:ea typeface="ヒラギノ角ゴ Pro W3"/>
                <a:cs typeface="Verdana" pitchFamily="34" charset="0"/>
              </a:rPr>
              <a:t>Interacciones posibles</a:t>
            </a:r>
            <a:endParaRPr lang="es-CL" altLang="es-CL" sz="2400" b="1" dirty="0">
              <a:solidFill>
                <a:srgbClr val="005FA1"/>
              </a:solidFill>
              <a:latin typeface="gobCL"/>
              <a:ea typeface="ヒラギノ角ゴ Pro W3"/>
              <a:cs typeface="Verdana" pitchFamily="34" charset="0"/>
            </a:endParaRPr>
          </a:p>
        </p:txBody>
      </p:sp>
      <p:sp>
        <p:nvSpPr>
          <p:cNvPr id="21508"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819D27B-EDC8-4FAD-8B1E-472885E61F4F}" type="slidenum">
              <a:rPr lang="en-US" altLang="es-CL" sz="1000" b="1">
                <a:solidFill>
                  <a:srgbClr val="FFFFFF"/>
                </a:solidFill>
                <a:latin typeface="Verdana" pitchFamily="34" charset="0"/>
                <a:ea typeface="ヒラギノ角ゴ Pro W3"/>
                <a:cs typeface="ヒラギノ角ゴ Pro W3"/>
              </a:rPr>
              <a:pPr algn="r"/>
              <a:t>15</a:t>
            </a:fld>
            <a:endParaRPr lang="en-US" altLang="es-CL" sz="1000" b="1">
              <a:solidFill>
                <a:srgbClr val="FFFFFF"/>
              </a:solidFill>
              <a:latin typeface="Verdana" pitchFamily="34" charset="0"/>
              <a:ea typeface="ヒラギノ角ゴ Pro W3"/>
              <a:cs typeface="ヒラギノ角ゴ Pro W3"/>
            </a:endParaRPr>
          </a:p>
        </p:txBody>
      </p:sp>
      <p:sp>
        <p:nvSpPr>
          <p:cNvPr id="2" name="1 Rectángulo"/>
          <p:cNvSpPr/>
          <p:nvPr/>
        </p:nvSpPr>
        <p:spPr>
          <a:xfrm>
            <a:off x="3563888" y="2780928"/>
            <a:ext cx="144016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smtClean="0"/>
              <a:t>Régimen </a:t>
            </a:r>
            <a:r>
              <a:rPr lang="es-CL" dirty="0" err="1" smtClean="0"/>
              <a:t>Semi</a:t>
            </a:r>
            <a:r>
              <a:rPr lang="es-CL" dirty="0" smtClean="0"/>
              <a:t> - Integrado</a:t>
            </a:r>
            <a:endParaRPr lang="es-CL" dirty="0"/>
          </a:p>
        </p:txBody>
      </p:sp>
      <p:sp>
        <p:nvSpPr>
          <p:cNvPr id="6" name="5 Rectángulo"/>
          <p:cNvSpPr/>
          <p:nvPr/>
        </p:nvSpPr>
        <p:spPr>
          <a:xfrm>
            <a:off x="3572946" y="4509120"/>
            <a:ext cx="144016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smtClean="0"/>
              <a:t>Régimen </a:t>
            </a:r>
            <a:r>
              <a:rPr lang="es-CL" dirty="0" err="1" smtClean="0"/>
              <a:t>Semi</a:t>
            </a:r>
            <a:r>
              <a:rPr lang="es-CL" dirty="0" smtClean="0"/>
              <a:t> - Integrado</a:t>
            </a:r>
            <a:endParaRPr lang="es-CL" dirty="0"/>
          </a:p>
        </p:txBody>
      </p:sp>
      <p:sp>
        <p:nvSpPr>
          <p:cNvPr id="3" name="2 Elipse"/>
          <p:cNvSpPr/>
          <p:nvPr/>
        </p:nvSpPr>
        <p:spPr>
          <a:xfrm>
            <a:off x="2699792" y="1576950"/>
            <a:ext cx="1080120" cy="9159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400" dirty="0" smtClean="0"/>
              <a:t>Persona natural o jurídica</a:t>
            </a:r>
            <a:endParaRPr lang="es-CL" sz="1400" dirty="0"/>
          </a:p>
        </p:txBody>
      </p:sp>
      <p:sp>
        <p:nvSpPr>
          <p:cNvPr id="10" name="9 Elipse"/>
          <p:cNvSpPr/>
          <p:nvPr/>
        </p:nvSpPr>
        <p:spPr>
          <a:xfrm>
            <a:off x="5017494" y="1573362"/>
            <a:ext cx="1165819" cy="9195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200" dirty="0" smtClean="0"/>
              <a:t>Régimen Atribuido</a:t>
            </a:r>
            <a:endParaRPr lang="es-CL" sz="1200" dirty="0"/>
          </a:p>
        </p:txBody>
      </p:sp>
      <p:cxnSp>
        <p:nvCxnSpPr>
          <p:cNvPr id="5" name="4 Conector recto"/>
          <p:cNvCxnSpPr/>
          <p:nvPr/>
        </p:nvCxnSpPr>
        <p:spPr>
          <a:xfrm flipV="1">
            <a:off x="4283968" y="3573016"/>
            <a:ext cx="0" cy="9361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3239852" y="2636912"/>
            <a:ext cx="24101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a:endCxn id="3" idx="4"/>
          </p:cNvCxnSpPr>
          <p:nvPr/>
        </p:nvCxnSpPr>
        <p:spPr>
          <a:xfrm flipV="1">
            <a:off x="3239852" y="24928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flipV="1">
            <a:off x="5649977" y="2464265"/>
            <a:ext cx="0" cy="172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flipV="1">
            <a:off x="4283968" y="2636912"/>
            <a:ext cx="0" cy="14401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4902011"/>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8"/>
          <p:cNvSpPr>
            <a:spLocks noGrp="1"/>
          </p:cNvSpPr>
          <p:nvPr>
            <p:ph idx="1"/>
          </p:nvPr>
        </p:nvSpPr>
        <p:spPr bwMode="auto">
          <a:xfrm>
            <a:off x="539750" y="1557338"/>
            <a:ext cx="84248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r>
              <a:rPr lang="es-MX" altLang="es-CL" sz="1800" smtClean="0">
                <a:ea typeface="ヒラギノ角ゴ Pro W3"/>
                <a:cs typeface="Arial" pitchFamily="34" charset="0"/>
              </a:rPr>
              <a:t>Empresa con 1 solo socio</a:t>
            </a:r>
          </a:p>
          <a:p>
            <a:pPr algn="just"/>
            <a:r>
              <a:rPr lang="es-MX" altLang="es-CL" sz="1800" smtClean="0">
                <a:ea typeface="ヒラギノ角ゴ Pro W3"/>
                <a:cs typeface="Arial" pitchFamily="34" charset="0"/>
              </a:rPr>
              <a:t>Renta líquida imponible 		:		$	100.000.000</a:t>
            </a:r>
          </a:p>
          <a:p>
            <a:pPr algn="just"/>
            <a:r>
              <a:rPr lang="es-MX" altLang="es-CL" sz="1800" smtClean="0">
                <a:ea typeface="ヒラギノ角ゴ Pro W3"/>
                <a:cs typeface="Arial" pitchFamily="34" charset="0"/>
              </a:rPr>
              <a:t>Impuesto 1era. Categoría		:		$	27.000.000</a:t>
            </a:r>
          </a:p>
          <a:p>
            <a:pPr algn="just"/>
            <a:endParaRPr lang="es-MX" altLang="es-CL" sz="1800" smtClean="0">
              <a:ea typeface="ヒラギノ角ゴ Pro W3"/>
              <a:cs typeface="Arial" pitchFamily="34" charset="0"/>
            </a:endParaRPr>
          </a:p>
          <a:p>
            <a:pPr algn="just"/>
            <a:r>
              <a:rPr lang="es-MX" altLang="es-CL" sz="1800" u="sng" smtClean="0">
                <a:ea typeface="ヒラギノ角ゴ Pro W3"/>
                <a:cs typeface="Arial" pitchFamily="34" charset="0"/>
              </a:rPr>
              <a:t>Socio decide retirar 10.000.000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Impuesto Global Complementario	:		$	120.000</a:t>
            </a:r>
          </a:p>
          <a:p>
            <a:pPr algn="just"/>
            <a:r>
              <a:rPr lang="es-MX" altLang="es-CL" sz="1800" smtClean="0">
                <a:ea typeface="ヒラギノ角ゴ Pro W3"/>
                <a:cs typeface="Arial" pitchFamily="34" charset="0"/>
              </a:rPr>
              <a:t>(-) Crédito por Impuesto pagado </a:t>
            </a:r>
          </a:p>
          <a:p>
            <a:pPr algn="just"/>
            <a:r>
              <a:rPr lang="es-MX" altLang="es-CL" sz="1800" smtClean="0">
                <a:ea typeface="ヒラギノ角ゴ Pro W3"/>
                <a:cs typeface="Arial" pitchFamily="34" charset="0"/>
              </a:rPr>
              <a:t>por Empresa (10% de 27 millones)	:		$	(2.700.000)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 Débito de 35% del crédito		:		$	945.000</a:t>
            </a:r>
          </a:p>
          <a:p>
            <a:pPr algn="just"/>
            <a:endParaRPr lang="es-MX" altLang="es-CL" sz="1800" b="1" smtClean="0">
              <a:ea typeface="ヒラギノ角ゴ Pro W3"/>
              <a:cs typeface="Arial" pitchFamily="34" charset="0"/>
            </a:endParaRPr>
          </a:p>
          <a:p>
            <a:pPr algn="just"/>
            <a:r>
              <a:rPr lang="es-MX" altLang="es-CL" sz="1800" b="1" smtClean="0">
                <a:ea typeface="ヒラギノ角ゴ Pro W3"/>
                <a:cs typeface="Arial" pitchFamily="34" charset="0"/>
              </a:rPr>
              <a:t>Total a pagar/devolución		:		$	(1.635.000)</a:t>
            </a:r>
          </a:p>
          <a:p>
            <a:pPr algn="just"/>
            <a:endParaRPr lang="es-MX" altLang="es-CL" sz="1800" b="1" smtClean="0">
              <a:ea typeface="ヒラギノ角ゴ Pro W3"/>
              <a:cs typeface="Arial" pitchFamily="34" charset="0"/>
            </a:endParaRPr>
          </a:p>
          <a:p>
            <a:pPr algn="just"/>
            <a:r>
              <a:rPr lang="es-MX" altLang="es-CL" sz="1800" b="1" smtClean="0">
                <a:ea typeface="ヒラギノ角ゴ Pro W3"/>
                <a:cs typeface="Arial" pitchFamily="34" charset="0"/>
              </a:rPr>
              <a:t>Carga total sobre flujo		:			 10,6%</a:t>
            </a:r>
          </a:p>
        </p:txBody>
      </p:sp>
      <p:sp>
        <p:nvSpPr>
          <p:cNvPr id="26627" name="Title 7"/>
          <p:cNvSpPr txBox="1">
            <a:spLocks/>
          </p:cNvSpPr>
          <p:nvPr/>
        </p:nvSpPr>
        <p:spPr bwMode="auto">
          <a:xfrm>
            <a:off x="295275" y="549275"/>
            <a:ext cx="8669338"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a:solidFill>
                  <a:srgbClr val="006CB7"/>
                </a:solidFill>
                <a:latin typeface="gobCL"/>
                <a:ea typeface="ヒラギノ角ゴ Pro W3"/>
                <a:cs typeface="Verdana" pitchFamily="34" charset="0"/>
              </a:rPr>
              <a:t>Ejemplo </a:t>
            </a:r>
            <a:endParaRPr lang="es-CL" altLang="es-CL" sz="2400" b="1">
              <a:solidFill>
                <a:srgbClr val="005FA1"/>
              </a:solidFill>
              <a:latin typeface="gobCL"/>
              <a:ea typeface="ヒラギノ角ゴ Pro W3"/>
              <a:cs typeface="Verdana" pitchFamily="34" charset="0"/>
            </a:endParaRPr>
          </a:p>
        </p:txBody>
      </p:sp>
      <p:sp>
        <p:nvSpPr>
          <p:cNvPr id="26628"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51BD1423-DEB9-4C2C-8FFF-CB543CA146EB}" type="slidenum">
              <a:rPr lang="en-US" altLang="es-CL" sz="1000" b="1">
                <a:solidFill>
                  <a:srgbClr val="FFFFFF"/>
                </a:solidFill>
                <a:latin typeface="Verdana" pitchFamily="34" charset="0"/>
                <a:ea typeface="ヒラギノ角ゴ Pro W3"/>
                <a:cs typeface="ヒラギノ角ゴ Pro W3"/>
              </a:rPr>
              <a:pPr algn="r"/>
              <a:t>16</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sz="quarter" idx="11"/>
          </p:nvPr>
        </p:nvSpPr>
        <p:spPr>
          <a:xfrm>
            <a:off x="2483768" y="2204864"/>
            <a:ext cx="5903639" cy="1081088"/>
          </a:xfrm>
        </p:spPr>
        <p:txBody>
          <a:bodyPr>
            <a:noAutofit/>
          </a:bodyPr>
          <a:lstStyle/>
          <a:p>
            <a:r>
              <a:rPr lang="es-CL" sz="2200" dirty="0" smtClean="0"/>
              <a:t>REGIMEN GENERAL DE TRIBUTACIÓN:</a:t>
            </a:r>
          </a:p>
          <a:p>
            <a:r>
              <a:rPr lang="es-CL" sz="2200" dirty="0" smtClean="0"/>
              <a:t>¿Sistema de tributación en base atribuida o percibida?</a:t>
            </a:r>
          </a:p>
          <a:p>
            <a:endParaRPr lang="es-CL" sz="2200" dirty="0"/>
          </a:p>
        </p:txBody>
      </p:sp>
      <p:sp>
        <p:nvSpPr>
          <p:cNvPr id="3" name="2 Marcador de texto"/>
          <p:cNvSpPr>
            <a:spLocks noGrp="1"/>
          </p:cNvSpPr>
          <p:nvPr>
            <p:ph type="body" sz="quarter" idx="12"/>
          </p:nvPr>
        </p:nvSpPr>
        <p:spPr/>
        <p:txBody>
          <a:bodyPr/>
          <a:lstStyle/>
          <a:p>
            <a:endParaRPr lang="es-CL"/>
          </a:p>
        </p:txBody>
      </p:sp>
      <p:sp>
        <p:nvSpPr>
          <p:cNvPr id="4" name="3 Marcador de texto"/>
          <p:cNvSpPr>
            <a:spLocks noGrp="1"/>
          </p:cNvSpPr>
          <p:nvPr>
            <p:ph type="body" sz="quarter" idx="13"/>
          </p:nvPr>
        </p:nvSpPr>
        <p:spPr/>
        <p:txBody>
          <a:bodyPr/>
          <a:lstStyle/>
          <a:p>
            <a:endParaRPr lang="es-CL"/>
          </a:p>
        </p:txBody>
      </p:sp>
    </p:spTree>
    <p:extLst>
      <p:ext uri="{BB962C8B-B14F-4D97-AF65-F5344CB8AC3E}">
        <p14:creationId xmlns:p14="http://schemas.microsoft.com/office/powerpoint/2010/main" val="2118048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tabla"/>
          <p:cNvGraphicFramePr>
            <a:graphicFrameLocks noGrp="1"/>
          </p:cNvGraphicFramePr>
          <p:nvPr>
            <p:ph type="tbl" sz="quarter" idx="13"/>
            <p:extLst>
              <p:ext uri="{D42A27DB-BD31-4B8C-83A1-F6EECF244321}">
                <p14:modId xmlns:p14="http://schemas.microsoft.com/office/powerpoint/2010/main" val="1554119713"/>
              </p:ext>
            </p:extLst>
          </p:nvPr>
        </p:nvGraphicFramePr>
        <p:xfrm>
          <a:off x="468313" y="1484786"/>
          <a:ext cx="8207376" cy="5213376"/>
        </p:xfrm>
        <a:graphic>
          <a:graphicData uri="http://schemas.openxmlformats.org/drawingml/2006/table">
            <a:tbl>
              <a:tblPr firstRow="1" bandRow="1">
                <a:tableStyleId>{5C22544A-7EE6-4342-B048-85BDC9FD1C3A}</a:tableStyleId>
              </a:tblPr>
              <a:tblGrid>
                <a:gridCol w="2735792"/>
                <a:gridCol w="2735792"/>
                <a:gridCol w="2735792"/>
              </a:tblGrid>
              <a:tr h="1022513">
                <a:tc>
                  <a:txBody>
                    <a:bodyPr/>
                    <a:lstStyle/>
                    <a:p>
                      <a:endParaRPr lang="es-CL" dirty="0"/>
                    </a:p>
                  </a:txBody>
                  <a:tcPr/>
                </a:tc>
                <a:tc>
                  <a:txBody>
                    <a:bodyPr/>
                    <a:lstStyle/>
                    <a:p>
                      <a:pPr algn="ctr"/>
                      <a:r>
                        <a:rPr lang="es-CL" dirty="0" smtClean="0"/>
                        <a:t>Base Atribuida</a:t>
                      </a:r>
                      <a:r>
                        <a:rPr lang="es-CL" baseline="0" dirty="0" smtClean="0"/>
                        <a:t> </a:t>
                      </a:r>
                    </a:p>
                    <a:p>
                      <a:pPr algn="ctr"/>
                      <a:r>
                        <a:rPr lang="es-CL" baseline="0" dirty="0" smtClean="0"/>
                        <a:t>(integrado)</a:t>
                      </a:r>
                      <a:endParaRPr lang="es-CL" dirty="0"/>
                    </a:p>
                  </a:txBody>
                  <a:tcPr/>
                </a:tc>
                <a:tc>
                  <a:txBody>
                    <a:bodyPr/>
                    <a:lstStyle/>
                    <a:p>
                      <a:pPr algn="ctr"/>
                      <a:r>
                        <a:rPr lang="es-CL" dirty="0" smtClean="0"/>
                        <a:t>Base Percibida</a:t>
                      </a:r>
                    </a:p>
                    <a:p>
                      <a:pPr algn="ctr"/>
                      <a:r>
                        <a:rPr lang="es-CL" dirty="0" smtClean="0"/>
                        <a:t> (</a:t>
                      </a:r>
                      <a:r>
                        <a:rPr lang="es-CL" dirty="0" err="1" smtClean="0"/>
                        <a:t>semi</a:t>
                      </a:r>
                      <a:r>
                        <a:rPr lang="es-CL" dirty="0" smtClean="0"/>
                        <a:t>- integrada)</a:t>
                      </a:r>
                      <a:endParaRPr lang="es-CL" dirty="0"/>
                    </a:p>
                  </a:txBody>
                  <a:tcPr/>
                </a:tc>
              </a:tr>
              <a:tr h="633669">
                <a:tc>
                  <a:txBody>
                    <a:bodyPr/>
                    <a:lstStyle/>
                    <a:p>
                      <a:r>
                        <a:rPr lang="es-CL" dirty="0" smtClean="0"/>
                        <a:t>¿Quiénes pueden optar?</a:t>
                      </a:r>
                      <a:endParaRPr lang="es-CL" dirty="0"/>
                    </a:p>
                  </a:txBody>
                  <a:tcPr/>
                </a:tc>
                <a:tc>
                  <a:txBody>
                    <a:bodyPr/>
                    <a:lstStyle/>
                    <a:p>
                      <a:r>
                        <a:rPr lang="es-CL" dirty="0" smtClean="0"/>
                        <a:t>Todos salvo S.A.</a:t>
                      </a:r>
                      <a:r>
                        <a:rPr lang="es-CL" baseline="0" dirty="0" smtClean="0"/>
                        <a:t> y empresas con socios personas jurídicas chilenas</a:t>
                      </a:r>
                      <a:endParaRPr lang="es-CL" dirty="0"/>
                    </a:p>
                  </a:txBody>
                  <a:tcPr/>
                </a:tc>
                <a:tc>
                  <a:txBody>
                    <a:bodyPr/>
                    <a:lstStyle/>
                    <a:p>
                      <a:r>
                        <a:rPr lang="es-CL" dirty="0" smtClean="0"/>
                        <a:t>Todos</a:t>
                      </a:r>
                      <a:endParaRPr lang="es-CL" dirty="0"/>
                    </a:p>
                  </a:txBody>
                  <a:tcPr/>
                </a:tc>
              </a:tr>
              <a:tr h="475252">
                <a:tc>
                  <a:txBody>
                    <a:bodyPr/>
                    <a:lstStyle/>
                    <a:p>
                      <a:r>
                        <a:rPr lang="es-CL" dirty="0" smtClean="0"/>
                        <a:t>Base imponible</a:t>
                      </a:r>
                      <a:endParaRPr lang="es-CL" dirty="0"/>
                    </a:p>
                  </a:txBody>
                  <a:tcPr/>
                </a:tc>
                <a:tc>
                  <a:txBody>
                    <a:bodyPr/>
                    <a:lstStyle/>
                    <a:p>
                      <a:r>
                        <a:rPr lang="es-CL" dirty="0" smtClean="0"/>
                        <a:t>Igual hoy</a:t>
                      </a:r>
                      <a:endParaRPr lang="es-CL" dirty="0"/>
                    </a:p>
                  </a:txBody>
                  <a:tcPr/>
                </a:tc>
                <a:tc>
                  <a:txBody>
                    <a:bodyPr/>
                    <a:lstStyle/>
                    <a:p>
                      <a:r>
                        <a:rPr lang="es-CL" dirty="0" smtClean="0"/>
                        <a:t>Igual hoy</a:t>
                      </a:r>
                      <a:endParaRPr lang="es-CL" dirty="0"/>
                    </a:p>
                  </a:txBody>
                  <a:tcPr/>
                </a:tc>
              </a:tr>
              <a:tr h="756185">
                <a:tc>
                  <a:txBody>
                    <a:bodyPr/>
                    <a:lstStyle/>
                    <a:p>
                      <a:r>
                        <a:rPr lang="es-CL" dirty="0" smtClean="0"/>
                        <a:t>Tasa Impuesto 1ra</a:t>
                      </a:r>
                      <a:r>
                        <a:rPr lang="es-CL" baseline="0" dirty="0" smtClean="0"/>
                        <a:t> Categoría</a:t>
                      </a:r>
                      <a:endParaRPr lang="es-CL" dirty="0"/>
                    </a:p>
                  </a:txBody>
                  <a:tcPr/>
                </a:tc>
                <a:tc>
                  <a:txBody>
                    <a:bodyPr/>
                    <a:lstStyle/>
                    <a:p>
                      <a:r>
                        <a:rPr lang="es-CL" dirty="0" smtClean="0"/>
                        <a:t>25%</a:t>
                      </a:r>
                      <a:endParaRPr lang="es-CL" dirty="0"/>
                    </a:p>
                  </a:txBody>
                  <a:tcPr/>
                </a:tc>
                <a:tc>
                  <a:txBody>
                    <a:bodyPr/>
                    <a:lstStyle/>
                    <a:p>
                      <a:r>
                        <a:rPr lang="es-CL" dirty="0" smtClean="0"/>
                        <a:t>25,5% - 27%</a:t>
                      </a:r>
                      <a:endParaRPr lang="es-CL" dirty="0"/>
                    </a:p>
                  </a:txBody>
                  <a:tcPr/>
                </a:tc>
              </a:tr>
              <a:tr h="1022513">
                <a:tc>
                  <a:txBody>
                    <a:bodyPr/>
                    <a:lstStyle/>
                    <a:p>
                      <a:r>
                        <a:rPr lang="es-CL" dirty="0" smtClean="0"/>
                        <a:t>¿Cuándo  optar al Régimen?</a:t>
                      </a:r>
                      <a:endParaRPr lang="es-CL" dirty="0"/>
                    </a:p>
                  </a:txBody>
                  <a:tcPr/>
                </a:tc>
                <a:tc>
                  <a:txBody>
                    <a:bodyPr/>
                    <a:lstStyle/>
                    <a:p>
                      <a:r>
                        <a:rPr lang="es-CL" dirty="0" smtClean="0"/>
                        <a:t>Hasta 31 de diciembre o al iniciar actividades</a:t>
                      </a:r>
                      <a:endParaRPr lang="es-CL" dirty="0"/>
                    </a:p>
                  </a:txBody>
                  <a:tcPr/>
                </a:tc>
                <a:tc>
                  <a:txBody>
                    <a:bodyPr/>
                    <a:lstStyle/>
                    <a:p>
                      <a:r>
                        <a:rPr lang="es-CL" dirty="0" smtClean="0"/>
                        <a:t>Hasta 31 de diciembre o al iniciar actividades</a:t>
                      </a:r>
                      <a:endParaRPr lang="es-CL" dirty="0"/>
                    </a:p>
                  </a:txBody>
                  <a:tcPr/>
                </a:tc>
              </a:tr>
              <a:tr h="1022513">
                <a:tc>
                  <a:txBody>
                    <a:bodyPr/>
                    <a:lstStyle/>
                    <a:p>
                      <a:r>
                        <a:rPr lang="es-CL" dirty="0" smtClean="0"/>
                        <a:t>¿Cómo optar al Régimen?</a:t>
                      </a:r>
                      <a:endParaRPr lang="es-CL" dirty="0"/>
                    </a:p>
                  </a:txBody>
                  <a:tcPr/>
                </a:tc>
                <a:tc>
                  <a:txBody>
                    <a:bodyPr/>
                    <a:lstStyle/>
                    <a:p>
                      <a:r>
                        <a:rPr lang="es-CL" dirty="0" smtClean="0"/>
                        <a:t>Sii.cl + acuerdo socios</a:t>
                      </a:r>
                    </a:p>
                    <a:p>
                      <a:r>
                        <a:rPr lang="es-CL" dirty="0" smtClean="0"/>
                        <a:t>No decir nada</a:t>
                      </a:r>
                      <a:endParaRPr lang="es-CL" dirty="0"/>
                    </a:p>
                  </a:txBody>
                  <a:tcPr/>
                </a:tc>
                <a:tc>
                  <a:txBody>
                    <a:bodyPr/>
                    <a:lstStyle/>
                    <a:p>
                      <a:r>
                        <a:rPr lang="es-CL" dirty="0" smtClean="0"/>
                        <a:t>Sii.cl + acuerdo socios</a:t>
                      </a:r>
                    </a:p>
                    <a:p>
                      <a:r>
                        <a:rPr lang="es-CL" dirty="0" smtClean="0"/>
                        <a:t>No decir nada</a:t>
                      </a:r>
                      <a:endParaRPr lang="es-CL" dirty="0"/>
                    </a:p>
                  </a:txBody>
                  <a:tcPr/>
                </a:tc>
              </a:tr>
            </a:tbl>
          </a:graphicData>
        </a:graphic>
      </p:graphicFrame>
      <p:sp>
        <p:nvSpPr>
          <p:cNvPr id="3" name="2 Título"/>
          <p:cNvSpPr>
            <a:spLocks noGrp="1"/>
          </p:cNvSpPr>
          <p:nvPr>
            <p:ph type="title"/>
          </p:nvPr>
        </p:nvSpPr>
        <p:spPr/>
        <p:txBody>
          <a:bodyPr>
            <a:noAutofit/>
          </a:bodyPr>
          <a:lstStyle/>
          <a:p>
            <a:r>
              <a:rPr lang="es-CL" sz="2800" dirty="0"/>
              <a:t>¿Sistema de tributación en base atribuida o percibida?</a:t>
            </a:r>
            <a:br>
              <a:rPr lang="es-CL" sz="2800" dirty="0"/>
            </a:br>
            <a:endParaRPr lang="es-CL" sz="2800" dirty="0"/>
          </a:p>
        </p:txBody>
      </p:sp>
    </p:spTree>
    <p:extLst>
      <p:ext uri="{BB962C8B-B14F-4D97-AF65-F5344CB8AC3E}">
        <p14:creationId xmlns:p14="http://schemas.microsoft.com/office/powerpoint/2010/main" val="4023663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L" altLang="es-CL" dirty="0" smtClean="0"/>
              <a:t>3. Beneficios para MIPYMES</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020006382"/>
              </p:ext>
            </p:extLst>
          </p:nvPr>
        </p:nvGraphicFramePr>
        <p:xfrm>
          <a:off x="457200" y="1700808"/>
          <a:ext cx="7355160" cy="2016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Marcador de número de diapositiva"/>
          <p:cNvSpPr>
            <a:spLocks noGrp="1"/>
          </p:cNvSpPr>
          <p:nvPr>
            <p:ph type="sldNum" sz="quarter" idx="12"/>
          </p:nvPr>
        </p:nvSpPr>
        <p:spPr>
          <a:xfrm>
            <a:off x="6183313" y="6527800"/>
            <a:ext cx="2133600" cy="193675"/>
          </a:xfrm>
        </p:spPr>
        <p:txBody>
          <a:bodyPr/>
          <a:lstStyle/>
          <a:p>
            <a:pPr algn="r">
              <a:defRPr/>
            </a:pPr>
            <a:fld id="{8B60AA0B-9BFE-4AC0-A494-5766E69D50EB}" type="slidenum">
              <a:rPr lang="en-US" b="1">
                <a:solidFill>
                  <a:schemeClr val="tx1">
                    <a:lumMod val="65000"/>
                    <a:lumOff val="35000"/>
                  </a:schemeClr>
                </a:solidFill>
              </a:rPr>
              <a:pPr algn="r">
                <a:defRPr/>
              </a:pPr>
              <a:t>19</a:t>
            </a:fld>
            <a:endParaRPr lang="en-US" b="1" dirty="0">
              <a:solidFill>
                <a:schemeClr val="tx1">
                  <a:lumMod val="65000"/>
                  <a:lumOff val="35000"/>
                </a:schemeClr>
              </a:solidFill>
            </a:endParaRPr>
          </a:p>
        </p:txBody>
      </p:sp>
      <p:sp>
        <p:nvSpPr>
          <p:cNvPr id="27653" name="2 Marcador de contenido"/>
          <p:cNvSpPr txBox="1">
            <a:spLocks/>
          </p:cNvSpPr>
          <p:nvPr/>
        </p:nvSpPr>
        <p:spPr bwMode="auto">
          <a:xfrm>
            <a:off x="457200" y="3968750"/>
            <a:ext cx="8229600" cy="22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spcBef>
                <a:spcPct val="20000"/>
              </a:spcBef>
              <a:buClr>
                <a:schemeClr val="accent1"/>
              </a:buClr>
              <a:buFont typeface="Arial" pitchFamily="34" charset="0"/>
              <a:buNone/>
            </a:pPr>
            <a:r>
              <a:rPr lang="es-CL" altLang="es-CL" sz="3200" b="1" dirty="0">
                <a:solidFill>
                  <a:srgbClr val="6F6F6F"/>
                </a:solidFill>
              </a:rPr>
              <a:t>NUEVO BENEFICIO TRIBUTARIO PARA LAS MICRO, PEQUEÑAS Y MEDIANAS </a:t>
            </a:r>
            <a:r>
              <a:rPr lang="es-CL" altLang="es-CL" sz="3200" b="1" dirty="0" smtClean="0">
                <a:solidFill>
                  <a:srgbClr val="6F6F6F"/>
                </a:solidFill>
              </a:rPr>
              <a:t>EMPRESAS</a:t>
            </a:r>
            <a:endParaRPr lang="es-CL" altLang="es-CL" sz="3200" b="1" dirty="0">
              <a:solidFill>
                <a:srgbClr val="6F6F6F"/>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hape 184"/>
          <p:cNvSpPr>
            <a:spLocks noGrp="1"/>
          </p:cNvSpPr>
          <p:nvPr>
            <p:ph type="title"/>
          </p:nvPr>
        </p:nvSpPr>
        <p:spPr bwMode="auto">
          <a:xfrm>
            <a:off x="123825" y="2430463"/>
            <a:ext cx="8164513"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algn="ctr" eaLnBrk="0" hangingPunct="0">
              <a:lnSpc>
                <a:spcPct val="90000"/>
              </a:lnSpc>
            </a:pPr>
            <a:r>
              <a:rPr lang="es-MX" altLang="es-CL" smtClean="0">
                <a:solidFill>
                  <a:srgbClr val="006CB7"/>
                </a:solidFill>
                <a:latin typeface="gobCL"/>
                <a:ea typeface="ヒラギノ角ゴ Pro W3"/>
                <a:cs typeface="Verdana" pitchFamily="34" charset="0"/>
              </a:rPr>
              <a:t>REFORMA TRIBUTARIA</a:t>
            </a:r>
            <a:endParaRPr lang="es-CL" altLang="es-CL" smtClean="0">
              <a:solidFill>
                <a:srgbClr val="006CB7"/>
              </a:solidFill>
              <a:latin typeface="gobCL"/>
              <a:ea typeface="ヒラギノ角ゴ Pro W3"/>
              <a:cs typeface="Verdana" pitchFamily="34" charset="0"/>
            </a:endParaRPr>
          </a:p>
        </p:txBody>
      </p:sp>
      <p:sp>
        <p:nvSpPr>
          <p:cNvPr id="14339"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0827FB57-EA9B-42CA-AAF0-56A76713C5E6}" type="slidenum">
              <a:rPr lang="en-US" altLang="es-CL" sz="1000" b="1">
                <a:solidFill>
                  <a:srgbClr val="FFFFFF"/>
                </a:solidFill>
                <a:latin typeface="Verdana" pitchFamily="34" charset="0"/>
                <a:ea typeface="ヒラギノ角ゴ Pro W3"/>
                <a:cs typeface="ヒラギノ角ゴ Pro W3"/>
              </a:rPr>
              <a:pPr algn="r"/>
              <a:t>2</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Art. 14 ter</a:t>
            </a:r>
            <a:endParaRPr lang="es-CL" altLang="es-CL" smtClean="0"/>
          </a:p>
        </p:txBody>
      </p:sp>
      <p:graphicFrame>
        <p:nvGraphicFramePr>
          <p:cNvPr id="4" name="3 Tabla"/>
          <p:cNvGraphicFramePr>
            <a:graphicFrameLocks noGrp="1"/>
          </p:cNvGraphicFramePr>
          <p:nvPr>
            <p:extLst>
              <p:ext uri="{D42A27DB-BD31-4B8C-83A1-F6EECF244321}">
                <p14:modId xmlns:p14="http://schemas.microsoft.com/office/powerpoint/2010/main" val="749977919"/>
              </p:ext>
            </p:extLst>
          </p:nvPr>
        </p:nvGraphicFramePr>
        <p:xfrm>
          <a:off x="1212850" y="2205038"/>
          <a:ext cx="6815139" cy="4182501"/>
        </p:xfrm>
        <a:graphic>
          <a:graphicData uri="http://schemas.openxmlformats.org/drawingml/2006/table">
            <a:tbl>
              <a:tblPr firstRow="1" bandRow="1">
                <a:tableStyleId>{5C22544A-7EE6-4342-B048-85BDC9FD1C3A}</a:tableStyleId>
              </a:tblPr>
              <a:tblGrid>
                <a:gridCol w="2271713"/>
                <a:gridCol w="2271713"/>
                <a:gridCol w="2271713"/>
              </a:tblGrid>
              <a:tr h="457978">
                <a:tc>
                  <a:txBody>
                    <a:bodyPr/>
                    <a:lstStyle/>
                    <a:p>
                      <a:endParaRPr lang="es-CL" sz="1800" dirty="0"/>
                    </a:p>
                  </a:txBody>
                  <a:tcPr marL="91427" marR="91427" marT="45718" marB="45718"/>
                </a:tc>
                <a:tc>
                  <a:txBody>
                    <a:bodyPr/>
                    <a:lstStyle/>
                    <a:p>
                      <a:r>
                        <a:rPr lang="es-CL" sz="1800" dirty="0" smtClean="0"/>
                        <a:t>14 Ter sin</a:t>
                      </a:r>
                      <a:r>
                        <a:rPr lang="es-CL" sz="1800" baseline="0" dirty="0" smtClean="0"/>
                        <a:t> Reforma</a:t>
                      </a:r>
                      <a:endParaRPr lang="es-CL" sz="1800" dirty="0"/>
                    </a:p>
                  </a:txBody>
                  <a:tcPr marL="91427" marR="91427" marT="45718" marB="45718"/>
                </a:tc>
                <a:tc>
                  <a:txBody>
                    <a:bodyPr/>
                    <a:lstStyle/>
                    <a:p>
                      <a:r>
                        <a:rPr lang="es-CL" sz="1800" dirty="0" smtClean="0"/>
                        <a:t>14</a:t>
                      </a:r>
                      <a:r>
                        <a:rPr lang="es-CL" sz="1800" baseline="0" dirty="0" smtClean="0"/>
                        <a:t> Ter con Reforma</a:t>
                      </a:r>
                      <a:endParaRPr lang="es-CL" sz="1800" dirty="0"/>
                    </a:p>
                  </a:txBody>
                  <a:tcPr marL="91427" marR="91427" marT="45718" marB="45718"/>
                </a:tc>
              </a:tr>
              <a:tr h="1737282">
                <a:tc>
                  <a:txBody>
                    <a:bodyPr/>
                    <a:lstStyle/>
                    <a:p>
                      <a:r>
                        <a:rPr lang="es-CL" sz="1800" dirty="0" smtClean="0">
                          <a:solidFill>
                            <a:schemeClr val="tx1">
                              <a:lumMod val="65000"/>
                              <a:lumOff val="35000"/>
                            </a:schemeClr>
                          </a:solidFill>
                        </a:rPr>
                        <a:t>Tipo de empresa</a:t>
                      </a:r>
                      <a:endParaRPr lang="es-CL" sz="1800" dirty="0">
                        <a:solidFill>
                          <a:schemeClr val="tx1">
                            <a:lumMod val="65000"/>
                            <a:lumOff val="35000"/>
                          </a:schemeClr>
                        </a:solidFill>
                      </a:endParaRPr>
                    </a:p>
                  </a:txBody>
                  <a:tcPr marL="91427" marR="91427" marT="45718" marB="45718"/>
                </a:tc>
                <a:tc>
                  <a:txBody>
                    <a:bodyPr/>
                    <a:lstStyle/>
                    <a:p>
                      <a:r>
                        <a:rPr lang="es-CL" sz="1800" dirty="0" smtClean="0">
                          <a:solidFill>
                            <a:schemeClr val="tx1">
                              <a:lumMod val="65000"/>
                              <a:lumOff val="35000"/>
                            </a:schemeClr>
                          </a:solidFill>
                        </a:rPr>
                        <a:t>Empresario individual</a:t>
                      </a:r>
                      <a:r>
                        <a:rPr lang="es-CL" sz="1800" baseline="0" dirty="0" smtClean="0">
                          <a:solidFill>
                            <a:schemeClr val="tx1">
                              <a:lumMod val="65000"/>
                              <a:lumOff val="35000"/>
                            </a:schemeClr>
                          </a:solidFill>
                        </a:rPr>
                        <a:t> e EIRL</a:t>
                      </a:r>
                      <a:endParaRPr lang="es-CL" sz="1800" dirty="0">
                        <a:solidFill>
                          <a:schemeClr val="tx1">
                            <a:lumMod val="65000"/>
                            <a:lumOff val="35000"/>
                          </a:schemeClr>
                        </a:solidFill>
                      </a:endParaRPr>
                    </a:p>
                  </a:txBody>
                  <a:tcPr marL="91427" marR="91427" marT="45718" marB="45718"/>
                </a:tc>
                <a:tc>
                  <a:txBody>
                    <a:bodyPr/>
                    <a:lstStyle/>
                    <a:p>
                      <a:r>
                        <a:rPr lang="es-CL" sz="1800" dirty="0" smtClean="0">
                          <a:solidFill>
                            <a:schemeClr val="tx1">
                              <a:lumMod val="65000"/>
                              <a:lumOff val="35000"/>
                            </a:schemeClr>
                          </a:solidFill>
                        </a:rPr>
                        <a:t>Cualquier empresa que</a:t>
                      </a:r>
                      <a:r>
                        <a:rPr lang="es-CL" sz="1800" baseline="0" dirty="0" smtClean="0">
                          <a:solidFill>
                            <a:schemeClr val="tx1">
                              <a:lumMod val="65000"/>
                              <a:lumOff val="35000"/>
                            </a:schemeClr>
                          </a:solidFill>
                        </a:rPr>
                        <a:t> esté afecta a Imp. de 1era. Categoría en la medida que tenga socios personas naturales, atribuidos o extranjeros. Quedan fuera las SA. </a:t>
                      </a:r>
                      <a:endParaRPr lang="es-CL" sz="1800" dirty="0">
                        <a:solidFill>
                          <a:schemeClr val="tx1">
                            <a:lumMod val="65000"/>
                            <a:lumOff val="35000"/>
                          </a:schemeClr>
                        </a:solidFill>
                      </a:endParaRPr>
                    </a:p>
                  </a:txBody>
                  <a:tcPr marL="91427" marR="91427" marT="45718" marB="45718"/>
                </a:tc>
              </a:tr>
              <a:tr h="648043">
                <a:tc>
                  <a:txBody>
                    <a:bodyPr/>
                    <a:lstStyle/>
                    <a:p>
                      <a:r>
                        <a:rPr lang="es-CL" sz="1800" dirty="0" smtClean="0">
                          <a:solidFill>
                            <a:schemeClr val="tx1">
                              <a:lumMod val="65000"/>
                              <a:lumOff val="35000"/>
                            </a:schemeClr>
                          </a:solidFill>
                        </a:rPr>
                        <a:t>Tipo de contribuyente</a:t>
                      </a:r>
                      <a:endParaRPr lang="es-CL" sz="1800" dirty="0">
                        <a:solidFill>
                          <a:schemeClr val="tx1">
                            <a:lumMod val="65000"/>
                            <a:lumOff val="35000"/>
                          </a:schemeClr>
                        </a:solidFill>
                      </a:endParaRPr>
                    </a:p>
                  </a:txBody>
                  <a:tcPr marL="91427" marR="91427" marT="45718" marB="45718"/>
                </a:tc>
                <a:tc>
                  <a:txBody>
                    <a:bodyPr/>
                    <a:lstStyle/>
                    <a:p>
                      <a:r>
                        <a:rPr lang="es-CL" sz="1800" dirty="0" smtClean="0">
                          <a:solidFill>
                            <a:schemeClr val="tx1">
                              <a:lumMod val="65000"/>
                              <a:lumOff val="35000"/>
                            </a:schemeClr>
                          </a:solidFill>
                        </a:rPr>
                        <a:t>Contribuyentes de IVA</a:t>
                      </a:r>
                      <a:endParaRPr lang="es-CL" sz="1800" dirty="0">
                        <a:solidFill>
                          <a:schemeClr val="tx1">
                            <a:lumMod val="65000"/>
                            <a:lumOff val="35000"/>
                          </a:schemeClr>
                        </a:solidFill>
                      </a:endParaRPr>
                    </a:p>
                  </a:txBody>
                  <a:tcPr marL="91427" marR="91427" marT="45718" marB="45718"/>
                </a:tc>
                <a:tc>
                  <a:txBody>
                    <a:bodyPr/>
                    <a:lstStyle/>
                    <a:p>
                      <a:r>
                        <a:rPr lang="es-CL" sz="1800" dirty="0" smtClean="0">
                          <a:solidFill>
                            <a:schemeClr val="tx1">
                              <a:lumMod val="65000"/>
                              <a:lumOff val="35000"/>
                            </a:schemeClr>
                          </a:solidFill>
                        </a:rPr>
                        <a:t>Contribuyentes de 1era. Categoría</a:t>
                      </a:r>
                      <a:endParaRPr lang="es-CL" sz="1800" dirty="0">
                        <a:solidFill>
                          <a:schemeClr val="tx1">
                            <a:lumMod val="65000"/>
                            <a:lumOff val="35000"/>
                          </a:schemeClr>
                        </a:solidFill>
                      </a:endParaRPr>
                    </a:p>
                  </a:txBody>
                  <a:tcPr marL="91427" marR="91427" marT="45718" marB="45718"/>
                </a:tc>
              </a:tr>
              <a:tr h="790484">
                <a:tc>
                  <a:txBody>
                    <a:bodyPr/>
                    <a:lstStyle/>
                    <a:p>
                      <a:r>
                        <a:rPr lang="es-CL" sz="1800" dirty="0" smtClean="0">
                          <a:solidFill>
                            <a:schemeClr val="tx1">
                              <a:lumMod val="65000"/>
                              <a:lumOff val="35000"/>
                            </a:schemeClr>
                          </a:solidFill>
                        </a:rPr>
                        <a:t>Límite de ventas</a:t>
                      </a:r>
                      <a:endParaRPr lang="es-CL" sz="1800" dirty="0">
                        <a:solidFill>
                          <a:schemeClr val="tx1">
                            <a:lumMod val="65000"/>
                            <a:lumOff val="35000"/>
                          </a:schemeClr>
                        </a:solidFill>
                      </a:endParaRPr>
                    </a:p>
                  </a:txBody>
                  <a:tcPr marL="91427" marR="91427" marT="45718" marB="45718"/>
                </a:tc>
                <a:tc>
                  <a:txBody>
                    <a:bodyPr/>
                    <a:lstStyle/>
                    <a:p>
                      <a:r>
                        <a:rPr lang="es-CL" sz="1800" dirty="0" smtClean="0">
                          <a:solidFill>
                            <a:schemeClr val="tx1">
                              <a:lumMod val="65000"/>
                              <a:lumOff val="35000"/>
                            </a:schemeClr>
                          </a:solidFill>
                        </a:rPr>
                        <a:t>5.000</a:t>
                      </a:r>
                      <a:r>
                        <a:rPr lang="es-CL" sz="1800" baseline="0" dirty="0" smtClean="0">
                          <a:solidFill>
                            <a:schemeClr val="tx1">
                              <a:lumMod val="65000"/>
                              <a:lumOff val="35000"/>
                            </a:schemeClr>
                          </a:solidFill>
                        </a:rPr>
                        <a:t> UTM (217 MM aprox.)</a:t>
                      </a:r>
                      <a:endParaRPr lang="es-CL" sz="1800" dirty="0">
                        <a:solidFill>
                          <a:schemeClr val="tx1">
                            <a:lumMod val="65000"/>
                            <a:lumOff val="35000"/>
                          </a:schemeClr>
                        </a:solidFill>
                      </a:endParaRPr>
                    </a:p>
                  </a:txBody>
                  <a:tcPr marL="91427" marR="91427" marT="45718" marB="45718"/>
                </a:tc>
                <a:tc>
                  <a:txBody>
                    <a:bodyPr/>
                    <a:lstStyle/>
                    <a:p>
                      <a:r>
                        <a:rPr lang="es-CL" sz="1800" dirty="0" smtClean="0">
                          <a:solidFill>
                            <a:schemeClr val="tx1">
                              <a:lumMod val="65000"/>
                              <a:lumOff val="35000"/>
                            </a:schemeClr>
                          </a:solidFill>
                        </a:rPr>
                        <a:t>50.000</a:t>
                      </a:r>
                      <a:r>
                        <a:rPr lang="es-CL" sz="1800" baseline="0" dirty="0" smtClean="0">
                          <a:solidFill>
                            <a:schemeClr val="tx1">
                              <a:lumMod val="65000"/>
                              <a:lumOff val="35000"/>
                            </a:schemeClr>
                          </a:solidFill>
                        </a:rPr>
                        <a:t> UF (1.200 MM aprox.)</a:t>
                      </a:r>
                      <a:endParaRPr lang="es-CL" sz="1800" dirty="0">
                        <a:solidFill>
                          <a:schemeClr val="tx1">
                            <a:lumMod val="65000"/>
                            <a:lumOff val="35000"/>
                          </a:schemeClr>
                        </a:solidFill>
                      </a:endParaRPr>
                    </a:p>
                  </a:txBody>
                  <a:tcPr marL="91427" marR="91427" marT="45718" marB="45718"/>
                </a:tc>
              </a:tr>
            </a:tbl>
          </a:graphicData>
        </a:graphic>
      </p:graphicFrame>
      <p:sp>
        <p:nvSpPr>
          <p:cNvPr id="28697" name="2 Marcador de contenido"/>
          <p:cNvSpPr>
            <a:spLocks noGrp="1"/>
          </p:cNvSpPr>
          <p:nvPr>
            <p:ph idx="1"/>
          </p:nvPr>
        </p:nvSpPr>
        <p:spPr bwMode="auto">
          <a:xfrm>
            <a:off x="457200" y="1412875"/>
            <a:ext cx="8229600" cy="48244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es-CL" altLang="es-CL" b="1" smtClean="0"/>
              <a:t>Principales modificaciones al 14 TER</a:t>
            </a:r>
          </a:p>
        </p:txBody>
      </p:sp>
      <p:sp>
        <p:nvSpPr>
          <p:cNvPr id="2" name="1 CuadroTexto"/>
          <p:cNvSpPr txBox="1"/>
          <p:nvPr/>
        </p:nvSpPr>
        <p:spPr>
          <a:xfrm>
            <a:off x="1043329" y="6444044"/>
            <a:ext cx="4967770" cy="369332"/>
          </a:xfrm>
          <a:prstGeom prst="rect">
            <a:avLst/>
          </a:prstGeom>
          <a:noFill/>
        </p:spPr>
        <p:txBody>
          <a:bodyPr wrap="none" rtlCol="0">
            <a:spAutoFit/>
          </a:bodyPr>
          <a:lstStyle/>
          <a:p>
            <a:r>
              <a:rPr lang="es-CL" dirty="0" smtClean="0">
                <a:solidFill>
                  <a:srgbClr val="717171"/>
                </a:solidFill>
              </a:rPr>
              <a:t>Más de 240 mil contribuyentes inscritos a la fecha. </a:t>
            </a:r>
            <a:endParaRPr lang="es-CL" dirty="0">
              <a:solidFill>
                <a:srgbClr val="71717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Beneficios 14 ter</a:t>
            </a:r>
            <a:endParaRPr lang="es-CL" altLang="es-CL" smtClean="0"/>
          </a:p>
        </p:txBody>
      </p:sp>
      <p:sp>
        <p:nvSpPr>
          <p:cNvPr id="3" name="2 Marcador de contenido"/>
          <p:cNvSpPr>
            <a:spLocks noGrp="1"/>
          </p:cNvSpPr>
          <p:nvPr>
            <p:ph idx="1"/>
          </p:nvPr>
        </p:nvSpPr>
        <p:spPr>
          <a:xfrm>
            <a:off x="457200" y="1412875"/>
            <a:ext cx="8229600" cy="4824413"/>
          </a:xfrm>
        </p:spPr>
        <p:txBody>
          <a:bodyPr/>
          <a:lstStyle/>
          <a:p>
            <a:pPr fontAlgn="auto">
              <a:spcAft>
                <a:spcPts val="0"/>
              </a:spcAft>
              <a:defRPr/>
            </a:pPr>
            <a:r>
              <a:rPr lang="es-CL" b="1" dirty="0" smtClean="0"/>
              <a:t>1. Tributación </a:t>
            </a:r>
            <a:r>
              <a:rPr lang="es-CL" b="1" dirty="0"/>
              <a:t>simplificada </a:t>
            </a:r>
            <a:endParaRPr lang="es-CL" b="1" dirty="0" smtClean="0"/>
          </a:p>
          <a:p>
            <a:pPr marL="342900" indent="-342900" algn="just" fontAlgn="auto">
              <a:spcAft>
                <a:spcPts val="0"/>
              </a:spcAft>
              <a:buFont typeface="Arial" panose="020B0604020202020204" pitchFamily="34" charset="0"/>
              <a:buChar char="•"/>
              <a:defRPr/>
            </a:pPr>
            <a:r>
              <a:rPr lang="es-CL" sz="2400" dirty="0"/>
              <a:t>D</a:t>
            </a:r>
            <a:r>
              <a:rPr lang="es-CL" sz="2400" dirty="0" smtClean="0"/>
              <a:t>iferencia </a:t>
            </a:r>
            <a:r>
              <a:rPr lang="es-CL" sz="2400" dirty="0"/>
              <a:t>entre los </a:t>
            </a:r>
            <a:r>
              <a:rPr lang="es-CL" sz="2400" u="sng" dirty="0"/>
              <a:t>ingresos y </a:t>
            </a:r>
            <a:r>
              <a:rPr lang="es-CL" sz="2400" u="sng" dirty="0" smtClean="0"/>
              <a:t>egresos.</a:t>
            </a:r>
            <a:r>
              <a:rPr lang="es-CL" sz="2400" dirty="0" smtClean="0"/>
              <a:t> </a:t>
            </a:r>
          </a:p>
          <a:p>
            <a:pPr algn="just" fontAlgn="auto">
              <a:spcAft>
                <a:spcPts val="0"/>
              </a:spcAft>
              <a:defRPr/>
            </a:pPr>
            <a:endParaRPr lang="es-CL" sz="2400" dirty="0" smtClean="0"/>
          </a:p>
          <a:p>
            <a:pPr marL="342900" indent="-342900" algn="just" fontAlgn="auto">
              <a:spcAft>
                <a:spcPts val="0"/>
              </a:spcAft>
              <a:buFont typeface="Arial" panose="020B0604020202020204" pitchFamily="34" charset="0"/>
              <a:buChar char="•"/>
              <a:defRPr/>
            </a:pPr>
            <a:r>
              <a:rPr lang="es-CL" sz="2400" dirty="0" smtClean="0"/>
              <a:t>Si es </a:t>
            </a:r>
            <a:r>
              <a:rPr lang="es-CL" sz="2400" dirty="0"/>
              <a:t>positiva, es decir, </a:t>
            </a:r>
            <a:r>
              <a:rPr lang="es-CL" sz="2400" dirty="0" smtClean="0"/>
              <a:t>si el </a:t>
            </a:r>
            <a:r>
              <a:rPr lang="es-CL" sz="2400" dirty="0"/>
              <a:t>contribuyente tuvo </a:t>
            </a:r>
            <a:r>
              <a:rPr lang="es-CL" sz="2400" b="1" dirty="0"/>
              <a:t>utilidades tributarias</a:t>
            </a:r>
            <a:r>
              <a:rPr lang="es-CL" sz="2400" dirty="0"/>
              <a:t>, la empresa pagará el Impuesto de Primera Categoría sobre dicha diferencia, y los dueños el Impuesto Global Complementario o Adicional, según </a:t>
            </a:r>
            <a:r>
              <a:rPr lang="es-CL" sz="2400" dirty="0" smtClean="0"/>
              <a:t>corresponda (se mostrará en un ejemplo). </a:t>
            </a:r>
          </a:p>
          <a:p>
            <a:pPr marL="342900" indent="-342900" algn="just" fontAlgn="auto">
              <a:spcAft>
                <a:spcPts val="0"/>
              </a:spcAft>
              <a:buFont typeface="Arial" panose="020B0604020202020204" pitchFamily="34" charset="0"/>
              <a:buChar char="•"/>
              <a:defRPr/>
            </a:pPr>
            <a:endParaRPr lang="es-CL" sz="2400" dirty="0" smtClean="0"/>
          </a:p>
          <a:p>
            <a:pPr marL="342900" indent="-342900" algn="just" fontAlgn="auto">
              <a:spcAft>
                <a:spcPts val="0"/>
              </a:spcAft>
              <a:buFont typeface="Arial" panose="020B0604020202020204" pitchFamily="34" charset="0"/>
              <a:buChar char="•"/>
              <a:defRPr/>
            </a:pPr>
            <a:r>
              <a:rPr lang="es-CL" sz="2400" dirty="0"/>
              <a:t>Si tuvo </a:t>
            </a:r>
            <a:r>
              <a:rPr lang="es-CL" sz="2400" b="1" dirty="0"/>
              <a:t>pérdida tributaria</a:t>
            </a:r>
            <a:r>
              <a:rPr lang="es-CL" sz="2400" dirty="0"/>
              <a:t>, la empresa no pagará Impuesto de Primera Categoría y podrá deducir la pérdida como un egreso </a:t>
            </a:r>
            <a:r>
              <a:rPr lang="es-CL" sz="2400" dirty="0" smtClean="0"/>
              <a:t>los años siguientes. </a:t>
            </a:r>
            <a:r>
              <a:rPr lang="es-CL" sz="2400" dirty="0"/>
              <a:t>D</a:t>
            </a:r>
            <a:r>
              <a:rPr lang="es-CL" sz="2400" dirty="0" smtClean="0"/>
              <a:t>ueños </a:t>
            </a:r>
            <a:r>
              <a:rPr lang="es-CL" sz="2400" dirty="0"/>
              <a:t>de la empresa tampoco se afectarán con </a:t>
            </a:r>
            <a:r>
              <a:rPr lang="es-CL" sz="2400" dirty="0" smtClean="0"/>
              <a:t>impuestos por </a:t>
            </a:r>
            <a:r>
              <a:rPr lang="es-CL" sz="2400" dirty="0"/>
              <a:t>dicha pérdida tributaria.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12875"/>
            <a:ext cx="8229600" cy="4824413"/>
          </a:xfrm>
        </p:spPr>
        <p:txBody>
          <a:bodyPr/>
          <a:lstStyle/>
          <a:p>
            <a:pPr fontAlgn="auto">
              <a:spcAft>
                <a:spcPts val="0"/>
              </a:spcAft>
              <a:defRPr/>
            </a:pPr>
            <a:r>
              <a:rPr lang="es-CL" b="1" dirty="0" smtClean="0"/>
              <a:t>2. Exención </a:t>
            </a:r>
            <a:r>
              <a:rPr lang="es-CL" b="1" dirty="0"/>
              <a:t>de Impuesto de Primera Categoría </a:t>
            </a:r>
            <a:endParaRPr lang="es-CL" b="1" dirty="0" smtClean="0"/>
          </a:p>
          <a:p>
            <a:pPr fontAlgn="auto">
              <a:spcAft>
                <a:spcPts val="0"/>
              </a:spcAft>
              <a:defRPr/>
            </a:pPr>
            <a:endParaRPr lang="es-CL" sz="2400" b="1" dirty="0" smtClean="0"/>
          </a:p>
          <a:p>
            <a:pPr marL="342900" indent="-342900" algn="just" fontAlgn="auto">
              <a:spcAft>
                <a:spcPts val="0"/>
              </a:spcAft>
              <a:buFont typeface="Arial" panose="020B0604020202020204" pitchFamily="34" charset="0"/>
              <a:buChar char="•"/>
              <a:defRPr/>
            </a:pPr>
            <a:r>
              <a:rPr lang="es-CL" sz="2400" dirty="0"/>
              <a:t>A partir del 01 de enero de 2017, las empresas integradas exclusivamente por contribuyentes afectos al IGC, podrán optar por eximirse del Impuesto de Primera Categoría. </a:t>
            </a:r>
            <a:endParaRPr lang="es-CL" sz="2400" dirty="0" smtClean="0"/>
          </a:p>
          <a:p>
            <a:pPr marL="342900" indent="-342900" algn="just" fontAlgn="auto">
              <a:spcAft>
                <a:spcPts val="0"/>
              </a:spcAft>
              <a:buFont typeface="Arial" panose="020B0604020202020204" pitchFamily="34" charset="0"/>
              <a:buChar char="•"/>
              <a:defRPr/>
            </a:pPr>
            <a:endParaRPr lang="es-CL" sz="2400" dirty="0"/>
          </a:p>
          <a:p>
            <a:pPr marL="342900" indent="-342900" algn="just" fontAlgn="auto">
              <a:spcAft>
                <a:spcPts val="0"/>
              </a:spcAft>
              <a:buFont typeface="Arial" panose="020B0604020202020204" pitchFamily="34" charset="0"/>
              <a:buChar char="•"/>
              <a:defRPr/>
            </a:pPr>
            <a:r>
              <a:rPr lang="es-CL" sz="2400" dirty="0"/>
              <a:t>Los dueños sólo pagarán el IGC por la proporción de la renta que les corresponde de la diferencia positiva entre los ingresos percibidos y egresos pagados durante el año. </a:t>
            </a:r>
            <a:endParaRPr lang="es-CL" sz="2400" b="1" dirty="0"/>
          </a:p>
        </p:txBody>
      </p:sp>
      <p:sp>
        <p:nvSpPr>
          <p:cNvPr id="30723"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Beneficios 14 ter</a:t>
            </a:r>
            <a:endParaRPr lang="es-CL" altLang="es-CL"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12875"/>
            <a:ext cx="8229600" cy="4824413"/>
          </a:xfrm>
        </p:spPr>
        <p:txBody>
          <a:bodyPr/>
          <a:lstStyle/>
          <a:p>
            <a:pPr fontAlgn="auto">
              <a:spcAft>
                <a:spcPts val="0"/>
              </a:spcAft>
              <a:defRPr/>
            </a:pPr>
            <a:r>
              <a:rPr lang="es-CL" b="1" dirty="0" smtClean="0"/>
              <a:t>3. Tasa </a:t>
            </a:r>
            <a:r>
              <a:rPr lang="es-CL" b="1" dirty="0"/>
              <a:t>reducida de PPM </a:t>
            </a:r>
            <a:endParaRPr lang="es-CL" b="1" dirty="0" smtClean="0"/>
          </a:p>
          <a:p>
            <a:pPr fontAlgn="auto">
              <a:spcAft>
                <a:spcPts val="0"/>
              </a:spcAft>
              <a:defRPr/>
            </a:pPr>
            <a:endParaRPr lang="es-CL" sz="2400" b="1" dirty="0" smtClean="0"/>
          </a:p>
          <a:p>
            <a:pPr marL="342900" indent="-342900" algn="just" fontAlgn="auto">
              <a:spcAft>
                <a:spcPts val="0"/>
              </a:spcAft>
              <a:buFont typeface="Arial" panose="020B0604020202020204" pitchFamily="34" charset="0"/>
              <a:buChar char="•"/>
              <a:defRPr/>
            </a:pPr>
            <a:r>
              <a:rPr lang="es-CL" sz="2400" dirty="0"/>
              <a:t>Los contribuyentes acogidos al art. 14 ter tendrán una </a:t>
            </a:r>
            <a:r>
              <a:rPr lang="es-CL" sz="2400" dirty="0" smtClean="0"/>
              <a:t>tasa </a:t>
            </a:r>
            <a:r>
              <a:rPr lang="es-CL" sz="2400" dirty="0"/>
              <a:t>rebaja de la </a:t>
            </a:r>
            <a:r>
              <a:rPr lang="es-CL" sz="2400" dirty="0" smtClean="0"/>
              <a:t>PPMO </a:t>
            </a:r>
            <a:r>
              <a:rPr lang="es-CL" sz="2400" dirty="0"/>
              <a:t>de </a:t>
            </a:r>
            <a:r>
              <a:rPr lang="es-CL" sz="2400" b="1" dirty="0"/>
              <a:t>0,25% </a:t>
            </a:r>
            <a:r>
              <a:rPr lang="es-CL" sz="2400" dirty="0" smtClean="0"/>
              <a:t>sobre </a:t>
            </a:r>
            <a:r>
              <a:rPr lang="es-CL" sz="2400" dirty="0"/>
              <a:t>los ingresos brutos </a:t>
            </a:r>
            <a:r>
              <a:rPr lang="es-CL" sz="2400" dirty="0" smtClean="0"/>
              <a:t>obtenidos.</a:t>
            </a:r>
          </a:p>
          <a:p>
            <a:pPr marL="342900" indent="-342900" algn="just" fontAlgn="auto">
              <a:spcAft>
                <a:spcPts val="0"/>
              </a:spcAft>
              <a:buFont typeface="Arial" panose="020B0604020202020204" pitchFamily="34" charset="0"/>
              <a:buChar char="•"/>
              <a:defRPr/>
            </a:pPr>
            <a:endParaRPr lang="es-CL" sz="2400" dirty="0"/>
          </a:p>
        </p:txBody>
      </p:sp>
      <p:sp>
        <p:nvSpPr>
          <p:cNvPr id="31747"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Beneficios 14 ter</a:t>
            </a:r>
            <a:endParaRPr lang="es-CL" altLang="es-CL"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413"/>
            <a:ext cx="8229600" cy="4968875"/>
          </a:xfrm>
        </p:spPr>
        <p:txBody>
          <a:bodyPr/>
          <a:lstStyle/>
          <a:p>
            <a:pPr algn="just" fontAlgn="auto">
              <a:spcAft>
                <a:spcPts val="0"/>
              </a:spcAft>
              <a:defRPr/>
            </a:pPr>
            <a:r>
              <a:rPr lang="es-CL" b="1" dirty="0" smtClean="0"/>
              <a:t>4. Menores obligaciones </a:t>
            </a:r>
            <a:r>
              <a:rPr lang="es-CL" b="1" dirty="0"/>
              <a:t>tributarias y contables </a:t>
            </a:r>
            <a:endParaRPr lang="es-CL" sz="2400" dirty="0"/>
          </a:p>
          <a:p>
            <a:pPr marL="342900" indent="-342900" algn="just" fontAlgn="auto">
              <a:spcAft>
                <a:spcPts val="0"/>
              </a:spcAft>
              <a:buFont typeface="Arial" panose="020B0604020202020204" pitchFamily="34" charset="0"/>
              <a:buChar char="•"/>
              <a:defRPr/>
            </a:pPr>
            <a:r>
              <a:rPr lang="es-CL" sz="2400" b="1" dirty="0" smtClean="0"/>
              <a:t>No </a:t>
            </a:r>
            <a:r>
              <a:rPr lang="es-CL" sz="2400" b="1" dirty="0"/>
              <a:t>deben </a:t>
            </a:r>
            <a:r>
              <a:rPr lang="es-CL" sz="2400" dirty="0"/>
              <a:t>llevar contabilidad </a:t>
            </a:r>
            <a:r>
              <a:rPr lang="es-CL" sz="2400" dirty="0" smtClean="0"/>
              <a:t>completa para fines tributarios </a:t>
            </a:r>
            <a:r>
              <a:rPr lang="es-CL" sz="2400" dirty="0"/>
              <a:t>(optativamente sí). </a:t>
            </a:r>
          </a:p>
          <a:p>
            <a:pPr marL="1085850" lvl="1" indent="-342900" algn="just" fontAlgn="auto">
              <a:spcAft>
                <a:spcPts val="0"/>
              </a:spcAft>
              <a:defRPr/>
            </a:pPr>
            <a:r>
              <a:rPr lang="es-CL" sz="2000" dirty="0" smtClean="0"/>
              <a:t>Sin balances </a:t>
            </a:r>
            <a:r>
              <a:rPr lang="es-CL" sz="2000" dirty="0"/>
              <a:t>ni </a:t>
            </a:r>
            <a:r>
              <a:rPr lang="es-CL" sz="2000" dirty="0" smtClean="0"/>
              <a:t>inventarios</a:t>
            </a:r>
            <a:r>
              <a:rPr lang="es-CL" sz="2000" dirty="0"/>
              <a:t>. </a:t>
            </a:r>
            <a:endParaRPr lang="es-CL" sz="2000" dirty="0" smtClean="0"/>
          </a:p>
          <a:p>
            <a:pPr marL="1085850" lvl="1" indent="-342900" algn="just" fontAlgn="auto">
              <a:spcAft>
                <a:spcPts val="0"/>
              </a:spcAft>
              <a:defRPr/>
            </a:pPr>
            <a:r>
              <a:rPr lang="es-CL" sz="2000" dirty="0" smtClean="0"/>
              <a:t>Sin corrección monetaria ni depreciación del activo fijo.</a:t>
            </a:r>
            <a:r>
              <a:rPr lang="es-CL" sz="2400" dirty="0" smtClean="0"/>
              <a:t> </a:t>
            </a:r>
            <a:endParaRPr lang="es-CL" sz="2400" dirty="0"/>
          </a:p>
          <a:p>
            <a:pPr marL="1085850" lvl="1" indent="-342900" algn="just" fontAlgn="auto">
              <a:spcAft>
                <a:spcPts val="0"/>
              </a:spcAft>
              <a:defRPr/>
            </a:pPr>
            <a:r>
              <a:rPr lang="es-CL" sz="2000" dirty="0" smtClean="0"/>
              <a:t>No deben </a:t>
            </a:r>
            <a:r>
              <a:rPr lang="es-CL" sz="2000" dirty="0"/>
              <a:t>llevar detalle de utilidades tributables.</a:t>
            </a:r>
          </a:p>
          <a:p>
            <a:pPr marL="342900" indent="-342900" algn="just" fontAlgn="auto">
              <a:spcAft>
                <a:spcPts val="0"/>
              </a:spcAft>
              <a:buFont typeface="Arial" panose="020B0604020202020204" pitchFamily="34" charset="0"/>
              <a:buChar char="•"/>
              <a:defRPr/>
            </a:pPr>
            <a:r>
              <a:rPr lang="es-CL" sz="2400" b="1" dirty="0" smtClean="0"/>
              <a:t>Deben</a:t>
            </a:r>
            <a:r>
              <a:rPr lang="es-CL" sz="2400" dirty="0" smtClean="0"/>
              <a:t> </a:t>
            </a:r>
            <a:r>
              <a:rPr lang="es-CL" sz="2400" dirty="0"/>
              <a:t>llevar un libro de caja que refleje de manera cronológica los flujos de ingresos y egresos. </a:t>
            </a:r>
            <a:endParaRPr lang="es-CL" sz="2400" dirty="0" smtClean="0"/>
          </a:p>
          <a:p>
            <a:pPr marL="1085850" lvl="1" indent="-342900" algn="just" fontAlgn="auto">
              <a:spcAft>
                <a:spcPts val="0"/>
              </a:spcAft>
              <a:defRPr/>
            </a:pPr>
            <a:r>
              <a:rPr lang="es-CL" sz="2000" dirty="0" smtClean="0"/>
              <a:t>Contribuyentes </a:t>
            </a:r>
            <a:r>
              <a:rPr lang="es-CL" sz="2000" dirty="0"/>
              <a:t>afectos a IVA deben llevar el libro de compra y ventas del IVA. </a:t>
            </a:r>
          </a:p>
          <a:p>
            <a:pPr marL="1085850" lvl="1" indent="-342900" algn="just" fontAlgn="auto">
              <a:spcAft>
                <a:spcPts val="0"/>
              </a:spcAft>
              <a:defRPr/>
            </a:pPr>
            <a:r>
              <a:rPr lang="es-CL" sz="2000" dirty="0" smtClean="0"/>
              <a:t>Contribuyentes </a:t>
            </a:r>
            <a:r>
              <a:rPr lang="es-CL" sz="2000" dirty="0"/>
              <a:t>no afectos a IVA deben llevar un libro de ingresos y egresos. </a:t>
            </a:r>
          </a:p>
        </p:txBody>
      </p:sp>
      <p:sp>
        <p:nvSpPr>
          <p:cNvPr id="32771"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Beneficios 14 ter</a:t>
            </a:r>
            <a:endParaRPr lang="es-CL" altLang="es-CL"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L" altLang="es-CL" smtClean="0"/>
              <a:t>Requisitos</a:t>
            </a:r>
          </a:p>
        </p:txBody>
      </p:sp>
      <p:sp>
        <p:nvSpPr>
          <p:cNvPr id="3" name="2 Marcador de contenido"/>
          <p:cNvSpPr>
            <a:spLocks noGrp="1"/>
          </p:cNvSpPr>
          <p:nvPr>
            <p:ph idx="1"/>
          </p:nvPr>
        </p:nvSpPr>
        <p:spPr>
          <a:xfrm>
            <a:off x="457200" y="1341438"/>
            <a:ext cx="8229600" cy="4895850"/>
          </a:xfrm>
        </p:spPr>
        <p:txBody>
          <a:bodyPr/>
          <a:lstStyle/>
          <a:p>
            <a:pPr marL="457200" indent="-457200" algn="just" fontAlgn="auto">
              <a:spcAft>
                <a:spcPts val="0"/>
              </a:spcAft>
              <a:buFont typeface="+mj-lt"/>
              <a:buAutoNum type="arabicPeriod"/>
              <a:defRPr/>
            </a:pPr>
            <a:r>
              <a:rPr lang="es-CL" sz="2400" dirty="0" smtClean="0"/>
              <a:t>Ser </a:t>
            </a:r>
            <a:r>
              <a:rPr lang="es-CL" sz="2400" dirty="0"/>
              <a:t>contribuyentes de la Primera Categoría. </a:t>
            </a:r>
          </a:p>
          <a:p>
            <a:pPr marL="457200" indent="-457200" algn="just" fontAlgn="auto">
              <a:spcAft>
                <a:spcPts val="0"/>
              </a:spcAft>
              <a:buFont typeface="+mj-lt"/>
              <a:buAutoNum type="arabicPeriod"/>
              <a:defRPr/>
            </a:pPr>
            <a:r>
              <a:rPr lang="es-CL" sz="2400" dirty="0" smtClean="0"/>
              <a:t>Tener </a:t>
            </a:r>
            <a:r>
              <a:rPr lang="es-CL" sz="2400" dirty="0"/>
              <a:t>un promedio anual de ingresos durante los últimos 3 años comerciales, no superior a las 50.000 UF </a:t>
            </a:r>
          </a:p>
          <a:p>
            <a:pPr marL="457200" indent="-457200" algn="just" fontAlgn="auto">
              <a:spcAft>
                <a:spcPts val="0"/>
              </a:spcAft>
              <a:buFont typeface="+mj-lt"/>
              <a:buAutoNum type="arabicPeriod"/>
              <a:defRPr/>
            </a:pPr>
            <a:r>
              <a:rPr lang="es-CL" sz="2400" dirty="0" smtClean="0"/>
              <a:t>Que </a:t>
            </a:r>
            <a:r>
              <a:rPr lang="es-CL" sz="2400" dirty="0"/>
              <a:t>en ninguno de dichos años, los ingresos superen las 60.000 UF </a:t>
            </a:r>
            <a:r>
              <a:rPr lang="es-CL" sz="2400" dirty="0" smtClean="0"/>
              <a:t>(1.500 millones aprox.).</a:t>
            </a:r>
          </a:p>
          <a:p>
            <a:pPr marL="342900" indent="-342900" algn="just" fontAlgn="auto">
              <a:spcAft>
                <a:spcPts val="0"/>
              </a:spcAft>
              <a:buFont typeface="Arial" panose="020B0604020202020204" pitchFamily="34" charset="0"/>
              <a:buChar char="•"/>
              <a:defRPr/>
            </a:pPr>
            <a:endParaRPr lang="es-CL" sz="2400" dirty="0"/>
          </a:p>
          <a:p>
            <a:pPr marL="342900" indent="-342900" algn="just" fontAlgn="auto">
              <a:spcAft>
                <a:spcPts val="0"/>
              </a:spcAft>
              <a:buFont typeface="Arial" panose="020B0604020202020204" pitchFamily="34" charset="0"/>
              <a:buChar char="•"/>
              <a:defRPr/>
            </a:pPr>
            <a:r>
              <a:rPr lang="es-CL" sz="2400" dirty="0"/>
              <a:t>Cabe destacar que los ingresos que se deben considerar para determinar si se cumplen los requisitos anteriormente señalados, no necesariamente son los mismos que se deben considerar para la determinación de la base imponible.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L" altLang="es-CL" smtClean="0"/>
              <a:t>¿Quiénes no se pueden acoger? </a:t>
            </a:r>
          </a:p>
        </p:txBody>
      </p:sp>
      <p:sp>
        <p:nvSpPr>
          <p:cNvPr id="36867" name="2 Marcador de contenido"/>
          <p:cNvSpPr>
            <a:spLocks noGrp="1"/>
          </p:cNvSpPr>
          <p:nvPr>
            <p:ph idx="1"/>
          </p:nvPr>
        </p:nvSpPr>
        <p:spPr bwMode="auto">
          <a:xfrm>
            <a:off x="457200" y="1196975"/>
            <a:ext cx="8229600" cy="5040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indent="-342900" algn="just">
              <a:buFont typeface="Arial" panose="020B0604020202020204" pitchFamily="34" charset="0"/>
              <a:buChar char="•"/>
            </a:pPr>
            <a:r>
              <a:rPr lang="es-CL" altLang="es-CL" sz="2400" dirty="0" smtClean="0"/>
              <a:t>Contribuyentes que obtengan un 35% o más de sus ingresos brutos totales en el año comercial por la </a:t>
            </a:r>
            <a:r>
              <a:rPr lang="es-CL" altLang="es-CL" sz="2400" b="1" u="sng" dirty="0" smtClean="0"/>
              <a:t>SUMA</a:t>
            </a:r>
            <a:r>
              <a:rPr lang="es-CL" altLang="es-CL" sz="2400" dirty="0" smtClean="0"/>
              <a:t> de las actividades de:</a:t>
            </a:r>
          </a:p>
          <a:p>
            <a:pPr marL="1085850" lvl="1" indent="-342900" algn="just"/>
            <a:r>
              <a:rPr lang="es-CL" altLang="es-CL" sz="2000" dirty="0" smtClean="0"/>
              <a:t>Explotación de bienes raíces no agrícolas. </a:t>
            </a:r>
          </a:p>
          <a:p>
            <a:pPr marL="1085850" lvl="1" indent="-342900" algn="just"/>
            <a:r>
              <a:rPr lang="es-CL" altLang="es-CL" sz="2000" dirty="0" smtClean="0"/>
              <a:t>Rentas de capitales mobiliarios como intereses, pensiones u otros. </a:t>
            </a:r>
          </a:p>
          <a:p>
            <a:pPr marL="1085850" lvl="1" indent="-342900" algn="just"/>
            <a:r>
              <a:rPr lang="es-CL" altLang="es-CL" sz="2000" dirty="0" smtClean="0"/>
              <a:t>Participación en contratos de asociación o cuentas en participación. </a:t>
            </a:r>
          </a:p>
          <a:p>
            <a:pPr marL="342900" indent="-342900" algn="just">
              <a:buFont typeface="Arial" panose="020B0604020202020204" pitchFamily="34" charset="0"/>
              <a:buChar char="•"/>
            </a:pPr>
            <a:r>
              <a:rPr lang="es-CL" altLang="es-CL" sz="2400" dirty="0" smtClean="0"/>
              <a:t>Contribuyentes que obtengan un 20% o más de sus ingresos brutos totales por acciones, derechos sociales y fondos de inversión.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Aviso de ingreso</a:t>
            </a:r>
            <a:endParaRPr lang="es-CL" altLang="es-CL" smtClean="0"/>
          </a:p>
        </p:txBody>
      </p:sp>
      <p:sp>
        <p:nvSpPr>
          <p:cNvPr id="3" name="2 Marcador de contenido"/>
          <p:cNvSpPr>
            <a:spLocks noGrp="1"/>
          </p:cNvSpPr>
          <p:nvPr>
            <p:ph idx="1"/>
          </p:nvPr>
        </p:nvSpPr>
        <p:spPr>
          <a:xfrm>
            <a:off x="457200" y="1412875"/>
            <a:ext cx="8229600" cy="4824413"/>
          </a:xfrm>
        </p:spPr>
        <p:txBody>
          <a:bodyPr/>
          <a:lstStyle/>
          <a:p>
            <a:pPr algn="just" fontAlgn="auto">
              <a:spcAft>
                <a:spcPts val="0"/>
              </a:spcAft>
              <a:defRPr/>
            </a:pPr>
            <a:r>
              <a:rPr lang="es-CL" sz="2400" b="1" dirty="0" smtClean="0"/>
              <a:t>Fechas de Ingreso:</a:t>
            </a:r>
            <a:endParaRPr lang="es-CL" sz="2400" b="1" dirty="0"/>
          </a:p>
          <a:p>
            <a:pPr marL="342900" indent="-342900" algn="just" fontAlgn="auto">
              <a:spcAft>
                <a:spcPts val="0"/>
              </a:spcAft>
              <a:buFont typeface="Arial" panose="020B0604020202020204" pitchFamily="34" charset="0"/>
              <a:buChar char="•"/>
              <a:defRPr/>
            </a:pPr>
            <a:r>
              <a:rPr lang="es-CL" sz="2400" dirty="0" smtClean="0"/>
              <a:t>Del </a:t>
            </a:r>
            <a:r>
              <a:rPr lang="es-CL" sz="2400" dirty="0"/>
              <a:t>01 de enero al 30 de abril del año que ingresa. </a:t>
            </a:r>
          </a:p>
          <a:p>
            <a:pPr marL="342900" indent="-342900" algn="just" fontAlgn="auto">
              <a:spcAft>
                <a:spcPts val="0"/>
              </a:spcAft>
              <a:buFont typeface="Arial" panose="020B0604020202020204" pitchFamily="34" charset="0"/>
              <a:buChar char="•"/>
              <a:defRPr/>
            </a:pPr>
            <a:r>
              <a:rPr lang="es-CL" sz="2400" dirty="0" smtClean="0"/>
              <a:t>Dentro </a:t>
            </a:r>
            <a:r>
              <a:rPr lang="es-CL" sz="2400" dirty="0"/>
              <a:t>de los 2 primeros meses de realizar inicio de actividades. </a:t>
            </a:r>
          </a:p>
          <a:p>
            <a:pPr marL="342900" indent="-342900" algn="just" fontAlgn="auto">
              <a:spcAft>
                <a:spcPts val="0"/>
              </a:spcAft>
              <a:buFont typeface="Arial" panose="020B0604020202020204" pitchFamily="34" charset="0"/>
              <a:buChar char="•"/>
              <a:defRPr/>
            </a:pPr>
            <a:r>
              <a:rPr lang="es-CL" sz="2400" dirty="0" smtClean="0"/>
              <a:t>A </a:t>
            </a:r>
            <a:r>
              <a:rPr lang="es-CL" sz="2400" dirty="0"/>
              <a:t>partir del 1° de enero del 2016, </a:t>
            </a:r>
            <a:r>
              <a:rPr lang="es-CL" sz="2400" dirty="0" smtClean="0"/>
              <a:t>los </a:t>
            </a:r>
            <a:r>
              <a:rPr lang="es-CL" sz="2400" dirty="0"/>
              <a:t>contribuyentes </a:t>
            </a:r>
            <a:r>
              <a:rPr lang="es-CL" sz="2400" dirty="0" smtClean="0"/>
              <a:t>de </a:t>
            </a:r>
            <a:r>
              <a:rPr lang="es-CL" sz="2400" dirty="0"/>
              <a:t>renta presunta del artículo 34 de la </a:t>
            </a:r>
            <a:r>
              <a:rPr lang="es-CL" sz="2400" dirty="0" smtClean="0"/>
              <a:t>LIR, pueden acogerse, dando </a:t>
            </a:r>
            <a:r>
              <a:rPr lang="es-CL" sz="2400" dirty="0"/>
              <a:t>aviso en el mes de octubre del año anterior al que deseen cambiarse. </a:t>
            </a:r>
            <a:endParaRPr lang="es-CL" sz="2400" dirty="0" smtClean="0"/>
          </a:p>
          <a:p>
            <a:pPr algn="just" fontAlgn="auto">
              <a:spcAft>
                <a:spcPts val="0"/>
              </a:spcAft>
              <a:defRPr/>
            </a:pPr>
            <a:endParaRPr lang="es-CL" sz="2400" dirty="0"/>
          </a:p>
          <a:p>
            <a:pPr marL="342900" indent="-342900" algn="just" fontAlgn="auto">
              <a:spcAft>
                <a:spcPts val="0"/>
              </a:spcAft>
              <a:buFont typeface="Arial" panose="020B0604020202020204" pitchFamily="34" charset="0"/>
              <a:buChar char="•"/>
              <a:defRPr/>
            </a:pPr>
            <a:r>
              <a:rPr lang="es-CL" sz="2400" dirty="0" smtClean="0"/>
              <a:t>Un contribuyente que salga del 14 ter puede reingresar </a:t>
            </a:r>
            <a:r>
              <a:rPr lang="es-CL" sz="2400" dirty="0"/>
              <a:t>dando aviso al </a:t>
            </a:r>
            <a:r>
              <a:rPr lang="es-CL" sz="2400" dirty="0" smtClean="0"/>
              <a:t>SII, habiendo estado al menos 3 años consecutivos en el </a:t>
            </a:r>
            <a:r>
              <a:rPr lang="es-CL" sz="2400" dirty="0"/>
              <a:t>régimen general. </a:t>
            </a:r>
            <a:r>
              <a:rPr lang="es-CL" sz="2400" dirty="0" smtClean="0"/>
              <a:t>Debe mantenerse en régimen 14 ter al menos 3 años. </a:t>
            </a:r>
            <a:endParaRPr lang="es-CL" sz="2400" dirty="0"/>
          </a:p>
          <a:p>
            <a:pPr fontAlgn="auto">
              <a:spcAft>
                <a:spcPts val="0"/>
              </a:spcAft>
              <a:defRPr/>
            </a:pPr>
            <a:endParaRPr lang="es-CL" sz="2000" dirty="0"/>
          </a:p>
          <a:p>
            <a:pPr fontAlgn="auto">
              <a:spcAft>
                <a:spcPts val="0"/>
              </a:spcAft>
              <a:defRPr/>
            </a:pPr>
            <a:endParaRPr lang="es-CL" sz="2000" dirty="0"/>
          </a:p>
          <a:p>
            <a:pPr fontAlgn="auto">
              <a:spcAft>
                <a:spcPts val="0"/>
              </a:spcAft>
              <a:defRPr/>
            </a:pPr>
            <a:endParaRPr lang="es-CL" sz="2000" dirty="0"/>
          </a:p>
          <a:p>
            <a:pPr fontAlgn="auto">
              <a:spcAft>
                <a:spcPts val="0"/>
              </a:spcAft>
              <a:defRPr/>
            </a:pPr>
            <a:endParaRPr lang="es-CL" sz="2000" dirty="0"/>
          </a:p>
          <a:p>
            <a:pPr fontAlgn="auto">
              <a:spcAft>
                <a:spcPts val="0"/>
              </a:spcAft>
              <a:defRPr/>
            </a:pPr>
            <a:endParaRPr lang="es-CL" sz="2000" dirty="0"/>
          </a:p>
          <a:p>
            <a:pPr fontAlgn="auto">
              <a:spcAft>
                <a:spcPts val="0"/>
              </a:spcAft>
              <a:defRPr/>
            </a:pPr>
            <a:endParaRPr lang="es-CL" dirty="0"/>
          </a:p>
          <a:p>
            <a:pPr fontAlgn="auto">
              <a:spcAft>
                <a:spcPts val="0"/>
              </a:spcAft>
              <a:defRPr/>
            </a:pPr>
            <a:endParaRPr lang="es-CL" dirty="0"/>
          </a:p>
          <a:p>
            <a:pPr fontAlgn="auto">
              <a:spcAft>
                <a:spcPts val="0"/>
              </a:spcAft>
              <a:defRPr/>
            </a:pPr>
            <a:endParaRPr lang="es-C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Tributación. Impuestos aplicables. </a:t>
            </a:r>
            <a:endParaRPr lang="es-CL" altLang="es-CL" smtClean="0"/>
          </a:p>
        </p:txBody>
      </p:sp>
      <p:sp>
        <p:nvSpPr>
          <p:cNvPr id="3" name="2 Marcador de contenido"/>
          <p:cNvSpPr>
            <a:spLocks noGrp="1"/>
          </p:cNvSpPr>
          <p:nvPr>
            <p:ph idx="1"/>
          </p:nvPr>
        </p:nvSpPr>
        <p:spPr>
          <a:xfrm>
            <a:off x="457200" y="1412875"/>
            <a:ext cx="8229600" cy="4824413"/>
          </a:xfrm>
        </p:spPr>
        <p:txBody>
          <a:bodyPr/>
          <a:lstStyle/>
          <a:p>
            <a:pPr marL="342900" indent="-342900" algn="just" fontAlgn="auto">
              <a:spcAft>
                <a:spcPts val="0"/>
              </a:spcAft>
              <a:buFont typeface="Arial" panose="020B0604020202020204" pitchFamily="34" charset="0"/>
              <a:buChar char="•"/>
              <a:defRPr/>
            </a:pPr>
            <a:r>
              <a:rPr lang="es-CL" sz="2400" dirty="0" smtClean="0"/>
              <a:t>Impuesto de Primera Categoría sobre diferencia entre ingresos y egresos. </a:t>
            </a:r>
          </a:p>
          <a:p>
            <a:pPr algn="just" fontAlgn="auto">
              <a:spcAft>
                <a:spcPts val="0"/>
              </a:spcAft>
              <a:defRPr/>
            </a:pPr>
            <a:endParaRPr lang="es-CL" sz="2400" dirty="0" smtClean="0"/>
          </a:p>
          <a:p>
            <a:pPr marL="342900" indent="-342900" algn="just" fontAlgn="auto">
              <a:spcAft>
                <a:spcPts val="0"/>
              </a:spcAft>
              <a:buFont typeface="Arial" panose="020B0604020202020204" pitchFamily="34" charset="0"/>
              <a:buChar char="•"/>
              <a:defRPr/>
            </a:pPr>
            <a:r>
              <a:rPr lang="es-CL" sz="2400" dirty="0" smtClean="0"/>
              <a:t>Impuesto Global Complementario o Adicional a los socios o accionistas en la proporción en que el socio o accionista haya suscrito y pagado el capital de la sociedad al término del año comercial. Todo lo anterior con crédito por el impuesto pagado por empresa. </a:t>
            </a:r>
          </a:p>
          <a:p>
            <a:pPr algn="just" fontAlgn="auto">
              <a:spcAft>
                <a:spcPts val="0"/>
              </a:spcAft>
              <a:defRPr/>
            </a:pPr>
            <a:endParaRPr lang="es-CL" sz="2000" dirty="0"/>
          </a:p>
          <a:p>
            <a:pPr algn="just" fontAlgn="auto">
              <a:spcAft>
                <a:spcPts val="0"/>
              </a:spcAft>
              <a:defRPr/>
            </a:pPr>
            <a:endParaRPr lang="es-CL" sz="2000" dirty="0"/>
          </a:p>
          <a:p>
            <a:pPr algn="just" fontAlgn="auto">
              <a:spcAft>
                <a:spcPts val="0"/>
              </a:spcAft>
              <a:defRPr/>
            </a:pPr>
            <a:endParaRPr lang="es-CL" sz="2000" dirty="0"/>
          </a:p>
          <a:p>
            <a:pPr algn="just" fontAlgn="auto">
              <a:spcAft>
                <a:spcPts val="0"/>
              </a:spcAft>
              <a:defRPr/>
            </a:pPr>
            <a:endParaRPr lang="es-CL" dirty="0"/>
          </a:p>
          <a:p>
            <a:pPr algn="just" fontAlgn="auto">
              <a:spcAft>
                <a:spcPts val="0"/>
              </a:spcAft>
              <a:defRPr/>
            </a:pPr>
            <a:endParaRPr lang="es-CL" dirty="0"/>
          </a:p>
          <a:p>
            <a:pPr algn="just" fontAlgn="auto">
              <a:spcAft>
                <a:spcPts val="0"/>
              </a:spcAft>
              <a:defRPr/>
            </a:pPr>
            <a:endParaRPr lang="es-CL"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Título"/>
          <p:cNvSpPr>
            <a:spLocks noGrp="1"/>
          </p:cNvSpPr>
          <p:nvPr>
            <p:ph type="title"/>
          </p:nvPr>
        </p:nvSpPr>
        <p:spPr bwMode="auto">
          <a:xfrm>
            <a:off x="457200" y="549275"/>
            <a:ext cx="82296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pt-BR" altLang="es-CL" smtClean="0"/>
              <a:t>Ejercicio</a:t>
            </a:r>
            <a:endParaRPr lang="es-CL" altLang="es-CL" smtClean="0"/>
          </a:p>
        </p:txBody>
      </p:sp>
      <p:sp>
        <p:nvSpPr>
          <p:cNvPr id="43011" name="3 CuadroTexto"/>
          <p:cNvSpPr txBox="1">
            <a:spLocks noChangeArrowheads="1"/>
          </p:cNvSpPr>
          <p:nvPr/>
        </p:nvSpPr>
        <p:spPr bwMode="auto">
          <a:xfrm>
            <a:off x="611188" y="1268413"/>
            <a:ext cx="7273925"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s-CL" altLang="es-CL" sz="1400" b="1"/>
              <a:t>1) Base imponible determinada por sociedad “A”, con 2 socios. Uno con el 60% y otro con el 40%</a:t>
            </a:r>
            <a:endParaRPr lang="es-CL" altLang="es-CL" sz="1400"/>
          </a:p>
          <a:p>
            <a:endParaRPr lang="es-CL" altLang="es-CL" sz="1400"/>
          </a:p>
          <a:p>
            <a:r>
              <a:rPr lang="es-CL" altLang="es-CL" sz="1400"/>
              <a:t>Ingresos 						$ 80.000.000 </a:t>
            </a:r>
          </a:p>
          <a:p>
            <a:r>
              <a:rPr lang="es-CL" altLang="es-CL" sz="1400"/>
              <a:t>Egresos 						$ (50.000.000) </a:t>
            </a:r>
          </a:p>
          <a:p>
            <a:r>
              <a:rPr lang="es-CL" altLang="es-CL" sz="1400"/>
              <a:t>Base imponible (utilidades)				$ 30.000.000 </a:t>
            </a:r>
          </a:p>
          <a:p>
            <a:endParaRPr lang="es-CL" altLang="es-CL" sz="1400" u="sng"/>
          </a:p>
          <a:p>
            <a:r>
              <a:rPr lang="es-CL" altLang="es-CL" sz="1400" b="1" u="sng"/>
              <a:t>Imp. de 1era. Cat. año comercial 2015 (22,5%): </a:t>
            </a:r>
            <a:r>
              <a:rPr lang="es-CL" altLang="es-CL" sz="1400" b="1"/>
              <a:t>			$6.750.000 </a:t>
            </a:r>
          </a:p>
          <a:p>
            <a:endParaRPr lang="es-CL" altLang="es-CL" sz="1400"/>
          </a:p>
          <a:p>
            <a:r>
              <a:rPr lang="es-CL" altLang="es-CL" sz="1400" u="sng"/>
              <a:t>Menos: </a:t>
            </a:r>
            <a:endParaRPr lang="fr-FR" altLang="es-CL" sz="1400"/>
          </a:p>
          <a:p>
            <a:r>
              <a:rPr lang="fr-FR" altLang="es-CL" sz="1400"/>
              <a:t>(-) Crédito por activo fijo Art. 33 bis 				$ (1.200.000) </a:t>
            </a:r>
          </a:p>
          <a:p>
            <a:r>
              <a:rPr lang="es-CL" altLang="es-CL" sz="1400"/>
              <a:t>(-) Pagos Provisionales Mensuales (PPM) actualizados 		$ (200.000) </a:t>
            </a:r>
          </a:p>
          <a:p>
            <a:endParaRPr lang="es-CL" altLang="es-CL" sz="1400"/>
          </a:p>
          <a:p>
            <a:r>
              <a:rPr lang="es-CL" altLang="es-CL" sz="1400" b="1"/>
              <a:t>Impuesto a declarar y pagar mediante F-22 			$ 5.350.000 </a:t>
            </a:r>
          </a:p>
          <a:p>
            <a:endParaRPr lang="es-CL" altLang="es-CL" sz="1400" b="1"/>
          </a:p>
          <a:p>
            <a:r>
              <a:rPr lang="es-CL" altLang="es-CL" sz="1400" b="1"/>
              <a:t>2) Impuesto Global Complementario Socio “B” </a:t>
            </a:r>
            <a:endParaRPr lang="es-CL" altLang="es-CL" sz="1400"/>
          </a:p>
          <a:p>
            <a:r>
              <a:rPr lang="es-CL" altLang="es-CL" sz="1400"/>
              <a:t>Participación 60% s/$ 30.000.000 				$18.000.000 </a:t>
            </a:r>
          </a:p>
          <a:p>
            <a:r>
              <a:rPr lang="es-CL" altLang="es-CL" sz="1400"/>
              <a:t>IGC Año Tributario 2016 (supuesto) 				$700.000 </a:t>
            </a:r>
          </a:p>
          <a:p>
            <a:r>
              <a:rPr lang="pt-BR" altLang="es-CL" sz="1400"/>
              <a:t>Crédito por IDPC: 60% s/$ 6.750.000 				$(4.050.000) </a:t>
            </a:r>
          </a:p>
          <a:p>
            <a:r>
              <a:rPr lang="es-CL" altLang="es-CL" sz="1400"/>
              <a:t>Remanente de crédito por IDPC </a:t>
            </a:r>
            <a:r>
              <a:rPr lang="es-CL" altLang="es-CL" sz="1400" b="1" u="sng"/>
              <a:t>a devolver </a:t>
            </a:r>
            <a:r>
              <a:rPr lang="es-CL" altLang="es-CL" sz="1400"/>
              <a:t>al contribuyente 		</a:t>
            </a:r>
            <a:r>
              <a:rPr lang="es-CL" altLang="es-CL" sz="1400" b="1"/>
              <a:t>$(3.350.000) </a:t>
            </a:r>
          </a:p>
          <a:p>
            <a:endParaRPr lang="es-CL" altLang="es-CL" sz="1400" b="1"/>
          </a:p>
          <a:p>
            <a:r>
              <a:rPr lang="es-CL" altLang="es-CL" sz="1400" b="1"/>
              <a:t>3) Impuesto Global Complementario Socio “C” </a:t>
            </a:r>
            <a:endParaRPr lang="es-CL" altLang="es-CL" sz="1400"/>
          </a:p>
          <a:p>
            <a:r>
              <a:rPr lang="es-CL" altLang="es-CL" sz="1400"/>
              <a:t>Participación: 40% s/$ 30.000.000 				$12.000.000 </a:t>
            </a:r>
          </a:p>
          <a:p>
            <a:r>
              <a:rPr lang="es-CL" altLang="es-CL" sz="1400"/>
              <a:t>IGC Año Tributario 2016 (supuesto) 				$600.000 </a:t>
            </a:r>
          </a:p>
          <a:p>
            <a:r>
              <a:rPr lang="pt-BR" altLang="es-CL" sz="1400"/>
              <a:t>Crédito por IDPC: 40% s/$ 6.750.000 				$(2.700.000) </a:t>
            </a:r>
          </a:p>
          <a:p>
            <a:r>
              <a:rPr lang="es-CL" altLang="es-CL" sz="1400"/>
              <a:t>Remanente de crédito por IDPC a devolver al contribuyente 		</a:t>
            </a:r>
            <a:r>
              <a:rPr lang="es-CL" altLang="es-CL" sz="1400" b="1"/>
              <a:t>$(2.100.000)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8"/>
          <p:cNvSpPr>
            <a:spLocks noGrp="1"/>
          </p:cNvSpPr>
          <p:nvPr>
            <p:ph idx="1"/>
          </p:nvPr>
        </p:nvSpPr>
        <p:spPr bwMode="auto">
          <a:xfrm>
            <a:off x="539750" y="1557338"/>
            <a:ext cx="84248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lgn="just">
              <a:buFont typeface="Arial" panose="020B0604020202020204" pitchFamily="34" charset="0"/>
              <a:buAutoNum type="arabicPeriod"/>
            </a:pPr>
            <a:endParaRPr lang="es-MX" altLang="es-CL" sz="2000" smtClean="0">
              <a:ea typeface="ヒラギノ角ゴ Pro W3"/>
              <a:cs typeface="Arial" pitchFamily="34" charset="0"/>
            </a:endParaRPr>
          </a:p>
          <a:p>
            <a:pPr marL="457200" indent="-457200" algn="just">
              <a:buFont typeface="Arial" panose="020B0604020202020204" pitchFamily="34" charset="0"/>
              <a:buAutoNum type="arabicPeriod"/>
            </a:pPr>
            <a:r>
              <a:rPr lang="es-MX" altLang="es-CL" sz="2000" smtClean="0">
                <a:ea typeface="ヒラギノ角ゴ Pro W3"/>
                <a:cs typeface="Arial" pitchFamily="34" charset="0"/>
              </a:rPr>
              <a:t>Impuesto de Primera Categoría con tasa de 20%.</a:t>
            </a:r>
          </a:p>
          <a:p>
            <a:pPr marL="457200" indent="-457200" algn="just">
              <a:buFont typeface="Arial" panose="020B0604020202020204" pitchFamily="34" charset="0"/>
              <a:buAutoNum type="arabicPeriod"/>
            </a:pPr>
            <a:r>
              <a:rPr lang="es-CL" altLang="es-CL" sz="2000" smtClean="0">
                <a:ea typeface="ヒラギノ角ゴ Pro W3"/>
                <a:cs typeface="Arial" pitchFamily="34" charset="0"/>
              </a:rPr>
              <a:t>Socios tributan con Impuesto Global Complementario (tasa progresiva de 0% a 40%) sólo cuando retiran utilidades. </a:t>
            </a:r>
          </a:p>
          <a:p>
            <a:pPr marL="457200" indent="-457200" algn="just">
              <a:buFont typeface="Arial" panose="020B0604020202020204" pitchFamily="34" charset="0"/>
              <a:buAutoNum type="arabicPeriod"/>
            </a:pPr>
            <a:r>
              <a:rPr lang="es-CL" altLang="es-CL" sz="2000" smtClean="0">
                <a:ea typeface="ヒラギノ角ゴ Pro W3"/>
                <a:cs typeface="Arial" pitchFamily="34" charset="0"/>
              </a:rPr>
              <a:t>Impuesto pagado por empresa opera como crédito. </a:t>
            </a:r>
          </a:p>
          <a:p>
            <a:pPr marL="457200" indent="-457200" algn="just">
              <a:buFont typeface="Arial" panose="020B0604020202020204" pitchFamily="34" charset="0"/>
              <a:buAutoNum type="arabicPeriod"/>
            </a:pPr>
            <a:r>
              <a:rPr lang="es-CL" altLang="es-CL" sz="2000" smtClean="0">
                <a:ea typeface="ヒラギノ角ゴ Pro W3"/>
                <a:cs typeface="Arial" pitchFamily="34" charset="0"/>
              </a:rPr>
              <a:t>Todo lo anterior se registra en el Fondo de Utilidades Tributables (FUT). </a:t>
            </a:r>
            <a:endParaRPr lang="es-MX" altLang="es-CL" sz="2000" smtClean="0">
              <a:ea typeface="ヒラギノ角ゴ Pro W3"/>
              <a:cs typeface="Arial" pitchFamily="34" charset="0"/>
            </a:endParaRPr>
          </a:p>
        </p:txBody>
      </p:sp>
      <p:sp>
        <p:nvSpPr>
          <p:cNvPr id="17411" name="Title 7"/>
          <p:cNvSpPr txBox="1">
            <a:spLocks/>
          </p:cNvSpPr>
          <p:nvPr/>
        </p:nvSpPr>
        <p:spPr bwMode="auto">
          <a:xfrm>
            <a:off x="295275" y="549275"/>
            <a:ext cx="8669338"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a:solidFill>
                  <a:srgbClr val="006CB7"/>
                </a:solidFill>
                <a:latin typeface="gobCL"/>
                <a:ea typeface="ヒラギノ角ゴ Pro W3"/>
                <a:cs typeface="Verdana" pitchFamily="34" charset="0"/>
              </a:rPr>
              <a:t>PRINCIPALES CARACTERÍSTICAS IMPUESTO A LAS EMPRESAS</a:t>
            </a:r>
            <a:endParaRPr lang="es-CL" altLang="es-CL" sz="2400" b="1">
              <a:solidFill>
                <a:srgbClr val="005FA1"/>
              </a:solidFill>
              <a:latin typeface="gobCL"/>
              <a:ea typeface="ヒラギノ角ゴ Pro W3"/>
              <a:cs typeface="Verdana" pitchFamily="34" charset="0"/>
            </a:endParaRPr>
          </a:p>
        </p:txBody>
      </p:sp>
      <p:sp>
        <p:nvSpPr>
          <p:cNvPr id="17412"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ACB699AD-DD8E-4020-B7EA-6CC2CA3AF578}" type="slidenum">
              <a:rPr lang="en-US" altLang="es-CL" sz="1000" b="1">
                <a:solidFill>
                  <a:srgbClr val="FFFFFF"/>
                </a:solidFill>
                <a:latin typeface="Verdana" pitchFamily="34" charset="0"/>
                <a:ea typeface="ヒラギノ角ゴ Pro W3"/>
                <a:cs typeface="ヒラギノ角ゴ Pro W3"/>
              </a:rPr>
              <a:pPr algn="r"/>
              <a:t>3</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sz="quarter" idx="11"/>
          </p:nvPr>
        </p:nvSpPr>
        <p:spPr/>
        <p:txBody>
          <a:bodyPr>
            <a:normAutofit fontScale="77500" lnSpcReduction="20000"/>
          </a:bodyPr>
          <a:lstStyle/>
          <a:p>
            <a:r>
              <a:rPr lang="es-CL" dirty="0" smtClean="0"/>
              <a:t>¿Cómo se relaciona EL Régimen General con la  Tributación Simplificada?</a:t>
            </a:r>
            <a:endParaRPr lang="es-CL" dirty="0"/>
          </a:p>
        </p:txBody>
      </p:sp>
      <p:sp>
        <p:nvSpPr>
          <p:cNvPr id="3" name="2 Marcador de texto"/>
          <p:cNvSpPr>
            <a:spLocks noGrp="1"/>
          </p:cNvSpPr>
          <p:nvPr>
            <p:ph type="body" sz="quarter" idx="12"/>
          </p:nvPr>
        </p:nvSpPr>
        <p:spPr/>
        <p:txBody>
          <a:bodyPr/>
          <a:lstStyle/>
          <a:p>
            <a:endParaRPr lang="es-CL"/>
          </a:p>
        </p:txBody>
      </p:sp>
      <p:sp>
        <p:nvSpPr>
          <p:cNvPr id="4" name="3 Marcador de texto"/>
          <p:cNvSpPr>
            <a:spLocks noGrp="1"/>
          </p:cNvSpPr>
          <p:nvPr>
            <p:ph type="body" sz="quarter" idx="13"/>
          </p:nvPr>
        </p:nvSpPr>
        <p:spPr/>
        <p:txBody>
          <a:bodyPr/>
          <a:lstStyle/>
          <a:p>
            <a:endParaRPr lang="es-CL"/>
          </a:p>
        </p:txBody>
      </p:sp>
    </p:spTree>
    <p:extLst>
      <p:ext uri="{BB962C8B-B14F-4D97-AF65-F5344CB8AC3E}">
        <p14:creationId xmlns:p14="http://schemas.microsoft.com/office/powerpoint/2010/main" val="32490503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Autofit/>
          </a:bodyPr>
          <a:lstStyle/>
          <a:p>
            <a:r>
              <a:rPr lang="es-CL" sz="2800" dirty="0" smtClean="0"/>
              <a:t>¿Cómo se relaciona con la tributación de base percibida y atribuida?</a:t>
            </a:r>
            <a:endParaRPr lang="es-CL" sz="2800" dirty="0"/>
          </a:p>
        </p:txBody>
      </p:sp>
      <p:graphicFrame>
        <p:nvGraphicFramePr>
          <p:cNvPr id="6" name="3 Marcador de tabla"/>
          <p:cNvGraphicFramePr>
            <a:graphicFrameLocks noGrp="1"/>
          </p:cNvGraphicFramePr>
          <p:nvPr>
            <p:ph type="tbl" sz="quarter" idx="13"/>
            <p:extLst>
              <p:ext uri="{D42A27DB-BD31-4B8C-83A1-F6EECF244321}">
                <p14:modId xmlns:p14="http://schemas.microsoft.com/office/powerpoint/2010/main" val="1191787561"/>
              </p:ext>
            </p:extLst>
          </p:nvPr>
        </p:nvGraphicFramePr>
        <p:xfrm>
          <a:off x="468312" y="1556792"/>
          <a:ext cx="8568184" cy="5034701"/>
        </p:xfrm>
        <a:graphic>
          <a:graphicData uri="http://schemas.openxmlformats.org/drawingml/2006/table">
            <a:tbl>
              <a:tblPr firstRow="1" bandRow="1">
                <a:tableStyleId>{5C22544A-7EE6-4342-B048-85BDC9FD1C3A}</a:tableStyleId>
              </a:tblPr>
              <a:tblGrid>
                <a:gridCol w="1961402"/>
                <a:gridCol w="1646128"/>
                <a:gridCol w="2480728"/>
                <a:gridCol w="2479926"/>
              </a:tblGrid>
              <a:tr h="863613">
                <a:tc>
                  <a:txBody>
                    <a:bodyPr/>
                    <a:lstStyle/>
                    <a:p>
                      <a:endParaRPr lang="es-CL" dirty="0"/>
                    </a:p>
                  </a:txBody>
                  <a:tcPr/>
                </a:tc>
                <a:tc>
                  <a:txBody>
                    <a:bodyPr/>
                    <a:lstStyle/>
                    <a:p>
                      <a:pPr algn="ctr"/>
                      <a:r>
                        <a:rPr lang="es-CL" dirty="0" smtClean="0"/>
                        <a:t>Base Atribuida</a:t>
                      </a:r>
                      <a:r>
                        <a:rPr lang="es-CL" baseline="0" dirty="0" smtClean="0"/>
                        <a:t> </a:t>
                      </a:r>
                    </a:p>
                    <a:p>
                      <a:pPr algn="ctr"/>
                      <a:r>
                        <a:rPr lang="es-CL" baseline="0" dirty="0" smtClean="0"/>
                        <a:t>(integrado)</a:t>
                      </a:r>
                      <a:endParaRPr lang="es-CL" dirty="0"/>
                    </a:p>
                  </a:txBody>
                  <a:tcPr/>
                </a:tc>
                <a:tc>
                  <a:txBody>
                    <a:bodyPr/>
                    <a:lstStyle/>
                    <a:p>
                      <a:pPr algn="ctr"/>
                      <a:r>
                        <a:rPr lang="es-CL" dirty="0" smtClean="0"/>
                        <a:t>Base Percibida</a:t>
                      </a:r>
                    </a:p>
                    <a:p>
                      <a:pPr algn="ctr"/>
                      <a:r>
                        <a:rPr lang="es-CL" dirty="0" smtClean="0"/>
                        <a:t> (</a:t>
                      </a:r>
                      <a:r>
                        <a:rPr lang="es-CL" dirty="0" err="1" smtClean="0"/>
                        <a:t>semi</a:t>
                      </a:r>
                      <a:r>
                        <a:rPr lang="es-CL" dirty="0" smtClean="0"/>
                        <a:t>- integrada)</a:t>
                      </a:r>
                      <a:endParaRPr lang="es-CL" dirty="0"/>
                    </a:p>
                  </a:txBody>
                  <a:tcPr/>
                </a:tc>
                <a:tc>
                  <a:txBody>
                    <a:bodyPr/>
                    <a:lstStyle/>
                    <a:p>
                      <a:pPr algn="ctr"/>
                      <a:r>
                        <a:rPr lang="es-CL" dirty="0" smtClean="0"/>
                        <a:t>Tributación Simplificada</a:t>
                      </a:r>
                      <a:endParaRPr lang="es-CL" dirty="0"/>
                    </a:p>
                  </a:txBody>
                  <a:tcPr/>
                </a:tc>
              </a:tr>
              <a:tr h="1803782">
                <a:tc>
                  <a:txBody>
                    <a:bodyPr/>
                    <a:lstStyle/>
                    <a:p>
                      <a:r>
                        <a:rPr lang="es-CL" dirty="0" smtClean="0"/>
                        <a:t>¿Quiénes pueden optar?</a:t>
                      </a:r>
                      <a:endParaRPr lang="es-CL" dirty="0"/>
                    </a:p>
                  </a:txBody>
                  <a:tcPr/>
                </a:tc>
                <a:tc>
                  <a:txBody>
                    <a:bodyPr/>
                    <a:lstStyle/>
                    <a:p>
                      <a:r>
                        <a:rPr lang="es-CL" dirty="0" smtClean="0"/>
                        <a:t>Todos salvo S.A. y empresas con</a:t>
                      </a:r>
                      <a:r>
                        <a:rPr lang="es-CL" baseline="0" dirty="0" smtClean="0"/>
                        <a:t> socios personas jurídicas chilenas</a:t>
                      </a:r>
                      <a:endParaRPr lang="es-CL" dirty="0"/>
                    </a:p>
                  </a:txBody>
                  <a:tcPr/>
                </a:tc>
                <a:tc>
                  <a:txBody>
                    <a:bodyPr/>
                    <a:lstStyle/>
                    <a:p>
                      <a:r>
                        <a:rPr lang="es-CL" dirty="0" smtClean="0"/>
                        <a:t>Todos</a:t>
                      </a:r>
                      <a:endParaRPr lang="es-CL" dirty="0"/>
                    </a:p>
                  </a:txBody>
                  <a:tcPr/>
                </a:tc>
                <a:tc>
                  <a:txBody>
                    <a:bodyPr/>
                    <a:lstStyle/>
                    <a:p>
                      <a:r>
                        <a:rPr lang="es-CL" dirty="0" smtClean="0"/>
                        <a:t>Todos salvo S.A. </a:t>
                      </a:r>
                    </a:p>
                    <a:p>
                      <a:r>
                        <a:rPr lang="es-CL" dirty="0" smtClean="0"/>
                        <a:t>Si se tiene socio</a:t>
                      </a:r>
                      <a:r>
                        <a:rPr lang="es-CL" baseline="0" dirty="0" smtClean="0"/>
                        <a:t> persona </a:t>
                      </a:r>
                      <a:r>
                        <a:rPr lang="es-CL" baseline="0" dirty="0" err="1" smtClean="0"/>
                        <a:t>juridica</a:t>
                      </a:r>
                      <a:r>
                        <a:rPr lang="es-CL" baseline="0" dirty="0" smtClean="0"/>
                        <a:t> debe ser empresa atribuida. </a:t>
                      </a:r>
                    </a:p>
                    <a:p>
                      <a:endParaRPr lang="es-CL" baseline="0" dirty="0" smtClean="0"/>
                    </a:p>
                    <a:p>
                      <a:r>
                        <a:rPr lang="es-CL" baseline="0" dirty="0" smtClean="0"/>
                        <a:t>Máximo 50.000 UF</a:t>
                      </a:r>
                      <a:endParaRPr lang="es-CL" dirty="0"/>
                    </a:p>
                  </a:txBody>
                  <a:tcPr/>
                </a:tc>
              </a:tr>
              <a:tr h="573931">
                <a:tc>
                  <a:txBody>
                    <a:bodyPr/>
                    <a:lstStyle/>
                    <a:p>
                      <a:r>
                        <a:rPr lang="es-CL" dirty="0" smtClean="0"/>
                        <a:t>Base imponible</a:t>
                      </a:r>
                      <a:endParaRPr lang="es-CL" dirty="0"/>
                    </a:p>
                  </a:txBody>
                  <a:tcPr/>
                </a:tc>
                <a:tc>
                  <a:txBody>
                    <a:bodyPr/>
                    <a:lstStyle/>
                    <a:p>
                      <a:r>
                        <a:rPr lang="es-CL" dirty="0" smtClean="0"/>
                        <a:t>Igual hoy</a:t>
                      </a:r>
                      <a:endParaRPr lang="es-CL" dirty="0"/>
                    </a:p>
                  </a:txBody>
                  <a:tcPr/>
                </a:tc>
                <a:tc>
                  <a:txBody>
                    <a:bodyPr/>
                    <a:lstStyle/>
                    <a:p>
                      <a:r>
                        <a:rPr lang="es-CL" dirty="0" smtClean="0"/>
                        <a:t>Igual hoy</a:t>
                      </a:r>
                      <a:endParaRPr lang="es-CL" dirty="0"/>
                    </a:p>
                  </a:txBody>
                  <a:tcPr/>
                </a:tc>
                <a:tc>
                  <a:txBody>
                    <a:bodyPr/>
                    <a:lstStyle/>
                    <a:p>
                      <a:r>
                        <a:rPr lang="es-CL" dirty="0" smtClean="0"/>
                        <a:t>Diferencia entre</a:t>
                      </a:r>
                      <a:r>
                        <a:rPr lang="es-CL" baseline="0" dirty="0" smtClean="0"/>
                        <a:t> ingreso y egreso</a:t>
                      </a:r>
                      <a:endParaRPr lang="es-CL" dirty="0"/>
                    </a:p>
                  </a:txBody>
                  <a:tcPr/>
                </a:tc>
              </a:tr>
              <a:tr h="863613">
                <a:tc>
                  <a:txBody>
                    <a:bodyPr/>
                    <a:lstStyle/>
                    <a:p>
                      <a:r>
                        <a:rPr lang="es-CL" dirty="0" smtClean="0"/>
                        <a:t>Tasa Impuesto 1ra</a:t>
                      </a:r>
                      <a:r>
                        <a:rPr lang="es-CL" baseline="0" dirty="0" smtClean="0"/>
                        <a:t> Categoría</a:t>
                      </a:r>
                      <a:endParaRPr lang="es-CL" dirty="0"/>
                    </a:p>
                  </a:txBody>
                  <a:tcPr/>
                </a:tc>
                <a:tc>
                  <a:txBody>
                    <a:bodyPr/>
                    <a:lstStyle/>
                    <a:p>
                      <a:r>
                        <a:rPr lang="es-CL" dirty="0" smtClean="0"/>
                        <a:t>25%</a:t>
                      </a:r>
                      <a:endParaRPr lang="es-CL" dirty="0"/>
                    </a:p>
                  </a:txBody>
                  <a:tcPr/>
                </a:tc>
                <a:tc>
                  <a:txBody>
                    <a:bodyPr/>
                    <a:lstStyle/>
                    <a:p>
                      <a:r>
                        <a:rPr lang="es-CL" dirty="0" smtClean="0"/>
                        <a:t>25,% - 27%</a:t>
                      </a:r>
                      <a:endParaRPr lang="es-CL" dirty="0"/>
                    </a:p>
                  </a:txBody>
                  <a:tcPr/>
                </a:tc>
                <a:tc>
                  <a:txBody>
                    <a:bodyPr/>
                    <a:lstStyle/>
                    <a:p>
                      <a:r>
                        <a:rPr lang="es-CL" dirty="0" smtClean="0"/>
                        <a:t>25%</a:t>
                      </a:r>
                      <a:endParaRPr lang="es-CL" dirty="0"/>
                    </a:p>
                  </a:txBody>
                  <a:tcPr/>
                </a:tc>
              </a:tr>
              <a:tr h="863613">
                <a:tc>
                  <a:txBody>
                    <a:bodyPr/>
                    <a:lstStyle/>
                    <a:p>
                      <a:r>
                        <a:rPr lang="es-CL" dirty="0" smtClean="0"/>
                        <a:t>¿Cuándo  optar al Régimen?</a:t>
                      </a:r>
                      <a:endParaRPr lang="es-CL" dirty="0"/>
                    </a:p>
                  </a:txBody>
                  <a:tcPr/>
                </a:tc>
                <a:tc>
                  <a:txBody>
                    <a:bodyPr/>
                    <a:lstStyle/>
                    <a:p>
                      <a:r>
                        <a:rPr lang="es-CL" dirty="0" smtClean="0"/>
                        <a:t>31 diciembre o al iniciar </a:t>
                      </a:r>
                      <a:r>
                        <a:rPr lang="es-CL" dirty="0" err="1" smtClean="0"/>
                        <a:t>act</a:t>
                      </a:r>
                      <a:r>
                        <a:rPr lang="es-CL" dirty="0" smtClean="0"/>
                        <a:t>. </a:t>
                      </a:r>
                      <a:endParaRPr lang="es-CL" dirty="0"/>
                    </a:p>
                  </a:txBody>
                  <a:tcPr/>
                </a:tc>
                <a:tc>
                  <a:txBody>
                    <a:bodyPr/>
                    <a:lstStyle/>
                    <a:p>
                      <a:r>
                        <a:rPr lang="es-CL" dirty="0" smtClean="0"/>
                        <a:t>31 diciembre o al iniciar </a:t>
                      </a:r>
                      <a:r>
                        <a:rPr lang="es-CL" dirty="0" err="1" smtClean="0"/>
                        <a:t>act</a:t>
                      </a:r>
                      <a:r>
                        <a:rPr lang="es-CL" dirty="0" smtClean="0"/>
                        <a:t>. </a:t>
                      </a:r>
                      <a:endParaRPr lang="es-CL" dirty="0"/>
                    </a:p>
                  </a:txBody>
                  <a:tcPr/>
                </a:tc>
                <a:tc>
                  <a:txBody>
                    <a:bodyPr/>
                    <a:lstStyle/>
                    <a:p>
                      <a:r>
                        <a:rPr lang="es-CL" dirty="0" smtClean="0"/>
                        <a:t>1 enero 30 abril</a:t>
                      </a:r>
                      <a:r>
                        <a:rPr lang="es-CL" baseline="0" dirty="0" smtClean="0"/>
                        <a:t> o al iniciar </a:t>
                      </a:r>
                      <a:r>
                        <a:rPr lang="es-CL" baseline="0" dirty="0" err="1" smtClean="0"/>
                        <a:t>act</a:t>
                      </a:r>
                      <a:r>
                        <a:rPr lang="es-CL" baseline="0" dirty="0" smtClean="0"/>
                        <a:t>. </a:t>
                      </a:r>
                      <a:endParaRPr lang="es-CL" dirty="0"/>
                    </a:p>
                  </a:txBody>
                  <a:tcPr/>
                </a:tc>
              </a:tr>
            </a:tbl>
          </a:graphicData>
        </a:graphic>
      </p:graphicFrame>
    </p:spTree>
    <p:extLst>
      <p:ext uri="{BB962C8B-B14F-4D97-AF65-F5344CB8AC3E}">
        <p14:creationId xmlns:p14="http://schemas.microsoft.com/office/powerpoint/2010/main" val="21148002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3 Marcador de texto"/>
          <p:cNvSpPr>
            <a:spLocks noGrp="1"/>
          </p:cNvSpPr>
          <p:nvPr>
            <p:ph type="body" sz="quarter" idx="12"/>
          </p:nvPr>
        </p:nvSpPr>
        <p:spPr bwMode="auto">
          <a:xfrm>
            <a:off x="4787900" y="4221163"/>
            <a:ext cx="3744913" cy="6492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Aft>
                <a:spcPct val="0"/>
              </a:spcAft>
            </a:pPr>
            <a:r>
              <a:rPr lang="es-CL" altLang="es-CL" dirty="0" smtClean="0">
                <a:ea typeface="Raleway SemiBold"/>
              </a:rPr>
              <a:t>27 </a:t>
            </a:r>
            <a:r>
              <a:rPr lang="es-CL" altLang="es-CL" smtClean="0">
                <a:ea typeface="Raleway SemiBold"/>
              </a:rPr>
              <a:t>de octubre FILSA	</a:t>
            </a:r>
            <a:endParaRPr lang="es-CL" altLang="es-CL" dirty="0">
              <a:ea typeface="Raleway SemiBold"/>
            </a:endParaRPr>
          </a:p>
        </p:txBody>
      </p:sp>
      <p:sp>
        <p:nvSpPr>
          <p:cNvPr id="7" name="3 Marcador de texto"/>
          <p:cNvSpPr>
            <a:spLocks noGrp="1"/>
          </p:cNvSpPr>
          <p:nvPr>
            <p:ph type="body" sz="quarter" idx="13"/>
          </p:nvPr>
        </p:nvSpPr>
        <p:spPr>
          <a:xfrm>
            <a:off x="4716463" y="549275"/>
            <a:ext cx="3743325" cy="649288"/>
          </a:xfrm>
        </p:spPr>
        <p:txBody>
          <a:bodyPr/>
          <a:lstStyle/>
          <a:p>
            <a:pPr>
              <a:defRPr/>
            </a:pPr>
            <a:r>
              <a:rPr lang="es-CL" sz="1800" b="1" dirty="0"/>
              <a:t>SERGIO HENRÍQUEZ G.</a:t>
            </a:r>
          </a:p>
          <a:p>
            <a:pPr>
              <a:defRPr/>
            </a:pPr>
            <a:r>
              <a:rPr lang="es-CL" dirty="0"/>
              <a:t>MINISTERIO DE HACIENDA</a:t>
            </a:r>
          </a:p>
        </p:txBody>
      </p:sp>
      <p:sp>
        <p:nvSpPr>
          <p:cNvPr id="5" name="2 Marcador de texto"/>
          <p:cNvSpPr>
            <a:spLocks noGrp="1"/>
          </p:cNvSpPr>
          <p:nvPr>
            <p:ph type="body" sz="quarter" idx="11"/>
          </p:nvPr>
        </p:nvSpPr>
        <p:spPr>
          <a:xfrm>
            <a:off x="3851275" y="2205038"/>
            <a:ext cx="4535488" cy="1081087"/>
          </a:xfrm>
        </p:spPr>
        <p:txBody>
          <a:bodyPr>
            <a:normAutofit fontScale="47500" lnSpcReduction="20000"/>
          </a:bodyPr>
          <a:lstStyle/>
          <a:p>
            <a:pPr fontAlgn="auto">
              <a:spcAft>
                <a:spcPts val="0"/>
              </a:spcAft>
              <a:defRPr/>
            </a:pPr>
            <a:r>
              <a:rPr lang="es-CL" dirty="0"/>
              <a:t>REFORMA </a:t>
            </a:r>
            <a:r>
              <a:rPr lang="es-CL" dirty="0" smtClean="0"/>
              <a:t>TRIBUTARIA: NUEVOS REGÍMENES DE RENTA </a:t>
            </a:r>
            <a:r>
              <a:rPr lang="es-CL" dirty="0"/>
              <a:t>Y BENEFICIOS TRIBUTARIOS PARA MICRO, PEQUEÑAS y MEDIANAS EMPRESAS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8"/>
          <p:cNvSpPr>
            <a:spLocks noGrp="1"/>
          </p:cNvSpPr>
          <p:nvPr>
            <p:ph idx="1"/>
          </p:nvPr>
        </p:nvSpPr>
        <p:spPr bwMode="auto">
          <a:xfrm>
            <a:off x="539750" y="1557338"/>
            <a:ext cx="84248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r>
              <a:rPr lang="es-MX" altLang="es-CL" sz="1800" smtClean="0">
                <a:ea typeface="ヒラギノ角ゴ Pro W3"/>
                <a:cs typeface="Arial" pitchFamily="34" charset="0"/>
              </a:rPr>
              <a:t>Renta líquida imponible 		:		$	100.000.000</a:t>
            </a:r>
          </a:p>
          <a:p>
            <a:pPr algn="just"/>
            <a:r>
              <a:rPr lang="es-MX" altLang="es-CL" sz="1800" smtClean="0">
                <a:ea typeface="ヒラギノ角ゴ Pro W3"/>
                <a:cs typeface="Arial" pitchFamily="34" charset="0"/>
              </a:rPr>
              <a:t>Impuesto 1era. Categoría		:		$	20.000.000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FUT</a:t>
            </a:r>
          </a:p>
          <a:p>
            <a:pPr algn="just"/>
            <a:r>
              <a:rPr lang="es-MX" altLang="es-CL" sz="1800" smtClean="0">
                <a:ea typeface="ヒラギノ角ゴ Pro W3"/>
                <a:cs typeface="Arial" pitchFamily="34" charset="0"/>
              </a:rPr>
              <a:t>Utilidad				:		$	100.000.000</a:t>
            </a:r>
          </a:p>
          <a:p>
            <a:pPr algn="just"/>
            <a:r>
              <a:rPr lang="es-MX" altLang="es-CL" sz="1800" smtClean="0">
                <a:ea typeface="ヒラギノ角ゴ Pro W3"/>
                <a:cs typeface="Arial" pitchFamily="34" charset="0"/>
              </a:rPr>
              <a:t>Impuesto/crédito			:		$	20.000.000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Socio decide retirar 10.000.000</a:t>
            </a:r>
          </a:p>
          <a:p>
            <a:pPr algn="just"/>
            <a:endParaRPr lang="es-MX" altLang="es-CL" sz="1800" smtClean="0">
              <a:ea typeface="ヒラギノ角ゴ Pro W3"/>
              <a:cs typeface="Arial" pitchFamily="34" charset="0"/>
            </a:endParaRPr>
          </a:p>
          <a:p>
            <a:pPr algn="just"/>
            <a:r>
              <a:rPr lang="es-MX" altLang="es-CL" sz="1800" smtClean="0">
                <a:ea typeface="ヒラギノ角ゴ Pro W3"/>
                <a:cs typeface="Arial" pitchFamily="34" charset="0"/>
              </a:rPr>
              <a:t>Impuesto Global Complementario	:		$	120.000</a:t>
            </a:r>
          </a:p>
          <a:p>
            <a:pPr algn="just"/>
            <a:r>
              <a:rPr lang="es-MX" altLang="es-CL" sz="1800" smtClean="0">
                <a:ea typeface="ヒラギノ角ゴ Pro W3"/>
                <a:cs typeface="Arial" pitchFamily="34" charset="0"/>
              </a:rPr>
              <a:t>(-) Crédito por Impuesto pagado </a:t>
            </a:r>
          </a:p>
          <a:p>
            <a:pPr algn="just"/>
            <a:r>
              <a:rPr lang="es-MX" altLang="es-CL" sz="1800" smtClean="0">
                <a:ea typeface="ヒラギノ角ゴ Pro W3"/>
                <a:cs typeface="Arial" pitchFamily="34" charset="0"/>
              </a:rPr>
              <a:t>por Empresa (10% de 20 millones)	:		$	2.000.000</a:t>
            </a:r>
          </a:p>
          <a:p>
            <a:pPr algn="just"/>
            <a:endParaRPr lang="es-MX" altLang="es-CL" sz="1800" smtClean="0">
              <a:ea typeface="ヒラギノ角ゴ Pro W3"/>
              <a:cs typeface="Arial" pitchFamily="34" charset="0"/>
            </a:endParaRPr>
          </a:p>
          <a:p>
            <a:pPr algn="just"/>
            <a:r>
              <a:rPr lang="es-MX" altLang="es-CL" sz="1800" b="1" smtClean="0">
                <a:ea typeface="ヒラギノ角ゴ Pro W3"/>
                <a:cs typeface="Arial" pitchFamily="34" charset="0"/>
              </a:rPr>
              <a:t>Total a pagar/devolución		:		$	(1.880.000)</a:t>
            </a:r>
          </a:p>
          <a:p>
            <a:pPr algn="just"/>
            <a:r>
              <a:rPr lang="es-MX" altLang="es-CL" sz="1800" b="1" smtClean="0">
                <a:ea typeface="ヒラギノ角ゴ Pro W3"/>
                <a:cs typeface="Arial" pitchFamily="34" charset="0"/>
              </a:rPr>
              <a:t>Carga total sobre flujo		:			1,2%</a:t>
            </a:r>
          </a:p>
        </p:txBody>
      </p:sp>
      <p:sp>
        <p:nvSpPr>
          <p:cNvPr id="18435" name="Title 7"/>
          <p:cNvSpPr txBox="1">
            <a:spLocks/>
          </p:cNvSpPr>
          <p:nvPr/>
        </p:nvSpPr>
        <p:spPr bwMode="auto">
          <a:xfrm>
            <a:off x="295275" y="549275"/>
            <a:ext cx="8669338"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a:solidFill>
                  <a:srgbClr val="006CB7"/>
                </a:solidFill>
                <a:latin typeface="gobCL"/>
                <a:ea typeface="ヒラギノ角ゴ Pro W3"/>
                <a:cs typeface="Verdana" pitchFamily="34" charset="0"/>
              </a:rPr>
              <a:t>Ejemplo</a:t>
            </a:r>
            <a:endParaRPr lang="es-CL" altLang="es-CL" sz="2400" b="1">
              <a:solidFill>
                <a:srgbClr val="005FA1"/>
              </a:solidFill>
              <a:latin typeface="gobCL"/>
              <a:ea typeface="ヒラギノ角ゴ Pro W3"/>
              <a:cs typeface="Verdana" pitchFamily="34" charset="0"/>
            </a:endParaRPr>
          </a:p>
        </p:txBody>
      </p:sp>
      <p:sp>
        <p:nvSpPr>
          <p:cNvPr id="18436"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E0AB48F-4A9D-4DD6-BC39-E44D20614466}" type="slidenum">
              <a:rPr lang="en-US" altLang="es-CL" sz="1000" b="1">
                <a:solidFill>
                  <a:srgbClr val="FFFFFF"/>
                </a:solidFill>
                <a:latin typeface="Verdana" pitchFamily="34" charset="0"/>
                <a:ea typeface="ヒラギノ角ゴ Pro W3"/>
                <a:cs typeface="ヒラギノ角ゴ Pro W3"/>
              </a:rPr>
              <a:pPr algn="r"/>
              <a:t>4</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8"/>
          <p:cNvSpPr>
            <a:spLocks noGrp="1"/>
          </p:cNvSpPr>
          <p:nvPr>
            <p:ph idx="1"/>
          </p:nvPr>
        </p:nvSpPr>
        <p:spPr bwMode="auto">
          <a:xfrm>
            <a:off x="539552" y="1557338"/>
            <a:ext cx="84248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lgn="just">
              <a:buFont typeface="Arial" panose="020B0604020202020204" pitchFamily="34" charset="0"/>
              <a:buAutoNum type="arabicPeriod"/>
            </a:pPr>
            <a:r>
              <a:rPr lang="es-MX" altLang="es-CL" sz="2000" dirty="0" smtClean="0">
                <a:ea typeface="ヒラギノ角ゴ Pro W3"/>
                <a:cs typeface="Arial" pitchFamily="34" charset="0"/>
              </a:rPr>
              <a:t>Aumento de tasa de impuesto de Primera Categoría.</a:t>
            </a:r>
          </a:p>
          <a:p>
            <a:pPr marL="457200" indent="-457200" algn="just">
              <a:buFont typeface="Arial" panose="020B0604020202020204" pitchFamily="34" charset="0"/>
              <a:buAutoNum type="arabicPeriod"/>
            </a:pPr>
            <a:r>
              <a:rPr lang="es-MX" altLang="es-CL" sz="2000" dirty="0">
                <a:ea typeface="ヒラギノ角ゴ Pro W3"/>
                <a:cs typeface="Arial" pitchFamily="34" charset="0"/>
              </a:rPr>
              <a:t>Régimen General de Tributación.</a:t>
            </a:r>
          </a:p>
          <a:p>
            <a:pPr lvl="1" algn="just"/>
            <a:r>
              <a:rPr lang="es-MX" altLang="es-CL" sz="2000" dirty="0" smtClean="0">
                <a:ea typeface="MS PGothic" pitchFamily="34" charset="-128"/>
              </a:rPr>
              <a:t>Sistema integrado de tributación en </a:t>
            </a:r>
            <a:r>
              <a:rPr lang="es-MX" altLang="es-CL" sz="2000" dirty="0" smtClean="0">
                <a:ea typeface="ヒラギノ角ゴ Pro W3"/>
                <a:cs typeface="Arial" pitchFamily="34" charset="0"/>
              </a:rPr>
              <a:t>base atribuida. </a:t>
            </a:r>
          </a:p>
          <a:p>
            <a:pPr lvl="1" algn="just"/>
            <a:r>
              <a:rPr lang="es-MX" altLang="es-CL" sz="2000" dirty="0" smtClean="0">
                <a:ea typeface="ヒラギノ角ゴ Pro W3"/>
                <a:cs typeface="Arial" pitchFamily="34" charset="0"/>
              </a:rPr>
              <a:t>Sistema </a:t>
            </a:r>
            <a:r>
              <a:rPr lang="es-MX" altLang="es-CL" sz="2000" dirty="0" err="1">
                <a:ea typeface="ヒラギノ角ゴ Pro W3"/>
                <a:cs typeface="Arial" pitchFamily="34" charset="0"/>
              </a:rPr>
              <a:t>semi</a:t>
            </a:r>
            <a:r>
              <a:rPr lang="es-MX" altLang="es-CL" sz="2000" dirty="0">
                <a:ea typeface="ヒラギノ角ゴ Pro W3"/>
                <a:cs typeface="Arial" pitchFamily="34" charset="0"/>
              </a:rPr>
              <a:t>-integrado de tributación en base percibida</a:t>
            </a:r>
            <a:r>
              <a:rPr lang="es-MX" altLang="es-CL" sz="2000" dirty="0" smtClean="0">
                <a:ea typeface="ヒラギノ角ゴ Pro W3"/>
                <a:cs typeface="Arial" pitchFamily="34" charset="0"/>
              </a:rPr>
              <a:t>.</a:t>
            </a:r>
            <a:endParaRPr lang="es-CL" altLang="es-CL" sz="2000" dirty="0" smtClean="0">
              <a:ea typeface="ヒラギノ角ゴ Pro W3"/>
              <a:cs typeface="Arial" pitchFamily="34" charset="0"/>
            </a:endParaRPr>
          </a:p>
          <a:p>
            <a:pPr marL="457200" indent="-457200" algn="just">
              <a:buFont typeface="Arial" panose="020B0604020202020204" pitchFamily="34" charset="0"/>
              <a:buAutoNum type="arabicPeriod"/>
            </a:pPr>
            <a:r>
              <a:rPr lang="es-MX" altLang="es-CL" sz="2000" dirty="0" smtClean="0">
                <a:ea typeface="ヒラギノ角ゴ Pro W3"/>
                <a:cs typeface="Arial" pitchFamily="34" charset="0"/>
              </a:rPr>
              <a:t>Régimen </a:t>
            </a:r>
            <a:r>
              <a:rPr lang="es-MX" altLang="es-CL" sz="2000" dirty="0" smtClean="0">
                <a:ea typeface="ヒラギノ角ゴ Pro W3"/>
                <a:cs typeface="Arial" pitchFamily="34" charset="0"/>
              </a:rPr>
              <a:t>de Renta Presunta</a:t>
            </a:r>
          </a:p>
          <a:p>
            <a:pPr marL="457200" indent="-457200" algn="just">
              <a:buFont typeface="Arial" panose="020B0604020202020204" pitchFamily="34" charset="0"/>
              <a:buAutoNum type="arabicPeriod"/>
            </a:pPr>
            <a:r>
              <a:rPr lang="es-CL" altLang="es-CL" sz="2000" dirty="0" smtClean="0">
                <a:ea typeface="ヒラギノ角ゴ Pro W3"/>
                <a:cs typeface="Arial" pitchFamily="34" charset="0"/>
              </a:rPr>
              <a:t>Ampliación régimen simplificado (14 ter</a:t>
            </a:r>
            <a:r>
              <a:rPr lang="es-CL" altLang="es-CL" sz="2000" dirty="0" smtClean="0">
                <a:ea typeface="ヒラギノ角ゴ Pro W3"/>
                <a:cs typeface="Arial" pitchFamily="34" charset="0"/>
              </a:rPr>
              <a:t>).</a:t>
            </a:r>
            <a:endParaRPr lang="es-MX" altLang="es-CL" sz="2000" dirty="0" smtClean="0">
              <a:ea typeface="ヒラギノ角ゴ Pro W3"/>
              <a:cs typeface="Arial" pitchFamily="34" charset="0"/>
            </a:endParaRPr>
          </a:p>
        </p:txBody>
      </p:sp>
      <p:sp>
        <p:nvSpPr>
          <p:cNvPr id="19459" name="Title 7"/>
          <p:cNvSpPr txBox="1">
            <a:spLocks/>
          </p:cNvSpPr>
          <p:nvPr/>
        </p:nvSpPr>
        <p:spPr bwMode="auto">
          <a:xfrm>
            <a:off x="295275" y="549275"/>
            <a:ext cx="8669338"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a:solidFill>
                  <a:srgbClr val="006CB7"/>
                </a:solidFill>
                <a:latin typeface="gobCL"/>
                <a:ea typeface="ヒラギノ角ゴ Pro W3"/>
                <a:cs typeface="Verdana" pitchFamily="34" charset="0"/>
              </a:rPr>
              <a:t>PRINCIPALES MODIFICACIONES</a:t>
            </a:r>
            <a:endParaRPr lang="es-CL" altLang="es-CL" sz="2400" b="1">
              <a:solidFill>
                <a:srgbClr val="005FA1"/>
              </a:solidFill>
              <a:latin typeface="gobCL"/>
              <a:ea typeface="ヒラギノ角ゴ Pro W3"/>
              <a:cs typeface="Verdana" pitchFamily="34" charset="0"/>
            </a:endParaRPr>
          </a:p>
        </p:txBody>
      </p:sp>
      <p:sp>
        <p:nvSpPr>
          <p:cNvPr id="19460" name="1 Marcador de número de diapositiva"/>
          <p:cNvSpPr txBox="1">
            <a:spLocks/>
          </p:cNvSpPr>
          <p:nvPr/>
        </p:nvSpPr>
        <p:spPr bwMode="auto">
          <a:xfrm>
            <a:off x="6254824"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79F36D13-52AA-4E44-9EF2-33E5FD82F48D}" type="slidenum">
              <a:rPr lang="en-US" altLang="es-CL" sz="1000" b="1">
                <a:solidFill>
                  <a:srgbClr val="FFFFFF"/>
                </a:solidFill>
                <a:latin typeface="Verdana" pitchFamily="34" charset="0"/>
                <a:ea typeface="ヒラギノ角ゴ Pro W3"/>
                <a:cs typeface="ヒラギノ角ゴ Pro W3"/>
              </a:rPr>
              <a:pPr algn="r"/>
              <a:t>5</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7"/>
          <p:cNvSpPr txBox="1">
            <a:spLocks/>
          </p:cNvSpPr>
          <p:nvPr/>
        </p:nvSpPr>
        <p:spPr bwMode="auto">
          <a:xfrm>
            <a:off x="295275" y="549275"/>
            <a:ext cx="8669338"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6CB7"/>
                </a:solidFill>
                <a:latin typeface="gobCL"/>
                <a:ea typeface="ヒラギノ角ゴ Pro W3"/>
                <a:cs typeface="Verdana" pitchFamily="34" charset="0"/>
              </a:rPr>
              <a:t>1. IMPUESTO </a:t>
            </a:r>
            <a:r>
              <a:rPr lang="es-MX" altLang="es-CL" sz="2400" b="1" dirty="0">
                <a:solidFill>
                  <a:srgbClr val="006CB7"/>
                </a:solidFill>
                <a:latin typeface="gobCL"/>
                <a:ea typeface="ヒラギノ角ゴ Pro W3"/>
                <a:cs typeface="Verdana" pitchFamily="34" charset="0"/>
              </a:rPr>
              <a:t>DE PRIMERA CATEGORÍA</a:t>
            </a:r>
            <a:endParaRPr lang="es-CL" altLang="es-CL" sz="2400" b="1" dirty="0">
              <a:solidFill>
                <a:srgbClr val="005FA1"/>
              </a:solidFill>
              <a:latin typeface="gobCL"/>
              <a:ea typeface="ヒラギノ角ゴ Pro W3"/>
              <a:cs typeface="Verdana" pitchFamily="34" charset="0"/>
            </a:endParaRPr>
          </a:p>
        </p:txBody>
      </p:sp>
      <p:sp>
        <p:nvSpPr>
          <p:cNvPr id="6" name="Content Placeholder 8"/>
          <p:cNvSpPr>
            <a:spLocks noGrp="1"/>
          </p:cNvSpPr>
          <p:nvPr>
            <p:ph idx="1"/>
          </p:nvPr>
        </p:nvSpPr>
        <p:spPr>
          <a:xfrm>
            <a:off x="395288" y="1341438"/>
            <a:ext cx="7889875" cy="4525962"/>
          </a:xfrm>
        </p:spPr>
        <p:txBody>
          <a:bodyPr/>
          <a:lstStyle/>
          <a:p>
            <a:pPr marL="421970" indent="-285750" algn="just" fontAlgn="auto">
              <a:spcBef>
                <a:spcPts val="0"/>
              </a:spcBef>
              <a:spcAft>
                <a:spcPts val="600"/>
              </a:spcAft>
              <a:buClr>
                <a:schemeClr val="tx1">
                  <a:lumMod val="65000"/>
                  <a:lumOff val="35000"/>
                </a:schemeClr>
              </a:buClr>
              <a:buSzPct val="100000"/>
              <a:defRPr/>
            </a:pP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Incremento</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gradual del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impuesto</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de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Primera</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Categoría</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en</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un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periodo</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de 4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años</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a:t>
            </a:r>
            <a:endParaRPr lang="en-US" sz="2000" dirty="0">
              <a:solidFill>
                <a:schemeClr val="tx1">
                  <a:lumMod val="65000"/>
                  <a:lumOff val="35000"/>
                </a:schemeClr>
              </a:solidFill>
              <a:latin typeface="+mj-lt"/>
              <a:ea typeface="Verdana" panose="020B0604030504040204" pitchFamily="34" charset="0"/>
              <a:cs typeface="Verdana" panose="020B0604030504040204" pitchFamily="34" charset="0"/>
            </a:endParaRPr>
          </a:p>
          <a:p>
            <a:pPr marL="421970" indent="-285750" algn="just" fontAlgn="auto">
              <a:spcBef>
                <a:spcPts val="0"/>
              </a:spcBef>
              <a:spcAft>
                <a:spcPts val="600"/>
              </a:spcAft>
              <a:buClr>
                <a:schemeClr val="tx1">
                  <a:lumMod val="65000"/>
                  <a:lumOff val="35000"/>
                </a:schemeClr>
              </a:buClr>
              <a:buSzPct val="100000"/>
              <a:defRPr/>
            </a:pPr>
            <a:endParaRPr lang="en-US" sz="2000" dirty="0">
              <a:solidFill>
                <a:schemeClr val="tx1">
                  <a:lumMod val="65000"/>
                  <a:lumOff val="35000"/>
                </a:schemeClr>
              </a:solidFill>
              <a:latin typeface="+mj-lt"/>
              <a:ea typeface="Verdana" panose="020B0604030504040204" pitchFamily="34" charset="0"/>
              <a:cs typeface="Verdana" panose="020B0604030504040204" pitchFamily="34" charset="0"/>
            </a:endParaRPr>
          </a:p>
          <a:p>
            <a:pPr marL="822020" lvl="1" algn="just" fontAlgn="auto">
              <a:spcBef>
                <a:spcPts val="0"/>
              </a:spcBef>
              <a:spcAft>
                <a:spcPts val="600"/>
              </a:spcAft>
              <a:buClr>
                <a:schemeClr val="tx1">
                  <a:lumMod val="65000"/>
                  <a:lumOff val="35000"/>
                </a:schemeClr>
              </a:buClr>
              <a:buSzPct val="100000"/>
              <a:defRPr/>
            </a:pP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21%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en</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a:t>
            </a: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2014, </a:t>
            </a:r>
          </a:p>
          <a:p>
            <a:pPr marL="822020" lvl="1" algn="just" fontAlgn="auto">
              <a:spcBef>
                <a:spcPts val="0"/>
              </a:spcBef>
              <a:spcAft>
                <a:spcPts val="600"/>
              </a:spcAft>
              <a:buClr>
                <a:schemeClr val="tx1">
                  <a:lumMod val="65000"/>
                  <a:lumOff val="35000"/>
                </a:schemeClr>
              </a:buClr>
              <a:buSzPct val="100000"/>
              <a:defRPr/>
            </a:pP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22.5% </a:t>
            </a:r>
            <a:r>
              <a:rPr lang="en-US" sz="2000" dirty="0" err="1">
                <a:solidFill>
                  <a:schemeClr val="tx1">
                    <a:lumMod val="65000"/>
                    <a:lumOff val="35000"/>
                  </a:schemeClr>
                </a:solidFill>
                <a:latin typeface="+mj-lt"/>
                <a:ea typeface="Verdana" panose="020B0604030504040204" pitchFamily="34" charset="0"/>
                <a:cs typeface="Verdana" panose="020B0604030504040204" pitchFamily="34" charset="0"/>
              </a:rPr>
              <a:t>en</a:t>
            </a: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 2015, </a:t>
            </a:r>
          </a:p>
          <a:p>
            <a:pPr marL="822020" lvl="1" algn="just" fontAlgn="auto">
              <a:spcBef>
                <a:spcPts val="0"/>
              </a:spcBef>
              <a:spcAft>
                <a:spcPts val="600"/>
              </a:spcAft>
              <a:buClr>
                <a:schemeClr val="tx1">
                  <a:lumMod val="65000"/>
                  <a:lumOff val="35000"/>
                </a:schemeClr>
              </a:buClr>
              <a:buSzPct val="100000"/>
              <a:defRPr/>
            </a:pP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24% </a:t>
            </a:r>
            <a:r>
              <a:rPr lang="en-US" sz="2000" dirty="0" err="1">
                <a:solidFill>
                  <a:schemeClr val="tx1">
                    <a:lumMod val="65000"/>
                    <a:lumOff val="35000"/>
                  </a:schemeClr>
                </a:solidFill>
                <a:latin typeface="+mj-lt"/>
                <a:ea typeface="Verdana" panose="020B0604030504040204" pitchFamily="34" charset="0"/>
                <a:cs typeface="Verdana" panose="020B0604030504040204" pitchFamily="34" charset="0"/>
              </a:rPr>
              <a:t>en</a:t>
            </a: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 2016, </a:t>
            </a:r>
          </a:p>
          <a:p>
            <a:pPr marL="822020" lvl="1" algn="just" fontAlgn="auto">
              <a:spcBef>
                <a:spcPts val="0"/>
              </a:spcBef>
              <a:spcAft>
                <a:spcPts val="600"/>
              </a:spcAft>
              <a:buClr>
                <a:schemeClr val="tx1">
                  <a:lumMod val="65000"/>
                  <a:lumOff val="35000"/>
                </a:schemeClr>
              </a:buClr>
              <a:buSzPct val="100000"/>
              <a:defRPr/>
            </a:pP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25% </a:t>
            </a:r>
            <a:r>
              <a:rPr lang="en-US" sz="2000" dirty="0" err="1">
                <a:solidFill>
                  <a:schemeClr val="tx1">
                    <a:lumMod val="65000"/>
                    <a:lumOff val="35000"/>
                  </a:schemeClr>
                </a:solidFill>
                <a:latin typeface="+mj-lt"/>
                <a:ea typeface="Verdana" panose="020B0604030504040204" pitchFamily="34" charset="0"/>
                <a:cs typeface="Verdana" panose="020B0604030504040204" pitchFamily="34" charset="0"/>
              </a:rPr>
              <a:t>en</a:t>
            </a:r>
            <a:r>
              <a:rPr lang="en-US" sz="2000" dirty="0">
                <a:solidFill>
                  <a:schemeClr val="tx1">
                    <a:lumMod val="65000"/>
                    <a:lumOff val="35000"/>
                  </a:schemeClr>
                </a:solidFill>
                <a:latin typeface="+mj-lt"/>
                <a:ea typeface="Verdana" panose="020B0604030504040204" pitchFamily="34" charset="0"/>
                <a:cs typeface="Verdana" panose="020B0604030504040204" pitchFamily="34" charset="0"/>
              </a:rPr>
              <a:t> </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2017 para el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sistema</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atribuido</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o 25,5% para el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sistema</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semi-</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integrado</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y</a:t>
            </a:r>
          </a:p>
          <a:p>
            <a:pPr marL="822020" lvl="1" algn="just" fontAlgn="auto">
              <a:spcBef>
                <a:spcPts val="0"/>
              </a:spcBef>
              <a:spcAft>
                <a:spcPts val="600"/>
              </a:spcAft>
              <a:buClr>
                <a:schemeClr val="tx1">
                  <a:lumMod val="65000"/>
                  <a:lumOff val="35000"/>
                </a:schemeClr>
              </a:buClr>
              <a:buSzPct val="100000"/>
              <a:defRPr/>
            </a:pP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27%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en</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2018 para el </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sistema</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 semi-</a:t>
            </a:r>
            <a:r>
              <a:rPr lang="en-US" sz="2000" dirty="0" err="1" smtClean="0">
                <a:solidFill>
                  <a:schemeClr val="tx1">
                    <a:lumMod val="65000"/>
                    <a:lumOff val="35000"/>
                  </a:schemeClr>
                </a:solidFill>
                <a:latin typeface="+mj-lt"/>
                <a:ea typeface="Verdana" panose="020B0604030504040204" pitchFamily="34" charset="0"/>
                <a:cs typeface="Verdana" panose="020B0604030504040204" pitchFamily="34" charset="0"/>
              </a:rPr>
              <a:t>integrado</a:t>
            </a:r>
            <a:r>
              <a:rPr lang="en-US" sz="2000" dirty="0" smtClean="0">
                <a:solidFill>
                  <a:schemeClr val="tx1">
                    <a:lumMod val="65000"/>
                    <a:lumOff val="35000"/>
                  </a:schemeClr>
                </a:solidFill>
                <a:latin typeface="+mj-lt"/>
                <a:ea typeface="Verdana" panose="020B0604030504040204" pitchFamily="34" charset="0"/>
                <a:cs typeface="Verdana" panose="020B0604030504040204" pitchFamily="34" charset="0"/>
              </a:rPr>
              <a:t>.</a:t>
            </a:r>
          </a:p>
        </p:txBody>
      </p:sp>
      <p:sp>
        <p:nvSpPr>
          <p:cNvPr id="20484"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EBE0B466-CA14-49A9-9584-BF5887F5F07F}" type="slidenum">
              <a:rPr lang="en-US" altLang="es-CL" sz="1000" b="1">
                <a:solidFill>
                  <a:srgbClr val="FFFFFF"/>
                </a:solidFill>
                <a:latin typeface="Verdana" pitchFamily="34" charset="0"/>
                <a:ea typeface="ヒラギノ角ゴ Pro W3"/>
                <a:cs typeface="ヒラギノ角ゴ Pro W3"/>
              </a:rPr>
              <a:pPr algn="r"/>
              <a:t>6</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539750" y="1557338"/>
            <a:ext cx="8424863" cy="4175125"/>
          </a:xfrm>
        </p:spPr>
        <p:txBody>
          <a:bodyPr/>
          <a:lstStyle/>
          <a:p>
            <a:pPr algn="just" fontAlgn="auto">
              <a:spcAft>
                <a:spcPts val="0"/>
              </a:spcAft>
              <a:defRPr/>
            </a:pPr>
            <a:r>
              <a:rPr lang="es-MX" altLang="es-CL" sz="1800" dirty="0" smtClean="0">
                <a:latin typeface="+mj-lt"/>
                <a:ea typeface="ヒラギノ角ゴ Pro W3" pitchFamily="-84" charset="-128"/>
                <a:cs typeface="Arial" pitchFamily="34" charset="0"/>
              </a:rPr>
              <a:t>Desde junio del año 2016, los dueños de empresas podrán elegir entre el sistema de tributación en base </a:t>
            </a:r>
            <a:r>
              <a:rPr lang="es-MX" altLang="es-CL" sz="1800" dirty="0">
                <a:latin typeface="+mj-lt"/>
                <a:ea typeface="ヒラギノ角ゴ Pro W3" pitchFamily="-84" charset="-128"/>
                <a:cs typeface="Arial" pitchFamily="34" charset="0"/>
              </a:rPr>
              <a:t>atribuida o percibida (</a:t>
            </a:r>
            <a:r>
              <a:rPr lang="es-MX" altLang="es-CL" sz="1800" dirty="0" err="1">
                <a:latin typeface="+mj-lt"/>
                <a:ea typeface="ヒラギノ角ゴ Pro W3" pitchFamily="-84" charset="-128"/>
                <a:cs typeface="Arial" pitchFamily="34" charset="0"/>
              </a:rPr>
              <a:t>semi</a:t>
            </a:r>
            <a:r>
              <a:rPr lang="es-MX" altLang="es-CL" sz="1800" dirty="0">
                <a:latin typeface="+mj-lt"/>
                <a:ea typeface="ヒラギノ角ゴ Pro W3" pitchFamily="-84" charset="-128"/>
                <a:cs typeface="Arial" pitchFamily="34" charset="0"/>
              </a:rPr>
              <a:t>-integrado).</a:t>
            </a:r>
          </a:p>
          <a:p>
            <a:pPr algn="just" fontAlgn="auto">
              <a:spcAft>
                <a:spcPts val="0"/>
              </a:spcAft>
              <a:defRPr/>
            </a:pPr>
            <a:endParaRPr lang="es-MX" altLang="es-CL" sz="1800" dirty="0" smtClean="0">
              <a:solidFill>
                <a:schemeClr val="tx1"/>
              </a:solidFill>
              <a:latin typeface="+mj-lt"/>
              <a:ea typeface="ヒラギノ角ゴ Pro W3" pitchFamily="-84" charset="-128"/>
              <a:cs typeface="Arial" pitchFamily="34" charset="0"/>
            </a:endParaRPr>
          </a:p>
          <a:p>
            <a:pPr algn="just" fontAlgn="auto">
              <a:spcAft>
                <a:spcPts val="0"/>
              </a:spcAft>
              <a:defRPr/>
            </a:pPr>
            <a:r>
              <a:rPr lang="es-MX" altLang="es-CL" sz="1800" dirty="0" smtClean="0">
                <a:latin typeface="+mj-lt"/>
                <a:ea typeface="ヒラギノ角ゴ Pro W3" pitchFamily="-84" charset="-128"/>
                <a:cs typeface="Arial" pitchFamily="34" charset="0"/>
              </a:rPr>
              <a:t>Empresas con socios que no sean contribuyentes finales y sociedades anónimas en general sólo podrán optar por régimen </a:t>
            </a:r>
            <a:r>
              <a:rPr lang="es-MX" altLang="es-CL" sz="1800" dirty="0" err="1" smtClean="0">
                <a:latin typeface="+mj-lt"/>
                <a:ea typeface="ヒラギノ角ゴ Pro W3" pitchFamily="-84" charset="-128"/>
                <a:cs typeface="Arial" pitchFamily="34" charset="0"/>
              </a:rPr>
              <a:t>Semi</a:t>
            </a:r>
            <a:r>
              <a:rPr lang="es-MX" altLang="es-CL" sz="1800" dirty="0" smtClean="0">
                <a:latin typeface="+mj-lt"/>
                <a:ea typeface="ヒラギノ角ゴ Pro W3" pitchFamily="-84" charset="-128"/>
                <a:cs typeface="Arial" pitchFamily="34" charset="0"/>
              </a:rPr>
              <a:t>-integrado.</a:t>
            </a:r>
          </a:p>
          <a:p>
            <a:pPr marL="0" lvl="1" indent="0" algn="just" fontAlgn="auto">
              <a:spcAft>
                <a:spcPts val="0"/>
              </a:spcAft>
              <a:buNone/>
              <a:defRPr/>
            </a:pPr>
            <a:endParaRPr lang="es-MX" altLang="es-CL" sz="1800" dirty="0" smtClean="0">
              <a:latin typeface="+mj-lt"/>
              <a:ea typeface="ヒラギノ角ゴ Pro W3" pitchFamily="-84" charset="-128"/>
              <a:cs typeface="Arial" pitchFamily="34" charset="0"/>
            </a:endParaRPr>
          </a:p>
          <a:p>
            <a:pPr marL="0" lvl="1" indent="0" algn="just" fontAlgn="auto">
              <a:spcAft>
                <a:spcPts val="0"/>
              </a:spcAft>
              <a:buNone/>
              <a:defRPr/>
            </a:pPr>
            <a:r>
              <a:rPr lang="es-MX" altLang="es-CL" sz="1800" dirty="0" smtClean="0">
                <a:latin typeface="+mj-lt"/>
                <a:ea typeface="ヒラギノ角ゴ Pro W3" pitchFamily="-84" charset="-128"/>
                <a:cs typeface="Arial" pitchFamily="34" charset="0"/>
              </a:rPr>
              <a:t>Las empresas deben permanecer un periodo de 5 años en el sistema.</a:t>
            </a:r>
          </a:p>
          <a:p>
            <a:pPr marL="0" lvl="1" indent="0" algn="just" fontAlgn="auto">
              <a:spcAft>
                <a:spcPts val="0"/>
              </a:spcAft>
              <a:buNone/>
              <a:defRPr/>
            </a:pPr>
            <a:endParaRPr lang="es-MX" altLang="es-CL" sz="1800" dirty="0">
              <a:latin typeface="+mj-lt"/>
              <a:ea typeface="ヒラギノ角ゴ Pro W3" pitchFamily="-84" charset="-128"/>
              <a:cs typeface="Arial" pitchFamily="34" charset="0"/>
            </a:endParaRPr>
          </a:p>
          <a:p>
            <a:pPr marL="0" lvl="1" indent="0" algn="just" fontAlgn="auto">
              <a:spcAft>
                <a:spcPts val="0"/>
              </a:spcAft>
              <a:buNone/>
              <a:defRPr/>
            </a:pPr>
            <a:r>
              <a:rPr lang="es-MX" altLang="es-CL" sz="1800" dirty="0" smtClean="0">
                <a:latin typeface="+mj-lt"/>
                <a:ea typeface="ヒラギノ角ゴ Pro W3" pitchFamily="-84" charset="-128"/>
                <a:cs typeface="Arial" pitchFamily="34" charset="0"/>
              </a:rPr>
              <a:t>Por tanto:</a:t>
            </a:r>
          </a:p>
          <a:p>
            <a:pPr marL="0" lvl="1" indent="0" algn="just" fontAlgn="auto">
              <a:spcAft>
                <a:spcPts val="0"/>
              </a:spcAft>
              <a:buNone/>
              <a:defRPr/>
            </a:pPr>
            <a:endParaRPr lang="es-MX" altLang="es-CL" sz="1800" dirty="0">
              <a:latin typeface="+mj-lt"/>
              <a:ea typeface="ヒラギノ角ゴ Pro W3" pitchFamily="-84" charset="-128"/>
              <a:cs typeface="Arial" pitchFamily="34" charset="0"/>
            </a:endParaRPr>
          </a:p>
          <a:p>
            <a:pPr marL="0" lvl="1" indent="0" algn="just" fontAlgn="auto">
              <a:spcAft>
                <a:spcPts val="0"/>
              </a:spcAft>
              <a:buNone/>
              <a:defRPr/>
            </a:pPr>
            <a:r>
              <a:rPr lang="es-MX" altLang="es-CL" sz="1800" u="sng" dirty="0" smtClean="0">
                <a:latin typeface="+mj-lt"/>
                <a:ea typeface="ヒラギノ角ゴ Pro W3" pitchFamily="-84" charset="-128"/>
                <a:cs typeface="Arial" pitchFamily="34" charset="0"/>
              </a:rPr>
              <a:t>Atribuidas</a:t>
            </a:r>
            <a:r>
              <a:rPr lang="es-MX" altLang="es-CL" sz="1800" dirty="0" smtClean="0">
                <a:latin typeface="+mj-lt"/>
                <a:ea typeface="ヒラギノ角ゴ Pro W3" pitchFamily="-84" charset="-128"/>
                <a:cs typeface="Arial" pitchFamily="34" charset="0"/>
              </a:rPr>
              <a:t>: Sociedades de personas (SRL), </a:t>
            </a:r>
            <a:r>
              <a:rPr lang="es-MX" altLang="es-CL" sz="1800" dirty="0" err="1" smtClean="0">
                <a:latin typeface="+mj-lt"/>
                <a:ea typeface="ヒラギノ角ゴ Pro W3" pitchFamily="-84" charset="-128"/>
                <a:cs typeface="Arial" pitchFamily="34" charset="0"/>
              </a:rPr>
              <a:t>SpA</a:t>
            </a:r>
            <a:r>
              <a:rPr lang="es-MX" altLang="es-CL" sz="1800" dirty="0" smtClean="0">
                <a:latin typeface="+mj-lt"/>
                <a:ea typeface="ヒラギノ角ゴ Pro W3" pitchFamily="-84" charset="-128"/>
                <a:cs typeface="Arial" pitchFamily="34" charset="0"/>
              </a:rPr>
              <a:t>, Comunidades, Empresario Individual, Empresa Individual de Responsabilidad Limitada, en la medida que tengan exclusivamente contribuyentes personas naturales residentes en Chile o personas naturales o jurídicas domiciliadas en el exterior.  </a:t>
            </a:r>
          </a:p>
          <a:p>
            <a:pPr marL="0" lvl="1" indent="0" algn="just" fontAlgn="auto">
              <a:spcAft>
                <a:spcPts val="0"/>
              </a:spcAft>
              <a:buNone/>
              <a:defRPr/>
            </a:pPr>
            <a:endParaRPr lang="es-MX" altLang="es-CL" sz="1800" dirty="0">
              <a:latin typeface="+mj-lt"/>
              <a:ea typeface="ヒラギノ角ゴ Pro W3" pitchFamily="-84" charset="-128"/>
              <a:cs typeface="Arial" pitchFamily="34" charset="0"/>
            </a:endParaRPr>
          </a:p>
          <a:p>
            <a:pPr marL="0" lvl="1" indent="0" algn="just" fontAlgn="auto">
              <a:spcAft>
                <a:spcPts val="0"/>
              </a:spcAft>
              <a:buNone/>
              <a:defRPr/>
            </a:pPr>
            <a:r>
              <a:rPr lang="es-MX" altLang="es-CL" sz="1800" u="sng" dirty="0" err="1" smtClean="0">
                <a:latin typeface="+mj-lt"/>
                <a:ea typeface="ヒラギノ角ゴ Pro W3" pitchFamily="-84" charset="-128"/>
                <a:cs typeface="Arial" pitchFamily="34" charset="0"/>
              </a:rPr>
              <a:t>Semi</a:t>
            </a:r>
            <a:r>
              <a:rPr lang="es-MX" altLang="es-CL" sz="1800" u="sng" dirty="0" smtClean="0">
                <a:latin typeface="+mj-lt"/>
                <a:ea typeface="ヒラギノ角ゴ Pro W3" pitchFamily="-84" charset="-128"/>
                <a:cs typeface="Arial" pitchFamily="34" charset="0"/>
              </a:rPr>
              <a:t> Integradas</a:t>
            </a:r>
            <a:r>
              <a:rPr lang="es-MX" altLang="es-CL" sz="1800" dirty="0" smtClean="0">
                <a:latin typeface="+mj-lt"/>
                <a:ea typeface="ヒラギノ角ゴ Pro W3" pitchFamily="-84" charset="-128"/>
                <a:cs typeface="Arial" pitchFamily="34" charset="0"/>
              </a:rPr>
              <a:t>: Todas</a:t>
            </a:r>
            <a:endParaRPr lang="es-MX" altLang="es-CL" sz="1800" dirty="0">
              <a:latin typeface="+mj-lt"/>
              <a:ea typeface="ヒラギノ角ゴ Pro W3" pitchFamily="-84" charset="-128"/>
              <a:cs typeface="Arial" pitchFamily="34" charset="0"/>
            </a:endParaRPr>
          </a:p>
        </p:txBody>
      </p:sp>
      <p:sp>
        <p:nvSpPr>
          <p:cNvPr id="21507" name="Title 7"/>
          <p:cNvSpPr txBox="1">
            <a:spLocks/>
          </p:cNvSpPr>
          <p:nvPr/>
        </p:nvSpPr>
        <p:spPr bwMode="auto">
          <a:xfrm>
            <a:off x="295275" y="773113"/>
            <a:ext cx="86693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5FA1"/>
                </a:solidFill>
                <a:latin typeface="gobCL"/>
                <a:ea typeface="ヒラギノ角ゴ Pro W3"/>
                <a:cs typeface="Verdana" pitchFamily="34" charset="0"/>
              </a:rPr>
              <a:t>2. REGIMEN </a:t>
            </a:r>
            <a:r>
              <a:rPr lang="es-MX" altLang="es-CL" sz="2400" b="1" dirty="0">
                <a:solidFill>
                  <a:srgbClr val="005FA1"/>
                </a:solidFill>
                <a:latin typeface="gobCL"/>
                <a:ea typeface="ヒラギノ角ゴ Pro W3"/>
                <a:cs typeface="Verdana" pitchFamily="34" charset="0"/>
              </a:rPr>
              <a:t>GENERAL</a:t>
            </a:r>
            <a:endParaRPr lang="es-CL" altLang="es-CL" sz="2400" b="1" dirty="0">
              <a:solidFill>
                <a:srgbClr val="005FA1"/>
              </a:solidFill>
              <a:latin typeface="gobCL"/>
              <a:ea typeface="ヒラギノ角ゴ Pro W3"/>
              <a:cs typeface="Verdana" pitchFamily="34" charset="0"/>
            </a:endParaRPr>
          </a:p>
        </p:txBody>
      </p:sp>
      <p:sp>
        <p:nvSpPr>
          <p:cNvPr id="21508"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819D27B-EDC8-4FAD-8B1E-472885E61F4F}" type="slidenum">
              <a:rPr lang="en-US" altLang="es-CL" sz="1000" b="1">
                <a:solidFill>
                  <a:srgbClr val="FFFFFF"/>
                </a:solidFill>
                <a:latin typeface="Verdana" pitchFamily="34" charset="0"/>
                <a:ea typeface="ヒラギノ角ゴ Pro W3"/>
                <a:cs typeface="ヒラギノ角ゴ Pro W3"/>
              </a:rPr>
              <a:pPr algn="r"/>
              <a:t>7</a:t>
            </a:fld>
            <a:endParaRPr lang="en-US" altLang="es-CL" sz="1000" b="1">
              <a:solidFill>
                <a:srgbClr val="FFFFFF"/>
              </a:solidFill>
              <a:latin typeface="Verdana" pitchFamily="34" charset="0"/>
              <a:ea typeface="ヒラギノ角ゴ Pro W3"/>
              <a:cs typeface="ヒラギノ角ゴ Pro W3"/>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539750" y="1557338"/>
            <a:ext cx="8424863" cy="4175125"/>
          </a:xfrm>
        </p:spPr>
        <p:txBody>
          <a:bodyPr/>
          <a:lstStyle/>
          <a:p>
            <a:pPr algn="just" fontAlgn="auto">
              <a:spcAft>
                <a:spcPts val="0"/>
              </a:spcAft>
              <a:defRPr/>
            </a:pPr>
            <a:endParaRPr lang="es-MX" altLang="es-CL" sz="1800" dirty="0">
              <a:latin typeface="+mj-lt"/>
              <a:ea typeface="ヒラギノ角ゴ Pro W3" pitchFamily="-84" charset="-128"/>
              <a:cs typeface="Arial" pitchFamily="34" charset="0"/>
            </a:endParaRPr>
          </a:p>
        </p:txBody>
      </p:sp>
      <p:sp>
        <p:nvSpPr>
          <p:cNvPr id="21507" name="Title 7"/>
          <p:cNvSpPr txBox="1">
            <a:spLocks/>
          </p:cNvSpPr>
          <p:nvPr/>
        </p:nvSpPr>
        <p:spPr bwMode="auto">
          <a:xfrm>
            <a:off x="295275" y="773112"/>
            <a:ext cx="86693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5FA1"/>
                </a:solidFill>
                <a:latin typeface="gobCL"/>
                <a:ea typeface="ヒラギノ角ゴ Pro W3"/>
                <a:cs typeface="Verdana" pitchFamily="34" charset="0"/>
              </a:rPr>
              <a:t>Interacciones posibles</a:t>
            </a:r>
            <a:endParaRPr lang="es-CL" altLang="es-CL" sz="2400" b="1" dirty="0">
              <a:solidFill>
                <a:srgbClr val="005FA1"/>
              </a:solidFill>
              <a:latin typeface="gobCL"/>
              <a:ea typeface="ヒラギノ角ゴ Pro W3"/>
              <a:cs typeface="Verdana" pitchFamily="34" charset="0"/>
            </a:endParaRPr>
          </a:p>
        </p:txBody>
      </p:sp>
      <p:sp>
        <p:nvSpPr>
          <p:cNvPr id="21508"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819D27B-EDC8-4FAD-8B1E-472885E61F4F}" type="slidenum">
              <a:rPr lang="en-US" altLang="es-CL" sz="1000" b="1">
                <a:solidFill>
                  <a:srgbClr val="FFFFFF"/>
                </a:solidFill>
                <a:latin typeface="Verdana" pitchFamily="34" charset="0"/>
                <a:ea typeface="ヒラギノ角ゴ Pro W3"/>
                <a:cs typeface="ヒラギノ角ゴ Pro W3"/>
              </a:rPr>
              <a:pPr algn="r"/>
              <a:t>8</a:t>
            </a:fld>
            <a:endParaRPr lang="en-US" altLang="es-CL" sz="1000" b="1">
              <a:solidFill>
                <a:srgbClr val="FFFFFF"/>
              </a:solidFill>
              <a:latin typeface="Verdana" pitchFamily="34" charset="0"/>
              <a:ea typeface="ヒラギノ角ゴ Pro W3"/>
              <a:cs typeface="ヒラギノ角ゴ Pro W3"/>
            </a:endParaRPr>
          </a:p>
        </p:txBody>
      </p:sp>
      <p:sp>
        <p:nvSpPr>
          <p:cNvPr id="2" name="1 Rectángulo"/>
          <p:cNvSpPr/>
          <p:nvPr/>
        </p:nvSpPr>
        <p:spPr>
          <a:xfrm>
            <a:off x="3563888" y="2780928"/>
            <a:ext cx="144016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smtClean="0"/>
              <a:t>Régimen Atribuido</a:t>
            </a:r>
            <a:endParaRPr lang="es-CL" dirty="0"/>
          </a:p>
        </p:txBody>
      </p:sp>
      <p:sp>
        <p:nvSpPr>
          <p:cNvPr id="6" name="5 Rectángulo"/>
          <p:cNvSpPr/>
          <p:nvPr/>
        </p:nvSpPr>
        <p:spPr>
          <a:xfrm>
            <a:off x="3572946" y="4509120"/>
            <a:ext cx="144016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smtClean="0"/>
              <a:t>Régimen </a:t>
            </a:r>
            <a:r>
              <a:rPr lang="es-CL" dirty="0" err="1" smtClean="0"/>
              <a:t>Semi</a:t>
            </a:r>
            <a:r>
              <a:rPr lang="es-CL" dirty="0" smtClean="0"/>
              <a:t> - Integrado</a:t>
            </a:r>
            <a:endParaRPr lang="es-CL" dirty="0"/>
          </a:p>
        </p:txBody>
      </p:sp>
      <p:sp>
        <p:nvSpPr>
          <p:cNvPr id="3" name="2 Elipse"/>
          <p:cNvSpPr/>
          <p:nvPr/>
        </p:nvSpPr>
        <p:spPr>
          <a:xfrm>
            <a:off x="2699792" y="1576950"/>
            <a:ext cx="1080120" cy="9159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400" dirty="0" smtClean="0"/>
              <a:t>Persona natural</a:t>
            </a:r>
            <a:endParaRPr lang="es-CL" sz="1400" dirty="0"/>
          </a:p>
        </p:txBody>
      </p:sp>
      <p:sp>
        <p:nvSpPr>
          <p:cNvPr id="10" name="9 Elipse"/>
          <p:cNvSpPr/>
          <p:nvPr/>
        </p:nvSpPr>
        <p:spPr>
          <a:xfrm>
            <a:off x="5017494" y="1573362"/>
            <a:ext cx="1066673" cy="9195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200" dirty="0" smtClean="0"/>
              <a:t>Persona jurídica exterior</a:t>
            </a:r>
            <a:endParaRPr lang="es-CL" sz="1200" dirty="0"/>
          </a:p>
        </p:txBody>
      </p:sp>
      <p:cxnSp>
        <p:nvCxnSpPr>
          <p:cNvPr id="5" name="4 Conector recto"/>
          <p:cNvCxnSpPr/>
          <p:nvPr/>
        </p:nvCxnSpPr>
        <p:spPr>
          <a:xfrm flipV="1">
            <a:off x="4283968" y="3573016"/>
            <a:ext cx="0" cy="9361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3239852" y="2636912"/>
            <a:ext cx="23109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a:endCxn id="3" idx="4"/>
          </p:cNvCxnSpPr>
          <p:nvPr/>
        </p:nvCxnSpPr>
        <p:spPr>
          <a:xfrm flipV="1">
            <a:off x="3239852" y="24928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Conector recto"/>
          <p:cNvCxnSpPr>
            <a:endCxn id="10" idx="4"/>
          </p:cNvCxnSpPr>
          <p:nvPr/>
        </p:nvCxnSpPr>
        <p:spPr>
          <a:xfrm flipV="1">
            <a:off x="5550830" y="2492896"/>
            <a:ext cx="1"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flipV="1">
            <a:off x="4283968" y="2636912"/>
            <a:ext cx="0" cy="14401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12694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539750" y="1557338"/>
            <a:ext cx="8424863" cy="4175125"/>
          </a:xfrm>
        </p:spPr>
        <p:txBody>
          <a:bodyPr/>
          <a:lstStyle/>
          <a:p>
            <a:pPr algn="just" fontAlgn="auto">
              <a:spcAft>
                <a:spcPts val="0"/>
              </a:spcAft>
              <a:defRPr/>
            </a:pPr>
            <a:r>
              <a:rPr lang="es-MX" altLang="es-CL" sz="2000" dirty="0" smtClean="0">
                <a:latin typeface="+mj-lt"/>
                <a:ea typeface="ヒラギノ角ゴ Pro W3" pitchFamily="-84" charset="-128"/>
                <a:cs typeface="Arial" pitchFamily="34" charset="0"/>
              </a:rPr>
              <a:t>Sistema de tributación en </a:t>
            </a:r>
            <a:r>
              <a:rPr lang="es-MX" altLang="es-CL" sz="2000" b="1" dirty="0">
                <a:latin typeface="+mj-lt"/>
                <a:ea typeface="MS PGothic" pitchFamily="34" charset="-128"/>
              </a:rPr>
              <a:t>base atribuida</a:t>
            </a:r>
          </a:p>
          <a:p>
            <a:pPr lvl="1" algn="just" fontAlgn="auto">
              <a:spcAft>
                <a:spcPts val="0"/>
              </a:spcAft>
              <a:defRPr/>
            </a:pPr>
            <a:endParaRPr lang="es-MX" altLang="es-CL" sz="2000" dirty="0">
              <a:latin typeface="+mj-lt"/>
              <a:ea typeface="MS PGothic" pitchFamily="34" charset="-128"/>
            </a:endParaRPr>
          </a:p>
          <a:p>
            <a:pPr lvl="1" algn="just" fontAlgn="auto">
              <a:spcAft>
                <a:spcPts val="0"/>
              </a:spcAft>
              <a:defRPr/>
            </a:pPr>
            <a:r>
              <a:rPr lang="es-MX" altLang="es-CL" sz="2000" dirty="0">
                <a:latin typeface="+mj-lt"/>
                <a:ea typeface="MS PGothic" pitchFamily="34" charset="-128"/>
              </a:rPr>
              <a:t>Los impuestos finales por las utilidades generadas por las empresas se </a:t>
            </a:r>
            <a:r>
              <a:rPr lang="es-MX" altLang="es-CL" sz="2000" dirty="0" smtClean="0">
                <a:latin typeface="+mj-lt"/>
                <a:ea typeface="MS PGothic" pitchFamily="34" charset="-128"/>
              </a:rPr>
              <a:t>aplicarán en el mismo ejercicio en que ellas se obtienen, con independencia que exista alguna distribución, retiro o remesa.</a:t>
            </a:r>
          </a:p>
          <a:p>
            <a:pPr lvl="1" algn="just" fontAlgn="auto">
              <a:spcAft>
                <a:spcPts val="0"/>
              </a:spcAft>
              <a:defRPr/>
            </a:pPr>
            <a:endParaRPr lang="es-MX" altLang="es-CL" sz="2000" dirty="0" smtClean="0">
              <a:latin typeface="+mj-lt"/>
              <a:ea typeface="MS PGothic" pitchFamily="34" charset="-128"/>
            </a:endParaRPr>
          </a:p>
          <a:p>
            <a:pPr lvl="1" algn="just" fontAlgn="auto">
              <a:spcAft>
                <a:spcPts val="0"/>
              </a:spcAft>
              <a:defRPr/>
            </a:pPr>
            <a:r>
              <a:rPr lang="es-MX" altLang="es-CL" sz="2000" dirty="0" smtClean="0">
                <a:latin typeface="+mj-lt"/>
                <a:ea typeface="MS PGothic" pitchFamily="34" charset="-128"/>
              </a:rPr>
              <a:t>Tasa de impuesto de Primera Categoría en régimen es de 25% y seguirá siendo crédito contra el impuesto de los socios o dueños.</a:t>
            </a:r>
          </a:p>
          <a:p>
            <a:pPr lvl="1" algn="just" fontAlgn="auto">
              <a:spcAft>
                <a:spcPts val="0"/>
              </a:spcAft>
              <a:defRPr/>
            </a:pPr>
            <a:endParaRPr lang="es-MX" altLang="es-CL" sz="2000" dirty="0" smtClean="0">
              <a:latin typeface="+mj-lt"/>
              <a:ea typeface="MS PGothic" pitchFamily="34" charset="-128"/>
            </a:endParaRPr>
          </a:p>
          <a:p>
            <a:pPr algn="just" fontAlgn="auto">
              <a:spcAft>
                <a:spcPts val="0"/>
              </a:spcAft>
              <a:defRPr/>
            </a:pPr>
            <a:endParaRPr lang="es-MX" altLang="es-CL" dirty="0" smtClean="0">
              <a:latin typeface="+mj-lt"/>
              <a:ea typeface="ヒラギノ角ゴ Pro W3" pitchFamily="-84" charset="-128"/>
              <a:cs typeface="Arial" pitchFamily="34" charset="0"/>
            </a:endParaRPr>
          </a:p>
        </p:txBody>
      </p:sp>
      <p:sp>
        <p:nvSpPr>
          <p:cNvPr id="22531" name="1 Marcador de número de diapositiva"/>
          <p:cNvSpPr txBox="1">
            <a:spLocks/>
          </p:cNvSpPr>
          <p:nvPr/>
        </p:nvSpPr>
        <p:spPr bwMode="auto">
          <a:xfrm>
            <a:off x="6183313" y="6527800"/>
            <a:ext cx="213360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r"/>
            <a:fld id="{331F303F-3FDB-4531-8EE1-CF6DCD1070ED}" type="slidenum">
              <a:rPr lang="en-US" altLang="es-CL" sz="1000" b="1">
                <a:solidFill>
                  <a:srgbClr val="FFFFFF"/>
                </a:solidFill>
                <a:latin typeface="Verdana" pitchFamily="34" charset="0"/>
                <a:ea typeface="ヒラギノ角ゴ Pro W3"/>
                <a:cs typeface="ヒラギノ角ゴ Pro W3"/>
              </a:rPr>
              <a:pPr algn="r"/>
              <a:t>9</a:t>
            </a:fld>
            <a:endParaRPr lang="en-US" altLang="es-CL" sz="1000" b="1">
              <a:solidFill>
                <a:srgbClr val="FFFFFF"/>
              </a:solidFill>
              <a:latin typeface="Verdana" pitchFamily="34" charset="0"/>
              <a:ea typeface="ヒラギノ角ゴ Pro W3"/>
              <a:cs typeface="ヒラギノ角ゴ Pro W3"/>
            </a:endParaRPr>
          </a:p>
        </p:txBody>
      </p:sp>
      <p:sp>
        <p:nvSpPr>
          <p:cNvPr id="22532" name="Title 7"/>
          <p:cNvSpPr txBox="1">
            <a:spLocks/>
          </p:cNvSpPr>
          <p:nvPr/>
        </p:nvSpPr>
        <p:spPr bwMode="auto">
          <a:xfrm>
            <a:off x="295275" y="773113"/>
            <a:ext cx="86693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Calibri" pitchFamily="34" charset="0"/>
              </a:defRPr>
            </a:lvl1pPr>
            <a:lvl2pPr marL="742950" indent="-285750" defTabSz="457200">
              <a:defRPr>
                <a:solidFill>
                  <a:schemeClr val="tx1"/>
                </a:solidFill>
                <a:latin typeface="Calibri" pitchFamily="34" charset="0"/>
              </a:defRPr>
            </a:lvl2pPr>
            <a:lvl3pPr marL="1143000" indent="-228600" defTabSz="457200">
              <a:defRPr>
                <a:solidFill>
                  <a:schemeClr val="tx1"/>
                </a:solidFill>
                <a:latin typeface="Calibri" pitchFamily="34" charset="0"/>
              </a:defRPr>
            </a:lvl3pPr>
            <a:lvl4pPr marL="1600200" indent="-228600" defTabSz="457200">
              <a:defRPr>
                <a:solidFill>
                  <a:schemeClr val="tx1"/>
                </a:solidFill>
                <a:latin typeface="Calibri" pitchFamily="34" charset="0"/>
              </a:defRPr>
            </a:lvl4pPr>
            <a:lvl5pPr marL="2057400" indent="-228600" defTabSz="4572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eaLnBrk="0" hangingPunct="0">
              <a:lnSpc>
                <a:spcPct val="90000"/>
              </a:lnSpc>
            </a:pPr>
            <a:r>
              <a:rPr lang="es-MX" altLang="es-CL" sz="2400" b="1" dirty="0" smtClean="0">
                <a:solidFill>
                  <a:srgbClr val="005FA1"/>
                </a:solidFill>
                <a:latin typeface="gobCL"/>
                <a:ea typeface="ヒラギノ角ゴ Pro W3"/>
                <a:cs typeface="Verdana" pitchFamily="34" charset="0"/>
              </a:rPr>
              <a:t>2. REGIMEN </a:t>
            </a:r>
            <a:r>
              <a:rPr lang="es-MX" altLang="es-CL" sz="2400" b="1" dirty="0" smtClean="0">
                <a:solidFill>
                  <a:srgbClr val="005FA1"/>
                </a:solidFill>
                <a:latin typeface="gobCL"/>
                <a:ea typeface="ヒラギノ角ゴ Pro W3"/>
                <a:cs typeface="Verdana" pitchFamily="34" charset="0"/>
              </a:rPr>
              <a:t>GENERAL: Renta Atribuida</a:t>
            </a:r>
            <a:endParaRPr lang="es-CL" altLang="es-CL" sz="2400" b="1" dirty="0">
              <a:solidFill>
                <a:srgbClr val="005FA1"/>
              </a:solidFill>
              <a:latin typeface="gobCL"/>
              <a:ea typeface="ヒラギノ角ゴ Pro W3"/>
              <a:cs typeface="Verdana" pitchFamily="34" charset="0"/>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2498</TotalTime>
  <Words>1744</Words>
  <Application>Microsoft Office PowerPoint</Application>
  <PresentationFormat>Presentación en pantalla (4:3)</PresentationFormat>
  <Paragraphs>316</Paragraphs>
  <Slides>32</Slides>
  <Notes>0</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Tema de Office</vt:lpstr>
      <vt:lpstr>Presentación de PowerPoint</vt:lpstr>
      <vt:lpstr>REFORMA TRIBUTARIA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¿Sistema de tributación en base atribuida o percibida? </vt:lpstr>
      <vt:lpstr>3. Beneficios para MIPYMES</vt:lpstr>
      <vt:lpstr>Art. 14 ter</vt:lpstr>
      <vt:lpstr>Beneficios 14 ter</vt:lpstr>
      <vt:lpstr>Beneficios 14 ter</vt:lpstr>
      <vt:lpstr>Beneficios 14 ter</vt:lpstr>
      <vt:lpstr>Beneficios 14 ter</vt:lpstr>
      <vt:lpstr>Requisitos</vt:lpstr>
      <vt:lpstr>¿Quiénes no se pueden acoger? </vt:lpstr>
      <vt:lpstr>Aviso de ingreso</vt:lpstr>
      <vt:lpstr>Tributación. Impuestos aplicables. </vt:lpstr>
      <vt:lpstr>Ejercicio</vt:lpstr>
      <vt:lpstr>Presentación de PowerPoint</vt:lpstr>
      <vt:lpstr>¿Cómo se relaciona con la tributación de base percibida y atribuida?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Rodrigo Orellana</dc:creator>
  <cp:lastModifiedBy>Sergio Henríquez</cp:lastModifiedBy>
  <cp:revision>119</cp:revision>
  <dcterms:created xsi:type="dcterms:W3CDTF">2015-03-02T22:06:26Z</dcterms:created>
  <dcterms:modified xsi:type="dcterms:W3CDTF">2016-10-27T19:38:56Z</dcterms:modified>
</cp:coreProperties>
</file>