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8" r:id="rId3"/>
    <p:sldId id="259" r:id="rId4"/>
    <p:sldId id="261" r:id="rId5"/>
    <p:sldId id="260" r:id="rId6"/>
    <p:sldId id="263" r:id="rId7"/>
    <p:sldId id="278" r:id="rId8"/>
    <p:sldId id="279" r:id="rId9"/>
    <p:sldId id="267" r:id="rId10"/>
    <p:sldId id="268" r:id="rId11"/>
    <p:sldId id="271" r:id="rId12"/>
    <p:sldId id="273" r:id="rId13"/>
    <p:sldId id="274" r:id="rId14"/>
    <p:sldId id="275" r:id="rId15"/>
    <p:sldId id="276" r:id="rId16"/>
    <p:sldId id="280" r:id="rId17"/>
    <p:sldId id="282" r:id="rId18"/>
    <p:sldId id="283" r:id="rId19"/>
    <p:sldId id="285" r:id="rId20"/>
    <p:sldId id="286" r:id="rId21"/>
    <p:sldId id="287" r:id="rId22"/>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50" autoAdjust="0"/>
    <p:restoredTop sz="94660"/>
  </p:normalViewPr>
  <p:slideViewPr>
    <p:cSldViewPr>
      <p:cViewPr>
        <p:scale>
          <a:sx n="78" d="100"/>
          <a:sy n="78" d="100"/>
        </p:scale>
        <p:origin x="-1218"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F3A3D2-19FB-4293-89AD-F504B8C83FAA}" type="datetimeFigureOut">
              <a:rPr lang="es-CL" smtClean="0"/>
              <a:t>21-04-2015</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3DB867-5CA4-4318-A5E2-4B6C3E1EE920}" type="slidenum">
              <a:rPr lang="es-CL" smtClean="0"/>
              <a:t>‹Nº›</a:t>
            </a:fld>
            <a:endParaRPr lang="es-CL"/>
          </a:p>
        </p:txBody>
      </p:sp>
    </p:spTree>
    <p:extLst>
      <p:ext uri="{BB962C8B-B14F-4D97-AF65-F5344CB8AC3E}">
        <p14:creationId xmlns:p14="http://schemas.microsoft.com/office/powerpoint/2010/main" val="110558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smtClean="0"/>
          </a:p>
          <a:p>
            <a:endParaRPr lang="es-CL" dirty="0"/>
          </a:p>
        </p:txBody>
      </p:sp>
      <p:sp>
        <p:nvSpPr>
          <p:cNvPr id="4" name="3 Marcador de número de diapositiva"/>
          <p:cNvSpPr>
            <a:spLocks noGrp="1"/>
          </p:cNvSpPr>
          <p:nvPr>
            <p:ph type="sldNum" sz="quarter" idx="10"/>
          </p:nvPr>
        </p:nvSpPr>
        <p:spPr/>
        <p:txBody>
          <a:bodyPr/>
          <a:lstStyle/>
          <a:p>
            <a:fld id="{F73DB867-5CA4-4318-A5E2-4B6C3E1EE920}" type="slidenum">
              <a:rPr lang="es-CL" smtClean="0"/>
              <a:t>15</a:t>
            </a:fld>
            <a:endParaRPr lang="es-CL"/>
          </a:p>
        </p:txBody>
      </p:sp>
    </p:spTree>
    <p:extLst>
      <p:ext uri="{BB962C8B-B14F-4D97-AF65-F5344CB8AC3E}">
        <p14:creationId xmlns:p14="http://schemas.microsoft.com/office/powerpoint/2010/main" val="3355571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9813E6C5-D5B9-4795-A5D9-271843BD17DD}" type="datetimeFigureOut">
              <a:rPr lang="es-CL" smtClean="0"/>
              <a:t>21-04-2015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DC4CF66-7FFE-46E4-8D3E-2DC2E1AE9151}" type="slidenum">
              <a:rPr lang="es-CL" smtClean="0"/>
              <a:t>‹Nº›</a:t>
            </a:fld>
            <a:endParaRPr lang="es-CL"/>
          </a:p>
        </p:txBody>
      </p:sp>
    </p:spTree>
    <p:extLst>
      <p:ext uri="{BB962C8B-B14F-4D97-AF65-F5344CB8AC3E}">
        <p14:creationId xmlns:p14="http://schemas.microsoft.com/office/powerpoint/2010/main" val="2157607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813E6C5-D5B9-4795-A5D9-271843BD17DD}" type="datetimeFigureOut">
              <a:rPr lang="es-CL" smtClean="0"/>
              <a:t>21-04-2015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DC4CF66-7FFE-46E4-8D3E-2DC2E1AE9151}" type="slidenum">
              <a:rPr lang="es-CL" smtClean="0"/>
              <a:t>‹Nº›</a:t>
            </a:fld>
            <a:endParaRPr lang="es-CL"/>
          </a:p>
        </p:txBody>
      </p:sp>
    </p:spTree>
    <p:extLst>
      <p:ext uri="{BB962C8B-B14F-4D97-AF65-F5344CB8AC3E}">
        <p14:creationId xmlns:p14="http://schemas.microsoft.com/office/powerpoint/2010/main" val="1244801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813E6C5-D5B9-4795-A5D9-271843BD17DD}" type="datetimeFigureOut">
              <a:rPr lang="es-CL" smtClean="0"/>
              <a:t>21-04-2015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DC4CF66-7FFE-46E4-8D3E-2DC2E1AE9151}" type="slidenum">
              <a:rPr lang="es-CL" smtClean="0"/>
              <a:t>‹Nº›</a:t>
            </a:fld>
            <a:endParaRPr lang="es-CL"/>
          </a:p>
        </p:txBody>
      </p:sp>
    </p:spTree>
    <p:extLst>
      <p:ext uri="{BB962C8B-B14F-4D97-AF65-F5344CB8AC3E}">
        <p14:creationId xmlns:p14="http://schemas.microsoft.com/office/powerpoint/2010/main" val="1069123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813E6C5-D5B9-4795-A5D9-271843BD17DD}" type="datetimeFigureOut">
              <a:rPr lang="es-CL" smtClean="0"/>
              <a:t>21-04-2015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DC4CF66-7FFE-46E4-8D3E-2DC2E1AE9151}" type="slidenum">
              <a:rPr lang="es-CL" smtClean="0"/>
              <a:t>‹Nº›</a:t>
            </a:fld>
            <a:endParaRPr lang="es-CL"/>
          </a:p>
        </p:txBody>
      </p:sp>
    </p:spTree>
    <p:extLst>
      <p:ext uri="{BB962C8B-B14F-4D97-AF65-F5344CB8AC3E}">
        <p14:creationId xmlns:p14="http://schemas.microsoft.com/office/powerpoint/2010/main" val="151412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813E6C5-D5B9-4795-A5D9-271843BD17DD}" type="datetimeFigureOut">
              <a:rPr lang="es-CL" smtClean="0"/>
              <a:t>21-04-2015</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DC4CF66-7FFE-46E4-8D3E-2DC2E1AE9151}" type="slidenum">
              <a:rPr lang="es-CL" smtClean="0"/>
              <a:t>‹Nº›</a:t>
            </a:fld>
            <a:endParaRPr lang="es-CL"/>
          </a:p>
        </p:txBody>
      </p:sp>
    </p:spTree>
    <p:extLst>
      <p:ext uri="{BB962C8B-B14F-4D97-AF65-F5344CB8AC3E}">
        <p14:creationId xmlns:p14="http://schemas.microsoft.com/office/powerpoint/2010/main" val="284996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813E6C5-D5B9-4795-A5D9-271843BD17DD}" type="datetimeFigureOut">
              <a:rPr lang="es-CL" smtClean="0"/>
              <a:t>21-04-2015</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5DC4CF66-7FFE-46E4-8D3E-2DC2E1AE9151}" type="slidenum">
              <a:rPr lang="es-CL" smtClean="0"/>
              <a:t>‹Nº›</a:t>
            </a:fld>
            <a:endParaRPr lang="es-CL"/>
          </a:p>
        </p:txBody>
      </p:sp>
    </p:spTree>
    <p:extLst>
      <p:ext uri="{BB962C8B-B14F-4D97-AF65-F5344CB8AC3E}">
        <p14:creationId xmlns:p14="http://schemas.microsoft.com/office/powerpoint/2010/main" val="609230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9813E6C5-D5B9-4795-A5D9-271843BD17DD}" type="datetimeFigureOut">
              <a:rPr lang="es-CL" smtClean="0"/>
              <a:t>21-04-2015</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5DC4CF66-7FFE-46E4-8D3E-2DC2E1AE9151}" type="slidenum">
              <a:rPr lang="es-CL" smtClean="0"/>
              <a:t>‹Nº›</a:t>
            </a:fld>
            <a:endParaRPr lang="es-CL"/>
          </a:p>
        </p:txBody>
      </p:sp>
    </p:spTree>
    <p:extLst>
      <p:ext uri="{BB962C8B-B14F-4D97-AF65-F5344CB8AC3E}">
        <p14:creationId xmlns:p14="http://schemas.microsoft.com/office/powerpoint/2010/main" val="3762940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9813E6C5-D5B9-4795-A5D9-271843BD17DD}" type="datetimeFigureOut">
              <a:rPr lang="es-CL" smtClean="0"/>
              <a:t>21-04-2015</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5DC4CF66-7FFE-46E4-8D3E-2DC2E1AE9151}" type="slidenum">
              <a:rPr lang="es-CL" smtClean="0"/>
              <a:t>‹Nº›</a:t>
            </a:fld>
            <a:endParaRPr lang="es-CL"/>
          </a:p>
        </p:txBody>
      </p:sp>
    </p:spTree>
    <p:extLst>
      <p:ext uri="{BB962C8B-B14F-4D97-AF65-F5344CB8AC3E}">
        <p14:creationId xmlns:p14="http://schemas.microsoft.com/office/powerpoint/2010/main" val="1295571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813E6C5-D5B9-4795-A5D9-271843BD17DD}" type="datetimeFigureOut">
              <a:rPr lang="es-CL" smtClean="0"/>
              <a:t>21-04-2015</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5DC4CF66-7FFE-46E4-8D3E-2DC2E1AE9151}" type="slidenum">
              <a:rPr lang="es-CL" smtClean="0"/>
              <a:t>‹Nº›</a:t>
            </a:fld>
            <a:endParaRPr lang="es-CL"/>
          </a:p>
        </p:txBody>
      </p:sp>
    </p:spTree>
    <p:extLst>
      <p:ext uri="{BB962C8B-B14F-4D97-AF65-F5344CB8AC3E}">
        <p14:creationId xmlns:p14="http://schemas.microsoft.com/office/powerpoint/2010/main" val="2626486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813E6C5-D5B9-4795-A5D9-271843BD17DD}" type="datetimeFigureOut">
              <a:rPr lang="es-CL" smtClean="0"/>
              <a:t>21-04-2015</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5DC4CF66-7FFE-46E4-8D3E-2DC2E1AE9151}" type="slidenum">
              <a:rPr lang="es-CL" smtClean="0"/>
              <a:t>‹Nº›</a:t>
            </a:fld>
            <a:endParaRPr lang="es-CL"/>
          </a:p>
        </p:txBody>
      </p:sp>
    </p:spTree>
    <p:extLst>
      <p:ext uri="{BB962C8B-B14F-4D97-AF65-F5344CB8AC3E}">
        <p14:creationId xmlns:p14="http://schemas.microsoft.com/office/powerpoint/2010/main" val="1633732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813E6C5-D5B9-4795-A5D9-271843BD17DD}" type="datetimeFigureOut">
              <a:rPr lang="es-CL" smtClean="0"/>
              <a:t>21-04-2015</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5DC4CF66-7FFE-46E4-8D3E-2DC2E1AE9151}" type="slidenum">
              <a:rPr lang="es-CL" smtClean="0"/>
              <a:t>‹Nº›</a:t>
            </a:fld>
            <a:endParaRPr lang="es-CL"/>
          </a:p>
        </p:txBody>
      </p:sp>
    </p:spTree>
    <p:extLst>
      <p:ext uri="{BB962C8B-B14F-4D97-AF65-F5344CB8AC3E}">
        <p14:creationId xmlns:p14="http://schemas.microsoft.com/office/powerpoint/2010/main" val="3876803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13E6C5-D5B9-4795-A5D9-271843BD17DD}" type="datetimeFigureOut">
              <a:rPr lang="es-CL" smtClean="0"/>
              <a:t>21-04-2015</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C4CF66-7FFE-46E4-8D3E-2DC2E1AE9151}" type="slidenum">
              <a:rPr lang="es-CL" smtClean="0"/>
              <a:t>‹Nº›</a:t>
            </a:fld>
            <a:endParaRPr lang="es-CL"/>
          </a:p>
        </p:txBody>
      </p:sp>
    </p:spTree>
    <p:extLst>
      <p:ext uri="{BB962C8B-B14F-4D97-AF65-F5344CB8AC3E}">
        <p14:creationId xmlns:p14="http://schemas.microsoft.com/office/powerpoint/2010/main" val="194507895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www.registros19862.cl/"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inventario.sigpa.c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979712" y="620688"/>
            <a:ext cx="5062283" cy="646331"/>
          </a:xfrm>
          <a:prstGeom prst="rect">
            <a:avLst/>
          </a:prstGeom>
          <a:noFill/>
        </p:spPr>
        <p:txBody>
          <a:bodyPr wrap="none" rtlCol="0">
            <a:spAutoFit/>
          </a:bodyPr>
          <a:lstStyle/>
          <a:p>
            <a:r>
              <a:rPr lang="es-CL" sz="3600" b="1" dirty="0" smtClean="0"/>
              <a:t>FONDO DEL PATRIMONIO</a:t>
            </a:r>
            <a:endParaRPr lang="es-CL" sz="3600" b="1" dirty="0"/>
          </a:p>
        </p:txBody>
      </p:sp>
      <p:sp>
        <p:nvSpPr>
          <p:cNvPr id="5" name="4 CuadroTexto"/>
          <p:cNvSpPr txBox="1"/>
          <p:nvPr/>
        </p:nvSpPr>
        <p:spPr>
          <a:xfrm>
            <a:off x="3115407" y="3356992"/>
            <a:ext cx="2790892" cy="461665"/>
          </a:xfrm>
          <a:prstGeom prst="rect">
            <a:avLst/>
          </a:prstGeom>
          <a:noFill/>
        </p:spPr>
        <p:txBody>
          <a:bodyPr wrap="none" rtlCol="0">
            <a:spAutoFit/>
          </a:bodyPr>
          <a:lstStyle/>
          <a:p>
            <a:r>
              <a:rPr lang="es-CL" sz="2400" b="1" i="1" dirty="0" smtClean="0"/>
              <a:t>Convocatoria - 2015 </a:t>
            </a:r>
            <a:endParaRPr lang="es-CL" sz="2400" b="1" i="1" dirty="0"/>
          </a:p>
        </p:txBody>
      </p:sp>
      <p:sp>
        <p:nvSpPr>
          <p:cNvPr id="6" name="5 CuadroTexto"/>
          <p:cNvSpPr txBox="1"/>
          <p:nvPr/>
        </p:nvSpPr>
        <p:spPr>
          <a:xfrm>
            <a:off x="2685225" y="2895327"/>
            <a:ext cx="3651256" cy="461665"/>
          </a:xfrm>
          <a:prstGeom prst="rect">
            <a:avLst/>
          </a:prstGeom>
          <a:noFill/>
        </p:spPr>
        <p:txBody>
          <a:bodyPr wrap="none" rtlCol="0">
            <a:spAutoFit/>
          </a:bodyPr>
          <a:lstStyle/>
          <a:p>
            <a:r>
              <a:rPr lang="es-CL" sz="2400" b="1" dirty="0" smtClean="0"/>
              <a:t>MANUAL DE POSTULACIÓN</a:t>
            </a:r>
            <a:endParaRPr lang="es-CL" sz="2400" b="1" dirty="0"/>
          </a:p>
        </p:txBody>
      </p:sp>
      <p:sp>
        <p:nvSpPr>
          <p:cNvPr id="7" name="6 CuadroTexto"/>
          <p:cNvSpPr txBox="1"/>
          <p:nvPr/>
        </p:nvSpPr>
        <p:spPr>
          <a:xfrm>
            <a:off x="1783728" y="5388024"/>
            <a:ext cx="5454250" cy="461665"/>
          </a:xfrm>
          <a:prstGeom prst="rect">
            <a:avLst/>
          </a:prstGeom>
          <a:noFill/>
        </p:spPr>
        <p:txBody>
          <a:bodyPr wrap="none" rtlCol="0">
            <a:spAutoFit/>
          </a:bodyPr>
          <a:lstStyle/>
          <a:p>
            <a:r>
              <a:rPr lang="es-CL" sz="2400" b="1" i="1" dirty="0" smtClean="0"/>
              <a:t>Consejo Nacional de la Cultura y las Artes</a:t>
            </a:r>
            <a:endParaRPr lang="es-CL" sz="2400" b="1" i="1" dirty="0"/>
          </a:p>
        </p:txBody>
      </p:sp>
    </p:spTree>
    <p:extLst>
      <p:ext uri="{BB962C8B-B14F-4D97-AF65-F5344CB8AC3E}">
        <p14:creationId xmlns:p14="http://schemas.microsoft.com/office/powerpoint/2010/main" val="21692358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24273" y="-99392"/>
            <a:ext cx="8856984" cy="6986528"/>
          </a:xfrm>
          <a:prstGeom prst="rect">
            <a:avLst/>
          </a:prstGeom>
          <a:noFill/>
        </p:spPr>
        <p:txBody>
          <a:bodyPr wrap="square" rtlCol="0">
            <a:spAutoFit/>
          </a:bodyPr>
          <a:lstStyle/>
          <a:p>
            <a:pPr algn="ctr"/>
            <a:r>
              <a:rPr lang="es-CL" sz="3600" b="1" dirty="0" smtClean="0"/>
              <a:t>CONTENIDO DE LA POSTULACIÓN</a:t>
            </a:r>
            <a:endParaRPr lang="es-CL" sz="3600" dirty="0"/>
          </a:p>
          <a:p>
            <a:pPr algn="ctr"/>
            <a:endParaRPr lang="es-CL" sz="2400" dirty="0"/>
          </a:p>
          <a:p>
            <a:pPr algn="just"/>
            <a:r>
              <a:rPr lang="es-ES" sz="2000" dirty="0" smtClean="0"/>
              <a:t>El </a:t>
            </a:r>
            <a:r>
              <a:rPr lang="es-ES" sz="2000" dirty="0"/>
              <a:t>postulante deberá entregar los siguientes antecedentes de manera separada, debidamente identificados por su respectivo numeral (incluyendo planimetría y carta Gantt las que, de ser de mayor formato oficio, deberán presentarse plegadas)</a:t>
            </a:r>
            <a:r>
              <a:rPr lang="es-ES" sz="2000" b="1" dirty="0"/>
              <a:t>. </a:t>
            </a:r>
            <a:r>
              <a:rPr lang="es-ES" sz="2000" dirty="0"/>
              <a:t>Deberá entregar un respaldo digital de todos los antecedentes A) Del Postulante, B) Del inmueble a intervenir, C) Técnicos y D) Voluntarios (CD, DVD o Pendrive</a:t>
            </a:r>
            <a:r>
              <a:rPr lang="es-ES" sz="2000" dirty="0" smtClean="0"/>
              <a:t>):</a:t>
            </a:r>
          </a:p>
          <a:p>
            <a:pPr algn="just"/>
            <a:endParaRPr lang="es-ES" sz="2200" dirty="0" smtClean="0"/>
          </a:p>
          <a:p>
            <a:pPr algn="just"/>
            <a:r>
              <a:rPr lang="es-CL" sz="2000" b="1" dirty="0"/>
              <a:t>A)	Del Postulante</a:t>
            </a:r>
          </a:p>
          <a:p>
            <a:pPr algn="just"/>
            <a:endParaRPr lang="es-CL" sz="2200" dirty="0"/>
          </a:p>
          <a:p>
            <a:pPr algn="just"/>
            <a:r>
              <a:rPr lang="es-CL" sz="2000" b="1" dirty="0"/>
              <a:t>1. </a:t>
            </a:r>
            <a:r>
              <a:rPr lang="es-CL" sz="2000" dirty="0"/>
              <a:t>Ficha Tipo de Postulación completa (Anexo N° 1) disponible en la página web del Consejo, donde se individualizará el Jefe de Proyecto, quien será el interlocutor con el Consejo Nacional de la Cultura y las Artes.</a:t>
            </a:r>
          </a:p>
          <a:p>
            <a:pPr algn="just"/>
            <a:endParaRPr lang="es-CL" sz="2000" dirty="0"/>
          </a:p>
          <a:p>
            <a:pPr algn="just"/>
            <a:r>
              <a:rPr lang="es-CL" sz="2000" b="1" dirty="0"/>
              <a:t>2. </a:t>
            </a:r>
            <a:r>
              <a:rPr lang="es-CL" sz="2000" dirty="0"/>
              <a:t>Fotocopia simple del rol único tributario de la entidad postulante</a:t>
            </a:r>
            <a:r>
              <a:rPr lang="es-CL" sz="2000" dirty="0" smtClean="0"/>
              <a:t>.</a:t>
            </a:r>
          </a:p>
          <a:p>
            <a:pPr algn="just"/>
            <a:endParaRPr lang="es-CL" sz="2000" dirty="0"/>
          </a:p>
          <a:p>
            <a:pPr algn="just"/>
            <a:r>
              <a:rPr lang="es-CL" sz="2000" b="1" dirty="0"/>
              <a:t>3. </a:t>
            </a:r>
            <a:r>
              <a:rPr lang="es-CL" sz="2000" dirty="0"/>
              <a:t>Documento que acredite la existencia legal del postulante, con una vigencia no superior a 60 días corridos contados hacia atrás desde la fecha de postulación. Este requisito no se exigirá para las entidades integrantes de la Administración del Estado.</a:t>
            </a:r>
            <a:endParaRPr lang="es-ES" sz="2000" dirty="0"/>
          </a:p>
          <a:p>
            <a:pPr algn="just"/>
            <a:endParaRPr lang="es-ES" sz="2400" dirty="0" smtClean="0"/>
          </a:p>
        </p:txBody>
      </p:sp>
    </p:spTree>
    <p:extLst>
      <p:ext uri="{BB962C8B-B14F-4D97-AF65-F5344CB8AC3E}">
        <p14:creationId xmlns:p14="http://schemas.microsoft.com/office/powerpoint/2010/main" val="34095591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24273" y="0"/>
            <a:ext cx="8856984" cy="6863417"/>
          </a:xfrm>
          <a:prstGeom prst="rect">
            <a:avLst/>
          </a:prstGeom>
          <a:noFill/>
        </p:spPr>
        <p:txBody>
          <a:bodyPr wrap="square" rtlCol="0">
            <a:spAutoFit/>
          </a:bodyPr>
          <a:lstStyle/>
          <a:p>
            <a:pPr algn="ctr"/>
            <a:r>
              <a:rPr lang="es-CL" sz="3600" b="1" dirty="0" smtClean="0"/>
              <a:t>CONTENIDO DE LA POSTULACIÓN</a:t>
            </a:r>
            <a:endParaRPr lang="es-CL" sz="3600" dirty="0" smtClean="0"/>
          </a:p>
          <a:p>
            <a:r>
              <a:rPr lang="es-CL" sz="2400" dirty="0"/>
              <a:t> </a:t>
            </a:r>
            <a:endParaRPr lang="es-ES" sz="2400" dirty="0" smtClean="0"/>
          </a:p>
          <a:p>
            <a:pPr algn="just"/>
            <a:r>
              <a:rPr lang="es-CL" sz="2000" b="1" dirty="0" smtClean="0"/>
              <a:t>A)	Del Postulante</a:t>
            </a:r>
          </a:p>
          <a:p>
            <a:pPr algn="just"/>
            <a:endParaRPr lang="es-CL" sz="2000" dirty="0" smtClean="0"/>
          </a:p>
          <a:p>
            <a:pPr algn="just"/>
            <a:r>
              <a:rPr lang="es-CL" sz="2000" b="1" dirty="0" smtClean="0"/>
              <a:t>4. </a:t>
            </a:r>
            <a:r>
              <a:rPr lang="es-CL" sz="2000" dirty="0" smtClean="0"/>
              <a:t>Documento que acredite la personería vigente del representante legal del postulante, y fotocopia simple de su cédula de identidad, con una vigencia no superior a los 60 días corridos a la fecha de presentación.</a:t>
            </a:r>
          </a:p>
          <a:p>
            <a:pPr algn="just"/>
            <a:endParaRPr lang="es-CL" sz="2000" dirty="0" smtClean="0"/>
          </a:p>
          <a:p>
            <a:pPr algn="just"/>
            <a:r>
              <a:rPr lang="es-CL" sz="2000" b="1" dirty="0" smtClean="0"/>
              <a:t>5. </a:t>
            </a:r>
            <a:r>
              <a:rPr lang="es-CL" sz="2000" dirty="0" smtClean="0"/>
              <a:t>Comprobante de inscripción en el Registro Único de Personas Jurídicas Receptoras de Fondos Públicos (disponibles en </a:t>
            </a:r>
            <a:r>
              <a:rPr lang="es-CL" sz="2000" dirty="0" smtClean="0">
                <a:hlinkClick r:id="rId2"/>
              </a:rPr>
              <a:t>www.registros19862.cl</a:t>
            </a:r>
            <a:r>
              <a:rPr lang="es-CL" sz="2000" dirty="0" smtClean="0"/>
              <a:t>).</a:t>
            </a:r>
          </a:p>
          <a:p>
            <a:pPr algn="just"/>
            <a:endParaRPr lang="es-CL" sz="2000" dirty="0" smtClean="0"/>
          </a:p>
          <a:p>
            <a:pPr algn="just"/>
            <a:r>
              <a:rPr lang="es-CL" sz="2000" b="1" dirty="0" smtClean="0"/>
              <a:t>6. </a:t>
            </a:r>
            <a:r>
              <a:rPr lang="es-CL" sz="2000" dirty="0" smtClean="0"/>
              <a:t>Individualización de los socios o accionistas de la persona jurídica, con indicación de su participación. </a:t>
            </a:r>
          </a:p>
          <a:p>
            <a:pPr algn="just"/>
            <a:endParaRPr lang="es-CL" sz="2000" dirty="0" smtClean="0"/>
          </a:p>
          <a:p>
            <a:pPr algn="just"/>
            <a:r>
              <a:rPr lang="es-CL" sz="2000" b="1" dirty="0" smtClean="0"/>
              <a:t>7.</a:t>
            </a:r>
            <a:r>
              <a:rPr lang="es-CL" sz="2000" dirty="0"/>
              <a:t> </a:t>
            </a:r>
            <a:r>
              <a:rPr lang="es-CL" sz="2000" dirty="0" smtClean="0"/>
              <a:t>Listado </a:t>
            </a:r>
            <a:r>
              <a:rPr lang="es-CL" sz="2000" dirty="0"/>
              <a:t>con la individualización del equipo profesional responsable del proyecto, indicando su forma de participación (tipo de especialidad y etapa del proyecto, ya sea diseño o ejecución según corresponda). Además se deberá adjuntar documentación que acredite la experiencia de ejecución de proyectos de puesta en valor de patrimonio de uno o más profesionales del equipo.</a:t>
            </a:r>
          </a:p>
          <a:p>
            <a:pPr algn="just"/>
            <a:endParaRPr lang="es-CL" sz="2000" b="1" dirty="0"/>
          </a:p>
          <a:p>
            <a:pPr algn="just"/>
            <a:r>
              <a:rPr lang="es-CL" sz="2000" b="1" dirty="0" smtClean="0"/>
              <a:t>8. </a:t>
            </a:r>
            <a:r>
              <a:rPr lang="es-CL" sz="2000" dirty="0" smtClean="0"/>
              <a:t>Copia </a:t>
            </a:r>
            <a:r>
              <a:rPr lang="es-CL" sz="2000" dirty="0"/>
              <a:t>de los estatutos del postulante y de sus modificaciones, si las </a:t>
            </a:r>
            <a:r>
              <a:rPr lang="es-CL" sz="2000" dirty="0" smtClean="0"/>
              <a:t>hubiere</a:t>
            </a:r>
            <a:r>
              <a:rPr lang="es-CL" sz="2000" dirty="0"/>
              <a:t>.</a:t>
            </a:r>
          </a:p>
        </p:txBody>
      </p:sp>
    </p:spTree>
    <p:extLst>
      <p:ext uri="{BB962C8B-B14F-4D97-AF65-F5344CB8AC3E}">
        <p14:creationId xmlns:p14="http://schemas.microsoft.com/office/powerpoint/2010/main" val="27471373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24273" y="0"/>
            <a:ext cx="8856984" cy="6063198"/>
          </a:xfrm>
          <a:prstGeom prst="rect">
            <a:avLst/>
          </a:prstGeom>
          <a:noFill/>
        </p:spPr>
        <p:txBody>
          <a:bodyPr wrap="square" rtlCol="0">
            <a:spAutoFit/>
          </a:bodyPr>
          <a:lstStyle/>
          <a:p>
            <a:pPr algn="ctr"/>
            <a:r>
              <a:rPr lang="es-CL" sz="3600" b="1" dirty="0" smtClean="0"/>
              <a:t>CONTENIDO DE LA POSTULACIÓN</a:t>
            </a:r>
            <a:endParaRPr lang="es-CL" sz="3600" dirty="0" smtClean="0"/>
          </a:p>
          <a:p>
            <a:r>
              <a:rPr lang="es-CL" sz="2400" dirty="0"/>
              <a:t> </a:t>
            </a:r>
            <a:endParaRPr lang="es-ES" sz="2400" dirty="0" smtClean="0"/>
          </a:p>
          <a:p>
            <a:pPr algn="just"/>
            <a:r>
              <a:rPr lang="es-CL" sz="2000" b="1" dirty="0"/>
              <a:t>A)	Del Postulante</a:t>
            </a:r>
          </a:p>
          <a:p>
            <a:pPr algn="just"/>
            <a:endParaRPr lang="es-CL" sz="2400" dirty="0" smtClean="0"/>
          </a:p>
          <a:p>
            <a:pPr algn="just"/>
            <a:r>
              <a:rPr lang="es-CL" sz="2000" b="1" dirty="0" smtClean="0"/>
              <a:t>9. </a:t>
            </a:r>
            <a:r>
              <a:rPr lang="es-CL" sz="2000" dirty="0" smtClean="0"/>
              <a:t>Si el propietario del inmueble es distinto del postulante, esté deberá entregar al CNCA una carta con autorización expresa para el desarrollo de las obras en el inmueble de propiedad del autorizante, según Anexo N°7 de las presentes bases, firmada ante Notario por el propietario (de acuerdo al respectivo certificado de dominio vigente), con una fecha de suscripción no anterior a 60 días desde que la presente y de duración por el plazo que dure el desarrollo del proyecto, lo que deberá constar en el documento, en que apruebe y acepte los derechos y obligaciones que confieren e imponen las Bases y el Convenio, en conformidad a los antecedentes del proyecto presentado. </a:t>
            </a:r>
            <a:endParaRPr lang="es-CL" sz="2000" dirty="0"/>
          </a:p>
          <a:p>
            <a:pPr algn="just"/>
            <a:endParaRPr lang="es-CL" sz="2000" dirty="0" smtClean="0"/>
          </a:p>
          <a:p>
            <a:pPr algn="just"/>
            <a:r>
              <a:rPr lang="es-CL" sz="2000" b="1" dirty="0" smtClean="0"/>
              <a:t>10. </a:t>
            </a:r>
            <a:r>
              <a:rPr lang="es-CL" sz="2000" dirty="0" smtClean="0"/>
              <a:t>Carta </a:t>
            </a:r>
            <a:r>
              <a:rPr lang="es-CL" sz="2000" dirty="0"/>
              <a:t>del arquitecto a cargo del proyecto, en el que se hace responsable del patrocinio del proyecto, según Anexo N° 6, debe acompañar certificado de título vigente.</a:t>
            </a:r>
          </a:p>
          <a:p>
            <a:pPr algn="just"/>
            <a:endParaRPr lang="es-CL" sz="2000" dirty="0" smtClean="0"/>
          </a:p>
        </p:txBody>
      </p:sp>
    </p:spTree>
    <p:extLst>
      <p:ext uri="{BB962C8B-B14F-4D97-AF65-F5344CB8AC3E}">
        <p14:creationId xmlns:p14="http://schemas.microsoft.com/office/powerpoint/2010/main" val="40248453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24273" y="0"/>
            <a:ext cx="8856984" cy="6924973"/>
          </a:xfrm>
          <a:prstGeom prst="rect">
            <a:avLst/>
          </a:prstGeom>
          <a:noFill/>
        </p:spPr>
        <p:txBody>
          <a:bodyPr wrap="square" rtlCol="0">
            <a:spAutoFit/>
          </a:bodyPr>
          <a:lstStyle/>
          <a:p>
            <a:pPr algn="ctr"/>
            <a:r>
              <a:rPr lang="es-CL" sz="3600" b="1" dirty="0" smtClean="0"/>
              <a:t>CONTENIDO DE LA POSTULACIÓN</a:t>
            </a:r>
            <a:endParaRPr lang="es-CL" sz="2400" dirty="0" smtClean="0"/>
          </a:p>
          <a:p>
            <a:pPr algn="just"/>
            <a:endParaRPr lang="es-CL" sz="2400" dirty="0" smtClean="0"/>
          </a:p>
          <a:p>
            <a:pPr algn="just"/>
            <a:r>
              <a:rPr lang="es-CL" sz="2400" dirty="0" smtClean="0"/>
              <a:t>B)	Del inmueble a beneficiar</a:t>
            </a:r>
          </a:p>
          <a:p>
            <a:pPr algn="just"/>
            <a:endParaRPr lang="es-CL" sz="2000" dirty="0" smtClean="0"/>
          </a:p>
          <a:p>
            <a:pPr algn="just"/>
            <a:r>
              <a:rPr lang="es-CL" sz="2000" b="1" dirty="0" smtClean="0"/>
              <a:t>11.</a:t>
            </a:r>
            <a:r>
              <a:rPr lang="es-CL" sz="2000" dirty="0"/>
              <a:t> </a:t>
            </a:r>
            <a:r>
              <a:rPr lang="es-CL" sz="2000" dirty="0" smtClean="0"/>
              <a:t>Copia de inscripción con certificación de vigencia  con fecha de emisión no superior a 60 días contados hacia atrás desde la fecha de cierre de la convocatoria - sea del Conservador de Bienes Raíces o del Archivo Nacional, según corresponda. En el evento que sea  inmueble sea un bien nacional de uso público, no será necesario acompañar dicho certificado, pero deberá acompañar un certificado emitido con una antigüedad no superior a 90 días contados hacia atrás desde la fecha de postulación, por el organismo administrador del inmueble que acredite tal calidad.</a:t>
            </a:r>
          </a:p>
          <a:p>
            <a:pPr algn="just"/>
            <a:endParaRPr lang="es-CL" sz="2000" dirty="0" smtClean="0"/>
          </a:p>
          <a:p>
            <a:pPr algn="just"/>
            <a:r>
              <a:rPr lang="es-CL" sz="2000" b="1" dirty="0" smtClean="0"/>
              <a:t>12.</a:t>
            </a:r>
            <a:r>
              <a:rPr lang="es-CL" sz="2000" b="1" dirty="0" smtClean="0">
                <a:solidFill>
                  <a:srgbClr val="FF0000"/>
                </a:solidFill>
              </a:rPr>
              <a:t> </a:t>
            </a:r>
            <a:r>
              <a:rPr lang="es-CL" sz="2000" dirty="0" smtClean="0"/>
              <a:t>Certificado de hipotecas, gravámenes prohibiciones y litigios pendientes, por treinta años, con una vigencia no superior a 60 días contados hacia atrás desde la fecha de postulación.</a:t>
            </a:r>
          </a:p>
          <a:p>
            <a:pPr algn="just"/>
            <a:endParaRPr lang="es-CL" sz="2000" dirty="0"/>
          </a:p>
          <a:p>
            <a:pPr algn="just"/>
            <a:r>
              <a:rPr lang="es-CL" sz="2000" b="1" dirty="0" smtClean="0"/>
              <a:t>13. </a:t>
            </a:r>
            <a:r>
              <a:rPr lang="es-CL" sz="2000" dirty="0" smtClean="0"/>
              <a:t>En los casos en que el inmueble sea del Fisco y se encuentre entregado a un tercero, certificado que acredite dominio fiscal, con una vigencia no superior a 60 días contados hacia atrás desde la fecha de postulación y documento que acredite la respectiva destinación, comodato, concesión, etc.</a:t>
            </a:r>
          </a:p>
        </p:txBody>
      </p:sp>
    </p:spTree>
    <p:extLst>
      <p:ext uri="{BB962C8B-B14F-4D97-AF65-F5344CB8AC3E}">
        <p14:creationId xmlns:p14="http://schemas.microsoft.com/office/powerpoint/2010/main" val="11750141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24273" y="0"/>
            <a:ext cx="8856984" cy="7540526"/>
          </a:xfrm>
          <a:prstGeom prst="rect">
            <a:avLst/>
          </a:prstGeom>
          <a:noFill/>
        </p:spPr>
        <p:txBody>
          <a:bodyPr wrap="square" rtlCol="0">
            <a:spAutoFit/>
          </a:bodyPr>
          <a:lstStyle/>
          <a:p>
            <a:pPr algn="ctr"/>
            <a:r>
              <a:rPr lang="es-CL" sz="3600" b="1" dirty="0" smtClean="0"/>
              <a:t>CONTENIDO DE LA POSTULACIÓN</a:t>
            </a:r>
            <a:endParaRPr lang="es-CL" sz="3600" dirty="0" smtClean="0"/>
          </a:p>
          <a:p>
            <a:r>
              <a:rPr lang="es-CL" sz="2400" dirty="0"/>
              <a:t> </a:t>
            </a:r>
            <a:endParaRPr lang="es-CL" sz="2400" dirty="0" smtClean="0"/>
          </a:p>
          <a:p>
            <a:pPr algn="just"/>
            <a:r>
              <a:rPr lang="es-CL" sz="2400" dirty="0" smtClean="0"/>
              <a:t>B)	Del inmueble a beneficiar</a:t>
            </a:r>
          </a:p>
          <a:p>
            <a:pPr algn="just"/>
            <a:endParaRPr lang="es-CL" sz="2400" dirty="0" smtClean="0"/>
          </a:p>
          <a:p>
            <a:pPr algn="just"/>
            <a:r>
              <a:rPr lang="es-CL" sz="2000" b="1" dirty="0" smtClean="0"/>
              <a:t>14.</a:t>
            </a:r>
            <a:r>
              <a:rPr lang="es-CL" sz="2000" b="1" dirty="0" smtClean="0">
                <a:solidFill>
                  <a:srgbClr val="FF0000"/>
                </a:solidFill>
              </a:rPr>
              <a:t> </a:t>
            </a:r>
            <a:r>
              <a:rPr lang="es-CL" sz="2000" dirty="0" smtClean="0"/>
              <a:t>Certificado de Informaciones Previas emitido por la respectiva Dirección de Obras Municipales.</a:t>
            </a:r>
          </a:p>
          <a:p>
            <a:pPr algn="just"/>
            <a:endParaRPr lang="es-CL" sz="2000" dirty="0" smtClean="0"/>
          </a:p>
          <a:p>
            <a:pPr algn="just"/>
            <a:r>
              <a:rPr lang="es-CL" sz="2000" b="1" dirty="0" smtClean="0"/>
              <a:t>15. </a:t>
            </a:r>
            <a:r>
              <a:rPr lang="es-CL" sz="2000" dirty="0" smtClean="0"/>
              <a:t>Documento emitido por la respectiva Dirección de Obras Municipales y/o el Consejo de Monumentos Nacionales en el caso de inmuebles protegidos por la Ley N° 17.288 de Monumentos Nacionales (Comprobante de Ingreso, Ordinario de observaciones, Aprobación de permiso de edificación u otro) que respalde el estado de tramitación del proyecto informado en Anexo N° 1.</a:t>
            </a:r>
          </a:p>
          <a:p>
            <a:pPr algn="just"/>
            <a:endParaRPr lang="es-CL" sz="2400" dirty="0" smtClean="0"/>
          </a:p>
          <a:p>
            <a:pPr algn="just"/>
            <a:endParaRPr lang="es-ES" sz="2400" dirty="0" smtClean="0"/>
          </a:p>
          <a:p>
            <a:pPr algn="just"/>
            <a:endParaRPr lang="es-ES" sz="2400" dirty="0" smtClean="0"/>
          </a:p>
          <a:p>
            <a:pPr algn="just"/>
            <a:endParaRPr lang="es-ES" sz="2400" dirty="0"/>
          </a:p>
          <a:p>
            <a:pPr algn="just"/>
            <a:endParaRPr lang="es-ES" sz="2400" dirty="0" smtClean="0"/>
          </a:p>
          <a:p>
            <a:pPr algn="just"/>
            <a:endParaRPr lang="es-ES" sz="2400" dirty="0" smtClean="0"/>
          </a:p>
          <a:p>
            <a:pPr algn="just"/>
            <a:endParaRPr lang="es-ES" sz="2400" dirty="0"/>
          </a:p>
          <a:p>
            <a:pPr algn="just"/>
            <a:endParaRPr lang="es-CL" sz="2400" dirty="0"/>
          </a:p>
          <a:p>
            <a:pPr algn="just"/>
            <a:endParaRPr lang="es-ES" sz="2400" dirty="0"/>
          </a:p>
        </p:txBody>
      </p:sp>
    </p:spTree>
    <p:extLst>
      <p:ext uri="{BB962C8B-B14F-4D97-AF65-F5344CB8AC3E}">
        <p14:creationId xmlns:p14="http://schemas.microsoft.com/office/powerpoint/2010/main" val="1932353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24273" y="-99392"/>
            <a:ext cx="8856984" cy="7540526"/>
          </a:xfrm>
          <a:prstGeom prst="rect">
            <a:avLst/>
          </a:prstGeom>
          <a:noFill/>
        </p:spPr>
        <p:txBody>
          <a:bodyPr wrap="square" rtlCol="0">
            <a:spAutoFit/>
          </a:bodyPr>
          <a:lstStyle/>
          <a:p>
            <a:pPr algn="ctr"/>
            <a:r>
              <a:rPr lang="es-CL" sz="3600" b="1" dirty="0" smtClean="0"/>
              <a:t>CONTENIDO DE LA POSTULACIÓN</a:t>
            </a:r>
            <a:endParaRPr lang="es-CL" sz="3600" dirty="0"/>
          </a:p>
          <a:p>
            <a:pPr algn="ctr"/>
            <a:endParaRPr lang="es-CL" dirty="0" smtClean="0"/>
          </a:p>
          <a:p>
            <a:pPr algn="just"/>
            <a:r>
              <a:rPr lang="es-CL" sz="2400" dirty="0" smtClean="0"/>
              <a:t>C)	Técnicos</a:t>
            </a:r>
          </a:p>
          <a:p>
            <a:pPr algn="just"/>
            <a:endParaRPr lang="es-CL" dirty="0" smtClean="0"/>
          </a:p>
          <a:p>
            <a:pPr algn="just"/>
            <a:r>
              <a:rPr lang="es-CL" sz="2000" b="1" dirty="0" smtClean="0"/>
              <a:t>16. </a:t>
            </a:r>
            <a:r>
              <a:rPr lang="es-CL" sz="2000" dirty="0" smtClean="0"/>
              <a:t>Presentación del proyecto en formato </a:t>
            </a:r>
            <a:r>
              <a:rPr lang="es-CL" sz="2000" dirty="0" err="1" smtClean="0"/>
              <a:t>Power</a:t>
            </a:r>
            <a:r>
              <a:rPr lang="es-CL" sz="2000" dirty="0" smtClean="0"/>
              <a:t> Point de no más de tres láminas según maqueta del Anexo N° 3. disponible en página web del Consejo, para exhibición al jurado al momento de su evaluación.</a:t>
            </a:r>
          </a:p>
          <a:p>
            <a:pPr algn="just"/>
            <a:endParaRPr lang="es-CL" dirty="0" smtClean="0"/>
          </a:p>
          <a:p>
            <a:pPr algn="just"/>
            <a:r>
              <a:rPr lang="es-CL" sz="2000" b="1" dirty="0" smtClean="0"/>
              <a:t>17.</a:t>
            </a:r>
            <a:r>
              <a:rPr lang="es-CL" sz="2000" dirty="0"/>
              <a:t> </a:t>
            </a:r>
            <a:r>
              <a:rPr lang="es-CL" sz="2000" dirty="0" smtClean="0"/>
              <a:t>Justificación del valor histórico, urbano-arquitectónico y social; la vocación de uso público del inmueble, con texto e imágenes. En un máximo de 3 páginas y un máximo de tres imágenes. </a:t>
            </a:r>
          </a:p>
          <a:p>
            <a:pPr algn="just"/>
            <a:endParaRPr lang="es-CL" dirty="0" smtClean="0"/>
          </a:p>
          <a:p>
            <a:pPr algn="just"/>
            <a:r>
              <a:rPr lang="es-CL" sz="2000" b="1" dirty="0" smtClean="0"/>
              <a:t>18.</a:t>
            </a:r>
            <a:r>
              <a:rPr lang="es-CL" sz="2000" b="1" dirty="0"/>
              <a:t> </a:t>
            </a:r>
            <a:r>
              <a:rPr lang="es-CL" sz="2000" dirty="0" smtClean="0"/>
              <a:t>Memoria Descriptiva, textual y gráfica, de la situación actual del inmueble, su contexto y de la intervención a realizar en no más de 5 páginas.</a:t>
            </a:r>
          </a:p>
          <a:p>
            <a:pPr algn="just"/>
            <a:endParaRPr lang="es-CL" dirty="0" smtClean="0"/>
          </a:p>
          <a:p>
            <a:pPr algn="just"/>
            <a:r>
              <a:rPr lang="es-CL" sz="2000" b="1" dirty="0" smtClean="0"/>
              <a:t>19.</a:t>
            </a:r>
            <a:r>
              <a:rPr lang="es-CL" sz="2000" b="1" dirty="0"/>
              <a:t> </a:t>
            </a:r>
            <a:r>
              <a:rPr lang="es-CL" sz="2000" dirty="0" smtClean="0"/>
              <a:t>Planimetrías comparativas: de la situación original o existente versus la situación propuesta (plano de ubicación del anteproyecto, plantas, cortes y elevaciones con indicación de norte, calles y escala (1:100 o 1:50), debidamente acotados y con sus respectivos ejes).</a:t>
            </a:r>
          </a:p>
          <a:p>
            <a:pPr algn="just"/>
            <a:endParaRPr lang="es-CL" dirty="0"/>
          </a:p>
          <a:p>
            <a:pPr algn="just"/>
            <a:r>
              <a:rPr lang="es-CL" sz="2000" b="1" dirty="0"/>
              <a:t>20. </a:t>
            </a:r>
            <a:r>
              <a:rPr lang="es-CL" sz="2000" dirty="0"/>
              <a:t>Especificaciones Técnicas del anteproyecto de arquitectura y especialidades según corresponda. </a:t>
            </a:r>
          </a:p>
          <a:p>
            <a:pPr algn="just"/>
            <a:endParaRPr lang="es-CL" sz="2000" dirty="0" smtClean="0"/>
          </a:p>
        </p:txBody>
      </p:sp>
    </p:spTree>
    <p:extLst>
      <p:ext uri="{BB962C8B-B14F-4D97-AF65-F5344CB8AC3E}">
        <p14:creationId xmlns:p14="http://schemas.microsoft.com/office/powerpoint/2010/main" val="17576198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24273" y="0"/>
            <a:ext cx="8856984" cy="6524863"/>
          </a:xfrm>
          <a:prstGeom prst="rect">
            <a:avLst/>
          </a:prstGeom>
          <a:noFill/>
        </p:spPr>
        <p:txBody>
          <a:bodyPr wrap="square" rtlCol="0">
            <a:spAutoFit/>
          </a:bodyPr>
          <a:lstStyle/>
          <a:p>
            <a:pPr algn="ctr"/>
            <a:r>
              <a:rPr lang="es-CL" sz="3600" b="1" dirty="0" smtClean="0"/>
              <a:t>CONTENIDO DE LA POSTULACIÓN</a:t>
            </a:r>
            <a:endParaRPr lang="es-CL" sz="3600" dirty="0"/>
          </a:p>
          <a:p>
            <a:pPr algn="ctr"/>
            <a:endParaRPr lang="es-CL" dirty="0" smtClean="0"/>
          </a:p>
          <a:p>
            <a:pPr algn="just"/>
            <a:r>
              <a:rPr lang="es-CL" sz="2400" dirty="0" smtClean="0"/>
              <a:t>C)	Técnicos</a:t>
            </a:r>
          </a:p>
          <a:p>
            <a:pPr algn="just"/>
            <a:endParaRPr lang="es-CL" sz="2000" dirty="0"/>
          </a:p>
          <a:p>
            <a:pPr algn="just"/>
            <a:r>
              <a:rPr lang="es-CL" sz="2000" b="1" dirty="0" smtClean="0"/>
              <a:t>21.</a:t>
            </a:r>
            <a:r>
              <a:rPr lang="es-CL" sz="2000" b="1" dirty="0"/>
              <a:t> </a:t>
            </a:r>
            <a:r>
              <a:rPr lang="es-CL" sz="2000" dirty="0" smtClean="0"/>
              <a:t>Informe del Estado Estructural del inmueble a intervenir que acredite la existencia o la inexistencia  de daños que comprometan la estructura. Si se acreditan daños estructurales se deberá considerar en la postulación el respectivo proyecto de reparación estructural para el área afectada suscrito por el calculista responsable (nombre completo y firma).</a:t>
            </a:r>
          </a:p>
          <a:p>
            <a:pPr algn="just"/>
            <a:endParaRPr lang="es-CL" sz="2000" dirty="0" smtClean="0"/>
          </a:p>
          <a:p>
            <a:pPr algn="just"/>
            <a:r>
              <a:rPr lang="es-CL" sz="2000" b="1" dirty="0" smtClean="0"/>
              <a:t>22. </a:t>
            </a:r>
            <a:r>
              <a:rPr lang="es-CL" sz="2000" dirty="0" smtClean="0"/>
              <a:t>Presupuesto de la obra formulado de acuerdo a la Ficha Tipo Presupuesto del Anexo N° 4 de las presentes bases, disponible en la página Web del Consejo.</a:t>
            </a:r>
          </a:p>
          <a:p>
            <a:pPr algn="just"/>
            <a:endParaRPr lang="es-CL" sz="2000" dirty="0" smtClean="0"/>
          </a:p>
          <a:p>
            <a:pPr algn="just"/>
            <a:r>
              <a:rPr lang="es-CL" sz="2000" b="1" dirty="0" smtClean="0"/>
              <a:t>23. </a:t>
            </a:r>
            <a:r>
              <a:rPr lang="es-CL" sz="2000" dirty="0" smtClean="0"/>
              <a:t>Carta Gantt de la obra coherente con el </a:t>
            </a:r>
            <a:r>
              <a:rPr lang="es-CL" sz="2000" dirty="0" err="1" smtClean="0"/>
              <a:t>itemizado</a:t>
            </a:r>
            <a:r>
              <a:rPr lang="es-CL" sz="2000" dirty="0" smtClean="0"/>
              <a:t> de las especificaciones técnicas y del presupuesto. El plazo de ejecución de los proyectos deberá reflejarse en la Carta </a:t>
            </a:r>
            <a:r>
              <a:rPr lang="es-CL" sz="2000" dirty="0" smtClean="0"/>
              <a:t>Gantt.</a:t>
            </a:r>
          </a:p>
          <a:p>
            <a:pPr algn="just"/>
            <a:endParaRPr lang="es-CL" sz="2000" dirty="0" smtClean="0"/>
          </a:p>
          <a:p>
            <a:pPr algn="just"/>
            <a:r>
              <a:rPr lang="es-CL" sz="2000" b="1" dirty="0" smtClean="0"/>
              <a:t>24. </a:t>
            </a:r>
            <a:r>
              <a:rPr lang="es-CL" sz="2000" dirty="0" smtClean="0"/>
              <a:t>Un documento que describa el Modelo de Gestión en no más de 10 páginas y que considere y desarrolle los conceptos referenciales  indicados en  Anexo N° 5 (Conceptos Referenciales para la elaboración de un Modelo de Gestión). </a:t>
            </a:r>
          </a:p>
        </p:txBody>
      </p:sp>
    </p:spTree>
    <p:extLst>
      <p:ext uri="{BB962C8B-B14F-4D97-AF65-F5344CB8AC3E}">
        <p14:creationId xmlns:p14="http://schemas.microsoft.com/office/powerpoint/2010/main" val="22039839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24273" y="116632"/>
            <a:ext cx="8856984" cy="5262979"/>
          </a:xfrm>
          <a:prstGeom prst="rect">
            <a:avLst/>
          </a:prstGeom>
          <a:noFill/>
        </p:spPr>
        <p:txBody>
          <a:bodyPr wrap="square" rtlCol="0">
            <a:spAutoFit/>
          </a:bodyPr>
          <a:lstStyle/>
          <a:p>
            <a:pPr lvl="0" algn="ctr"/>
            <a:r>
              <a:rPr lang="es-ES" sz="3600" b="1" dirty="0" smtClean="0"/>
              <a:t>PRESUPUESTO LÍNEAS DE FOCALIZACIÓN DEL FONDO DEL PATRIMONIO</a:t>
            </a:r>
            <a:endParaRPr lang="es-CL" sz="3600" b="1" dirty="0"/>
          </a:p>
          <a:p>
            <a:r>
              <a:rPr lang="es-ES" sz="2400" dirty="0"/>
              <a:t> </a:t>
            </a:r>
            <a:endParaRPr lang="es-CL" sz="2400" dirty="0"/>
          </a:p>
          <a:p>
            <a:pPr algn="just"/>
            <a:r>
              <a:rPr lang="es-ES" sz="2400" dirty="0"/>
              <a:t>Uno de los objetos de las </a:t>
            </a:r>
            <a:r>
              <a:rPr lang="es-ES" sz="2400" dirty="0" smtClean="0"/>
              <a:t>bases </a:t>
            </a:r>
            <a:r>
              <a:rPr lang="es-ES" sz="2400" dirty="0"/>
              <a:t>es entregar un porcentaje de cofinanciamiento a 3 (tres) Líneas de diferente naturaleza, donde cada uno de los proyectos deberá indicar a que Línea postula, debidamente fundamentado, lo que puede ser revisado y cambiado en la fase de admisibilidad y/o por el jurado, siempre cuando beneficie al postulante. El Consejo adjudicará el porcentaje de cofinanciamiento del proyecto seleccionado con un monto máximo de financiamiento, establecido en el numeral III.6.1 de las presentes bases.</a:t>
            </a:r>
            <a:endParaRPr lang="es-CL" sz="2400" dirty="0"/>
          </a:p>
          <a:p>
            <a:r>
              <a:rPr lang="es-ES" sz="2400" dirty="0"/>
              <a:t> </a:t>
            </a:r>
            <a:endParaRPr lang="es-CL" sz="2400" dirty="0"/>
          </a:p>
        </p:txBody>
      </p:sp>
    </p:spTree>
    <p:extLst>
      <p:ext uri="{BB962C8B-B14F-4D97-AF65-F5344CB8AC3E}">
        <p14:creationId xmlns:p14="http://schemas.microsoft.com/office/powerpoint/2010/main" val="4642202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12576" y="7775"/>
            <a:ext cx="8856984" cy="5262979"/>
          </a:xfrm>
          <a:prstGeom prst="rect">
            <a:avLst/>
          </a:prstGeom>
          <a:noFill/>
        </p:spPr>
        <p:txBody>
          <a:bodyPr wrap="square" rtlCol="0">
            <a:spAutoFit/>
          </a:bodyPr>
          <a:lstStyle/>
          <a:p>
            <a:pPr lvl="0" algn="ctr"/>
            <a:r>
              <a:rPr lang="es-ES" sz="3600" b="1" dirty="0" smtClean="0"/>
              <a:t>LÍNEA N° 1 DE FOCALIZACIÓN </a:t>
            </a:r>
            <a:endParaRPr lang="es-ES" sz="2000" b="1" dirty="0" smtClean="0"/>
          </a:p>
          <a:p>
            <a:pPr lvl="0" algn="ctr"/>
            <a:r>
              <a:rPr lang="es-ES" sz="2000" dirty="0"/>
              <a:t> </a:t>
            </a:r>
            <a:endParaRPr lang="es-CL" sz="2000" dirty="0"/>
          </a:p>
          <a:p>
            <a:pPr algn="just"/>
            <a:r>
              <a:rPr lang="es-ES" sz="2000" b="1" dirty="0"/>
              <a:t>Línea N°1:</a:t>
            </a:r>
            <a:r>
              <a:rPr lang="es-ES" sz="2000" dirty="0"/>
              <a:t> </a:t>
            </a:r>
            <a:r>
              <a:rPr lang="es-CL" sz="2000" dirty="0"/>
              <a:t>Porcentaje de cofinanciamiento hasta un </a:t>
            </a:r>
            <a:r>
              <a:rPr lang="es-CL" sz="2000" b="1" dirty="0"/>
              <a:t>70%,</a:t>
            </a:r>
            <a:r>
              <a:rPr lang="es-CL" sz="2000" dirty="0"/>
              <a:t> respecto de proyectos en </a:t>
            </a:r>
            <a:r>
              <a:rPr lang="es-CL" sz="2000" u="sng" dirty="0"/>
              <a:t>Inmuebles protegidos por la Ley N°17.288 de Monumentos Nacionales y/o por el Plan Regulador Comunal respectivo, en el marco del Art. 60 de la Ley de Urbanismo y Construcciones,</a:t>
            </a:r>
            <a:r>
              <a:rPr lang="es-CL" sz="2000" dirty="0"/>
              <a:t> y que corresponden a las siguientes líneas programáticas: </a:t>
            </a:r>
          </a:p>
          <a:p>
            <a:pPr algn="just"/>
            <a:r>
              <a:rPr lang="es-CL" sz="2000" dirty="0"/>
              <a:t> </a:t>
            </a:r>
          </a:p>
          <a:p>
            <a:pPr lvl="0" algn="just"/>
            <a:r>
              <a:rPr lang="es-ES" sz="2000" dirty="0" smtClean="0"/>
              <a:t>a) Proyectos </a:t>
            </a:r>
            <a:r>
              <a:rPr lang="es-ES" sz="2000" dirty="0"/>
              <a:t>que pertenezcan a las tipologías de Patrimonio Ferroviario, Patrimonio de localidades Rurales, Patrimonio de Pueblos Originarios y Patrimonio Industrial, consideradas en el Programa Sistemas de Patrimonio Material e Inmaterial del CNCA. </a:t>
            </a:r>
            <a:endParaRPr lang="es-CL" sz="2000" dirty="0"/>
          </a:p>
          <a:p>
            <a:pPr lvl="0" algn="just"/>
            <a:endParaRPr lang="es-CL" sz="2000" dirty="0" smtClean="0"/>
          </a:p>
          <a:p>
            <a:pPr lvl="0" algn="just"/>
            <a:r>
              <a:rPr lang="es-ES" sz="2000" dirty="0" smtClean="0"/>
              <a:t>b) Proyectos </a:t>
            </a:r>
            <a:r>
              <a:rPr lang="es-ES" sz="2000" dirty="0"/>
              <a:t>que estén insertos en Sitios inscritos en la Lista de Patrimonio Mundial de UNESCO y sus respectivas zonas de amortiguación; o vinculados a inscripciones de lista Representativa de Patrimonio Cultural Inmaterial de UNESCO, en el marco de las convenciones ratificadas por </a:t>
            </a:r>
            <a:r>
              <a:rPr lang="es-ES" sz="2000" dirty="0" smtClean="0"/>
              <a:t>Chile.</a:t>
            </a:r>
            <a:endParaRPr lang="es-CL" sz="2000" dirty="0"/>
          </a:p>
        </p:txBody>
      </p:sp>
    </p:spTree>
    <p:extLst>
      <p:ext uri="{BB962C8B-B14F-4D97-AF65-F5344CB8AC3E}">
        <p14:creationId xmlns:p14="http://schemas.microsoft.com/office/powerpoint/2010/main" val="7583740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24273" y="116632"/>
            <a:ext cx="8856984" cy="4708981"/>
          </a:xfrm>
          <a:prstGeom prst="rect">
            <a:avLst/>
          </a:prstGeom>
          <a:noFill/>
          <a:ln>
            <a:solidFill>
              <a:srgbClr val="FFFF00"/>
            </a:solidFill>
          </a:ln>
        </p:spPr>
        <p:txBody>
          <a:bodyPr wrap="square" rtlCol="0">
            <a:spAutoFit/>
          </a:bodyPr>
          <a:lstStyle/>
          <a:p>
            <a:pPr lvl="0" algn="ctr"/>
            <a:r>
              <a:rPr lang="es-ES" sz="3600" b="1" dirty="0" smtClean="0"/>
              <a:t>LÍNEA N° 1 DE FOCALIZACIÓN</a:t>
            </a:r>
          </a:p>
          <a:p>
            <a:pPr algn="just"/>
            <a:endParaRPr lang="es-ES" sz="2000" dirty="0"/>
          </a:p>
          <a:p>
            <a:pPr algn="just"/>
            <a:r>
              <a:rPr lang="es-ES" sz="2000" dirty="0" smtClean="0"/>
              <a:t>c) Proyectos </a:t>
            </a:r>
            <a:r>
              <a:rPr lang="es-ES" sz="2000" dirty="0"/>
              <a:t>vinculados a los barrios asociados a la Zona Típica de Lota Alto en la comuna de Lota, y la Zona Típica del Pueblo de Guayacán en la comuna de Coquimbo, y barrios asociados al centro histórico de la comuna de Arica y la Zona de Conservación Histórica </a:t>
            </a:r>
            <a:r>
              <a:rPr lang="es-ES" sz="2000" dirty="0" err="1"/>
              <a:t>Matta</a:t>
            </a:r>
            <a:r>
              <a:rPr lang="es-ES" sz="2000" dirty="0"/>
              <a:t>, y la Zona de Conservación Histórica de Plaza Bogotá - Lira - Sierra Bella, la Zona Típica de la Población Madrid de la comuna de Santiago Centro y la Zona Típica del Sector que indica los Barrios Yungay y Brasil de la comuna de Santiago Centro; en el marco del "Programa de Revitalización de Barrios e Infraestructura Patrimonial Emblemática". </a:t>
            </a:r>
            <a:endParaRPr lang="es-CL" sz="2000" dirty="0">
              <a:solidFill>
                <a:srgbClr val="FFC000"/>
              </a:solidFill>
            </a:endParaRPr>
          </a:p>
          <a:p>
            <a:pPr algn="just"/>
            <a:r>
              <a:rPr lang="es-ES" sz="2000" dirty="0"/>
              <a:t> </a:t>
            </a:r>
            <a:endParaRPr lang="es-CL" sz="2000" dirty="0"/>
          </a:p>
          <a:p>
            <a:pPr lvl="0" algn="just"/>
            <a:r>
              <a:rPr lang="es-ES" sz="2000" dirty="0" smtClean="0"/>
              <a:t>d) Proyectos </a:t>
            </a:r>
            <a:r>
              <a:rPr lang="es-ES" sz="2000" dirty="0"/>
              <a:t>que se vinculan y asocian al Inventario Priorizado del Patrimonio Cultural Inmaterial en Chile publicado en la página web</a:t>
            </a:r>
            <a:r>
              <a:rPr lang="es-ES" sz="2000" dirty="0" smtClean="0"/>
              <a:t>: </a:t>
            </a:r>
            <a:r>
              <a:rPr lang="es-ES" sz="2000" u="sng" dirty="0">
                <a:solidFill>
                  <a:srgbClr val="FFFF00"/>
                </a:solidFill>
                <a:hlinkClick r:id="rId2"/>
              </a:rPr>
              <a:t>http://inventario.sigpa.cl/</a:t>
            </a:r>
            <a:r>
              <a:rPr lang="es-ES" sz="2000" dirty="0">
                <a:solidFill>
                  <a:srgbClr val="FFFF00"/>
                </a:solidFill>
              </a:rPr>
              <a:t>.</a:t>
            </a:r>
            <a:endParaRPr lang="es-CL" sz="2000" dirty="0">
              <a:solidFill>
                <a:srgbClr val="FFFF00"/>
              </a:solidFill>
            </a:endParaRPr>
          </a:p>
          <a:p>
            <a:pPr algn="just"/>
            <a:r>
              <a:rPr lang="es-ES" sz="2400" dirty="0"/>
              <a:t> </a:t>
            </a:r>
            <a:endParaRPr lang="es-CL" sz="2400" dirty="0"/>
          </a:p>
        </p:txBody>
      </p:sp>
    </p:spTree>
    <p:extLst>
      <p:ext uri="{BB962C8B-B14F-4D97-AF65-F5344CB8AC3E}">
        <p14:creationId xmlns:p14="http://schemas.microsoft.com/office/powerpoint/2010/main" val="2439806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956421" y="116632"/>
            <a:ext cx="3108864" cy="646331"/>
          </a:xfrm>
          <a:prstGeom prst="rect">
            <a:avLst/>
          </a:prstGeom>
          <a:noFill/>
        </p:spPr>
        <p:txBody>
          <a:bodyPr wrap="none" rtlCol="0">
            <a:spAutoFit/>
          </a:bodyPr>
          <a:lstStyle/>
          <a:p>
            <a:r>
              <a:rPr lang="es-CL" sz="3600" b="1" dirty="0" smtClean="0"/>
              <a:t>PRESENTACIÓN</a:t>
            </a:r>
            <a:endParaRPr lang="es-CL" sz="3600" b="1" dirty="0"/>
          </a:p>
        </p:txBody>
      </p:sp>
      <p:sp>
        <p:nvSpPr>
          <p:cNvPr id="2" name="1 CuadroTexto"/>
          <p:cNvSpPr txBox="1"/>
          <p:nvPr/>
        </p:nvSpPr>
        <p:spPr>
          <a:xfrm>
            <a:off x="251520" y="788250"/>
            <a:ext cx="8712968" cy="5940088"/>
          </a:xfrm>
          <a:prstGeom prst="rect">
            <a:avLst/>
          </a:prstGeom>
          <a:noFill/>
        </p:spPr>
        <p:txBody>
          <a:bodyPr wrap="square" rtlCol="0">
            <a:spAutoFit/>
          </a:bodyPr>
          <a:lstStyle/>
          <a:p>
            <a:pPr algn="just"/>
            <a:r>
              <a:rPr lang="es-CL" sz="2000" dirty="0" smtClean="0"/>
              <a:t>El Consejo Nacional de la Cultura y las Artes (CNCA) tiene por objeto apoyar el desarrollo de las artes y la difusión de la cultura, contribuir a conservar, incrementar y poner al alcance de las personas el patrimonio cultural de la Nación y promover la participación de éstas en la vida cultural del país. En cumplimiento de su misión, invita a participar en el Fondo del Patrimonio Cultural, convocatoria 2015, atendida la necesidad de recuperar y poner en valor todo aquel patrimonio material que ha sufrido el embate del tiempo y de la naturaleza, y/o se encuentra en estado de obsolescencia funcional mediante acciones que permitan mitigar los efectos de dichos agentes inexorables e imprevisibles sobre la conservación del patrimonio.</a:t>
            </a:r>
          </a:p>
          <a:p>
            <a:pPr algn="just"/>
            <a:endParaRPr lang="es-CL" sz="2000" dirty="0"/>
          </a:p>
          <a:p>
            <a:pPr algn="just"/>
            <a:r>
              <a:rPr lang="es-ES" sz="2000" dirty="0"/>
              <a:t>En sus versiones anteriores, este programa ha logrado contribuir a recuperar en distintas localidades del país los inmuebles de valor patrimonial, además de acrecentar el interés y compromiso del Estado en cooperar con la Sociedad Civil en generar  iniciativas públicas y  de alianza público-privadas para la preservación de nuestra herencia cultural. </a:t>
            </a:r>
            <a:endParaRPr lang="es-CL" sz="2000" dirty="0"/>
          </a:p>
          <a:p>
            <a:pPr algn="just"/>
            <a:r>
              <a:rPr lang="es-ES" sz="2000" dirty="0"/>
              <a:t> </a:t>
            </a:r>
            <a:endParaRPr lang="es-CL" sz="2000" dirty="0"/>
          </a:p>
          <a:p>
            <a:pPr algn="just"/>
            <a:r>
              <a:rPr lang="es-ES" sz="2000" dirty="0"/>
              <a:t>Este programa cuenta con recursos contemplados especialmente en la ley 20.798, sobre Presupuestos del Sector Público para el año 2015</a:t>
            </a:r>
            <a:r>
              <a:rPr lang="es-ES" sz="2000" dirty="0" smtClean="0"/>
              <a:t>.</a:t>
            </a:r>
            <a:endParaRPr lang="es-CL" sz="2000" dirty="0"/>
          </a:p>
        </p:txBody>
      </p:sp>
    </p:spTree>
    <p:extLst>
      <p:ext uri="{BB962C8B-B14F-4D97-AF65-F5344CB8AC3E}">
        <p14:creationId xmlns:p14="http://schemas.microsoft.com/office/powerpoint/2010/main" val="344048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24273" y="332656"/>
            <a:ext cx="8856984" cy="5386090"/>
          </a:xfrm>
          <a:prstGeom prst="rect">
            <a:avLst/>
          </a:prstGeom>
          <a:noFill/>
        </p:spPr>
        <p:txBody>
          <a:bodyPr wrap="square" rtlCol="0">
            <a:spAutoFit/>
          </a:bodyPr>
          <a:lstStyle/>
          <a:p>
            <a:pPr lvl="0" algn="ctr"/>
            <a:r>
              <a:rPr lang="es-ES" sz="3600" b="1" dirty="0" smtClean="0"/>
              <a:t>LÍNEA N° 2 DE FOCALIZACIÓN</a:t>
            </a:r>
            <a:endParaRPr lang="es-ES" sz="2400" dirty="0" smtClean="0"/>
          </a:p>
          <a:p>
            <a:pPr algn="just"/>
            <a:r>
              <a:rPr lang="es-ES" sz="2400" dirty="0"/>
              <a:t> </a:t>
            </a:r>
            <a:endParaRPr lang="es-CL" sz="2400" dirty="0"/>
          </a:p>
          <a:p>
            <a:pPr algn="just"/>
            <a:r>
              <a:rPr lang="es-ES" sz="2000" b="1" dirty="0"/>
              <a:t>Línea N°2: </a:t>
            </a:r>
            <a:r>
              <a:rPr lang="es-CL" sz="2000" dirty="0"/>
              <a:t>Porcentaje de cofinanciamiento hasta un </a:t>
            </a:r>
            <a:r>
              <a:rPr lang="es-CL" sz="2000" b="1" dirty="0"/>
              <a:t>60%,</a:t>
            </a:r>
            <a:r>
              <a:rPr lang="es-CL" sz="2000" dirty="0"/>
              <a:t> respecto de </a:t>
            </a:r>
            <a:r>
              <a:rPr lang="es-ES" sz="2000" dirty="0"/>
              <a:t>proyectos en Inmuebles protegidos por la Ley N°17.288 de Monumentos Nacionales y/o por el Plan Regulador Comunal respectivo, en el marco del artículo</a:t>
            </a:r>
            <a:r>
              <a:rPr lang="es-ES" sz="2000" strike="sngStrike" dirty="0"/>
              <a:t>.</a:t>
            </a:r>
            <a:r>
              <a:rPr lang="es-ES" sz="2000" dirty="0"/>
              <a:t> 60 de la Ley de Urbanismo y Construcciones, y que </a:t>
            </a:r>
            <a:r>
              <a:rPr lang="es-ES" sz="2000" b="1" dirty="0"/>
              <a:t>no corresponden a las líneas programáticas mencionadas en la línea 1, letra a) hasta d).</a:t>
            </a:r>
            <a:endParaRPr lang="es-CL" sz="2000" dirty="0"/>
          </a:p>
          <a:p>
            <a:pPr lvl="0" algn="just"/>
            <a:r>
              <a:rPr lang="es-ES" sz="2400" dirty="0"/>
              <a:t> </a:t>
            </a:r>
            <a:endParaRPr lang="es-ES" sz="2400" dirty="0" smtClean="0"/>
          </a:p>
          <a:p>
            <a:pPr lvl="0" algn="just"/>
            <a:endParaRPr lang="es-ES" sz="2400" dirty="0" smtClean="0"/>
          </a:p>
          <a:p>
            <a:pPr algn="ctr"/>
            <a:r>
              <a:rPr lang="es-ES" sz="3600" b="1" dirty="0"/>
              <a:t>LÍNEA N° </a:t>
            </a:r>
            <a:r>
              <a:rPr lang="es-ES" sz="3600" b="1" dirty="0" smtClean="0"/>
              <a:t>3 </a:t>
            </a:r>
            <a:r>
              <a:rPr lang="es-ES" sz="3600" b="1" dirty="0"/>
              <a:t>DE FOCALIZACIÓN</a:t>
            </a:r>
          </a:p>
          <a:p>
            <a:pPr algn="just"/>
            <a:endParaRPr lang="es-CL" sz="2000" dirty="0"/>
          </a:p>
          <a:p>
            <a:pPr algn="just"/>
            <a:r>
              <a:rPr lang="es-ES" sz="2000" b="1" dirty="0"/>
              <a:t>Línea N°3: </a:t>
            </a:r>
            <a:r>
              <a:rPr lang="es-CL" sz="2000" dirty="0"/>
              <a:t>Porcentaje de cofinanciamiento hasta un </a:t>
            </a:r>
            <a:r>
              <a:rPr lang="es-CL" sz="2000" b="1" dirty="0"/>
              <a:t>50%,</a:t>
            </a:r>
            <a:r>
              <a:rPr lang="es-CL" sz="2000" dirty="0"/>
              <a:t> respecto de </a:t>
            </a:r>
            <a:r>
              <a:rPr lang="es-ES" sz="2000" dirty="0"/>
              <a:t>proyectos en Inmuebles </a:t>
            </a:r>
            <a:r>
              <a:rPr lang="es-ES" sz="2000" b="1" dirty="0"/>
              <a:t>no protegidos por la Ley N° 17.288 de Monumentos Nacionales ni por el Plan Regulador Comunal respectivo, en el marco del artículo 60 de la Ley de Urbanismo y Construcciones</a:t>
            </a:r>
            <a:r>
              <a:rPr lang="es-ES" sz="2000" b="1" dirty="0" smtClean="0"/>
              <a:t>.</a:t>
            </a:r>
            <a:endParaRPr lang="es-CL" sz="2000" dirty="0"/>
          </a:p>
        </p:txBody>
      </p:sp>
    </p:spTree>
    <p:extLst>
      <p:ext uri="{BB962C8B-B14F-4D97-AF65-F5344CB8AC3E}">
        <p14:creationId xmlns:p14="http://schemas.microsoft.com/office/powerpoint/2010/main" val="21898353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24273" y="116632"/>
            <a:ext cx="8856984" cy="1938992"/>
          </a:xfrm>
          <a:prstGeom prst="rect">
            <a:avLst/>
          </a:prstGeom>
          <a:noFill/>
        </p:spPr>
        <p:txBody>
          <a:bodyPr wrap="square" rtlCol="0">
            <a:spAutoFit/>
          </a:bodyPr>
          <a:lstStyle/>
          <a:p>
            <a:pPr algn="ctr"/>
            <a:r>
              <a:rPr lang="es-ES" sz="2400" b="1" dirty="0" smtClean="0"/>
              <a:t>M</a:t>
            </a:r>
            <a:r>
              <a:rPr lang="es-CL" sz="2400" b="1" dirty="0" smtClean="0"/>
              <a:t>ONTO MÁXIMO DE COFINANCIAMIENTO</a:t>
            </a:r>
            <a:endParaRPr lang="es-CL" sz="2400" dirty="0"/>
          </a:p>
          <a:p>
            <a:pPr algn="just"/>
            <a:r>
              <a:rPr lang="es-ES" sz="2400" dirty="0"/>
              <a:t> </a:t>
            </a:r>
            <a:endParaRPr lang="es-CL" sz="2400" dirty="0"/>
          </a:p>
          <a:p>
            <a:pPr algn="just"/>
            <a:r>
              <a:rPr lang="es-ES" sz="2400" dirty="0"/>
              <a:t>Los postulantes podrán optar al porcentaje de cofinanciamiento asociado a las tres Líneas de focalización </a:t>
            </a:r>
            <a:r>
              <a:rPr lang="es-ES" sz="2400" dirty="0" smtClean="0"/>
              <a:t>y a lo indicado en el numeral III.6.2 de las Bases, según se grafica en la siguiente tabla:</a:t>
            </a:r>
          </a:p>
        </p:txBody>
      </p:sp>
      <p:graphicFrame>
        <p:nvGraphicFramePr>
          <p:cNvPr id="2" name="1 Tabla"/>
          <p:cNvGraphicFramePr>
            <a:graphicFrameLocks noGrp="1"/>
          </p:cNvGraphicFramePr>
          <p:nvPr>
            <p:extLst>
              <p:ext uri="{D42A27DB-BD31-4B8C-83A1-F6EECF244321}">
                <p14:modId xmlns:p14="http://schemas.microsoft.com/office/powerpoint/2010/main" val="3597882890"/>
              </p:ext>
            </p:extLst>
          </p:nvPr>
        </p:nvGraphicFramePr>
        <p:xfrm>
          <a:off x="1619672" y="2204864"/>
          <a:ext cx="6048672" cy="4536504"/>
        </p:xfrm>
        <a:graphic>
          <a:graphicData uri="http://schemas.openxmlformats.org/drawingml/2006/table">
            <a:tbl>
              <a:tblPr/>
              <a:tblGrid>
                <a:gridCol w="1096437"/>
                <a:gridCol w="1644653"/>
                <a:gridCol w="1699476"/>
                <a:gridCol w="1608106"/>
              </a:tblGrid>
              <a:tr h="318574">
                <a:tc gridSpan="4">
                  <a:txBody>
                    <a:bodyPr/>
                    <a:lstStyle/>
                    <a:p>
                      <a:pPr algn="ctr" fontAlgn="b"/>
                      <a:r>
                        <a:rPr lang="es-CL" sz="1100" b="1" i="0" u="none" strike="noStrike" dirty="0">
                          <a:solidFill>
                            <a:schemeClr val="tx1"/>
                          </a:solidFill>
                          <a:effectLst/>
                          <a:latin typeface="Calibri"/>
                        </a:rPr>
                        <a:t>TABLA REFERENCIAL PARA APORTE MÁXIMO CNCA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L"/>
                    </a:p>
                  </a:txBody>
                  <a:tcPr/>
                </a:tc>
                <a:tc hMerge="1">
                  <a:txBody>
                    <a:bodyPr/>
                    <a:lstStyle/>
                    <a:p>
                      <a:endParaRPr lang="es-CL"/>
                    </a:p>
                  </a:txBody>
                  <a:tcPr/>
                </a:tc>
                <a:tc hMerge="1">
                  <a:txBody>
                    <a:bodyPr/>
                    <a:lstStyle/>
                    <a:p>
                      <a:endParaRPr lang="es-CL"/>
                    </a:p>
                  </a:txBody>
                  <a:tcPr/>
                </a:tc>
              </a:tr>
              <a:tr h="1911450">
                <a:tc>
                  <a:txBody>
                    <a:bodyPr/>
                    <a:lstStyle/>
                    <a:p>
                      <a:pPr algn="ctr" fontAlgn="ctr"/>
                      <a:r>
                        <a:rPr lang="es-CL" sz="1600" b="1" i="0" u="none" strike="noStrike" dirty="0" smtClean="0">
                          <a:solidFill>
                            <a:schemeClr val="tx1"/>
                          </a:solidFill>
                          <a:effectLst/>
                          <a:latin typeface="Calibri"/>
                        </a:rPr>
                        <a:t>Línea </a:t>
                      </a:r>
                      <a:r>
                        <a:rPr lang="es-CL" sz="1600" b="1" i="0" u="none" strike="noStrike" dirty="0">
                          <a:solidFill>
                            <a:schemeClr val="tx1"/>
                          </a:solidFill>
                          <a:effectLst/>
                          <a:latin typeface="Calibri"/>
                        </a:rPr>
                        <a:t>de focalización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600" b="1" i="0" u="none" strike="noStrike" dirty="0">
                          <a:solidFill>
                            <a:schemeClr val="tx1"/>
                          </a:solidFill>
                          <a:effectLst/>
                          <a:latin typeface="Calibri"/>
                        </a:rPr>
                        <a:t>% Cofinanciamiento CNCA hasta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600" b="1" i="0" u="none" strike="noStrike" dirty="0">
                          <a:solidFill>
                            <a:schemeClr val="tx1"/>
                          </a:solidFill>
                          <a:effectLst/>
                          <a:latin typeface="Calibri"/>
                        </a:rPr>
                        <a:t>Monto Aporte Máximo CNCA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600" b="1" i="0" u="none" strike="noStrike" dirty="0">
                          <a:solidFill>
                            <a:schemeClr val="tx1"/>
                          </a:solidFill>
                          <a:effectLst/>
                          <a:latin typeface="Calibri"/>
                        </a:rPr>
                        <a:t>Para Aporte Máximo CNCA presupuesto proyecto debe ser igual o mayor 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6620">
                <a:tc>
                  <a:txBody>
                    <a:bodyPr/>
                    <a:lstStyle/>
                    <a:p>
                      <a:pPr algn="l" fontAlgn="b"/>
                      <a:r>
                        <a:rPr lang="es-CL" sz="1800" b="0" i="0" u="none" strike="noStrike" dirty="0" smtClean="0">
                          <a:solidFill>
                            <a:schemeClr val="tx1"/>
                          </a:solidFill>
                          <a:effectLst/>
                          <a:latin typeface="Calibri"/>
                        </a:rPr>
                        <a:t>Línea </a:t>
                      </a:r>
                      <a:r>
                        <a:rPr lang="es-CL" sz="1800" b="0" i="0" u="none" strike="noStrike" dirty="0">
                          <a:solidFill>
                            <a:schemeClr val="tx1"/>
                          </a:solidFill>
                          <a:effectLst/>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800" b="0" i="0" u="none" strike="noStrike" dirty="0">
                          <a:solidFill>
                            <a:schemeClr val="tx1"/>
                          </a:solidFill>
                          <a:effectLst/>
                          <a:latin typeface="Calibri"/>
                        </a:rPr>
                        <a:t>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L" sz="1600" b="0" i="0" u="none" strike="noStrike" dirty="0">
                          <a:solidFill>
                            <a:schemeClr val="tx1"/>
                          </a:solidFill>
                          <a:effectLst/>
                          <a:latin typeface="Calibri"/>
                        </a:rPr>
                        <a:t> </a:t>
                      </a:r>
                      <a:r>
                        <a:rPr lang="es-CL" sz="1600" b="0" i="0" u="none" strike="noStrike" dirty="0" smtClean="0">
                          <a:solidFill>
                            <a:schemeClr val="tx1"/>
                          </a:solidFill>
                          <a:effectLst/>
                          <a:latin typeface="Calibri"/>
                        </a:rPr>
                        <a:t>$</a:t>
                      </a:r>
                      <a:r>
                        <a:rPr lang="es-CL" sz="1600" b="0" i="0" u="none" strike="noStrike" baseline="0" dirty="0" smtClean="0">
                          <a:solidFill>
                            <a:schemeClr val="tx1"/>
                          </a:solidFill>
                          <a:effectLst/>
                          <a:latin typeface="Calibri"/>
                        </a:rPr>
                        <a:t> </a:t>
                      </a:r>
                      <a:r>
                        <a:rPr lang="es-CL" sz="1600" b="0" i="0" u="none" strike="noStrike" dirty="0" smtClean="0">
                          <a:solidFill>
                            <a:schemeClr val="tx1"/>
                          </a:solidFill>
                          <a:effectLst/>
                          <a:latin typeface="Calibri"/>
                        </a:rPr>
                        <a:t>180.000.000 </a:t>
                      </a:r>
                      <a:endParaRPr lang="es-CL" sz="1600" b="0" i="0" u="none" strike="noStrike" dirty="0">
                        <a:solidFill>
                          <a:schemeClr val="tx1"/>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s-CL" sz="1600" b="0" i="0" u="none" strike="noStrike" kern="1200" dirty="0">
                          <a:solidFill>
                            <a:schemeClr val="tx1"/>
                          </a:solidFill>
                          <a:effectLst/>
                          <a:latin typeface="Calibri"/>
                          <a:ea typeface="+mn-ea"/>
                          <a:cs typeface="+mn-cs"/>
                        </a:rPr>
                        <a:t> $ </a:t>
                      </a:r>
                      <a:r>
                        <a:rPr lang="es-CL" sz="1600" b="0" i="0" u="none" strike="noStrike" kern="1200" dirty="0" smtClean="0">
                          <a:solidFill>
                            <a:schemeClr val="tx1"/>
                          </a:solidFill>
                          <a:effectLst/>
                          <a:latin typeface="Calibri"/>
                          <a:ea typeface="+mn-ea"/>
                          <a:cs typeface="+mn-cs"/>
                        </a:rPr>
                        <a:t>257.142.857 </a:t>
                      </a:r>
                      <a:endParaRPr lang="es-CL" sz="1600" b="0" i="0" u="none" strike="noStrike" kern="1200" dirty="0">
                        <a:solidFill>
                          <a:schemeClr val="tx1"/>
                        </a:solidFill>
                        <a:effectLst/>
                        <a:latin typeface="Calibri"/>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6620">
                <a:tc>
                  <a:txBody>
                    <a:bodyPr/>
                    <a:lstStyle/>
                    <a:p>
                      <a:pPr algn="l" fontAlgn="b"/>
                      <a:r>
                        <a:rPr lang="es-CL" sz="1800" b="0" i="0" u="none" strike="noStrike" dirty="0" smtClean="0">
                          <a:solidFill>
                            <a:schemeClr val="tx1"/>
                          </a:solidFill>
                          <a:effectLst/>
                          <a:latin typeface="Calibri"/>
                        </a:rPr>
                        <a:t>Línea </a:t>
                      </a:r>
                      <a:r>
                        <a:rPr lang="es-CL" sz="1800" b="0" i="0" u="none" strike="noStrike" dirty="0">
                          <a:solidFill>
                            <a:schemeClr val="tx1"/>
                          </a:solidFill>
                          <a:effectLst/>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800" b="0" i="0" u="none" strike="noStrike" dirty="0">
                          <a:solidFill>
                            <a:schemeClr val="tx1"/>
                          </a:solidFill>
                          <a:effectLst/>
                          <a:latin typeface="Calibri"/>
                        </a:rPr>
                        <a:t>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CL" sz="1600" b="0" i="0" u="none" strike="noStrike" dirty="0">
                          <a:solidFill>
                            <a:schemeClr val="tx1"/>
                          </a:solidFill>
                          <a:effectLst/>
                          <a:latin typeface="Calibri"/>
                        </a:rPr>
                        <a:t> </a:t>
                      </a:r>
                      <a:r>
                        <a:rPr lang="es-CL" sz="1600" b="0" i="0" u="none" strike="noStrike" dirty="0" smtClean="0">
                          <a:solidFill>
                            <a:schemeClr val="tx1"/>
                          </a:solidFill>
                          <a:effectLst/>
                          <a:latin typeface="+mn-lt"/>
                        </a:rPr>
                        <a:t>$</a:t>
                      </a:r>
                      <a:r>
                        <a:rPr lang="es-CL" sz="1600" b="0" i="0" u="none" strike="noStrike" baseline="0" dirty="0" smtClean="0">
                          <a:solidFill>
                            <a:schemeClr val="tx1"/>
                          </a:solidFill>
                          <a:effectLst/>
                          <a:latin typeface="+mn-lt"/>
                        </a:rPr>
                        <a:t> </a:t>
                      </a:r>
                      <a:r>
                        <a:rPr lang="es-CL" sz="1600" b="0" i="0" u="none" strike="noStrike" dirty="0" smtClean="0">
                          <a:solidFill>
                            <a:schemeClr val="tx1"/>
                          </a:solidFill>
                          <a:effectLst/>
                          <a:latin typeface="+mn-lt"/>
                        </a:rPr>
                        <a:t>180.000.000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s-CL" sz="1600" b="0" i="0" u="none" strike="noStrike" kern="1200" dirty="0">
                          <a:solidFill>
                            <a:schemeClr val="tx1"/>
                          </a:solidFill>
                          <a:effectLst/>
                          <a:latin typeface="Calibri"/>
                          <a:ea typeface="+mn-ea"/>
                          <a:cs typeface="+mn-cs"/>
                        </a:rPr>
                        <a:t> </a:t>
                      </a:r>
                      <a:r>
                        <a:rPr lang="es-CL" sz="1600" b="0" i="0" u="none" strike="noStrike" kern="1200" dirty="0" smtClean="0">
                          <a:solidFill>
                            <a:schemeClr val="tx1"/>
                          </a:solidFill>
                          <a:effectLst/>
                          <a:latin typeface="Calibri"/>
                          <a:ea typeface="+mn-ea"/>
                          <a:cs typeface="+mn-cs"/>
                        </a:rPr>
                        <a:t>$ 300.000.000 </a:t>
                      </a:r>
                      <a:endParaRPr lang="es-CL" sz="1600" b="0" i="0" u="none" strike="noStrike" kern="1200" dirty="0">
                        <a:solidFill>
                          <a:schemeClr val="tx1"/>
                        </a:solidFill>
                        <a:effectLst/>
                        <a:latin typeface="Calibri"/>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6620">
                <a:tc>
                  <a:txBody>
                    <a:bodyPr/>
                    <a:lstStyle/>
                    <a:p>
                      <a:pPr algn="l" fontAlgn="b"/>
                      <a:r>
                        <a:rPr lang="es-CL" sz="1800" b="0" i="0" u="none" strike="noStrike" dirty="0" smtClean="0">
                          <a:solidFill>
                            <a:schemeClr val="tx1"/>
                          </a:solidFill>
                          <a:effectLst/>
                          <a:latin typeface="Calibri"/>
                        </a:rPr>
                        <a:t>Línea </a:t>
                      </a:r>
                      <a:r>
                        <a:rPr lang="es-CL" sz="1800" b="0" i="0" u="none" strike="noStrike" dirty="0">
                          <a:solidFill>
                            <a:schemeClr val="tx1"/>
                          </a:solidFill>
                          <a:effectLst/>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800" b="0" i="0" u="none" strike="noStrike" dirty="0">
                          <a:solidFill>
                            <a:schemeClr val="tx1"/>
                          </a:solidFill>
                          <a:effectLst/>
                          <a:latin typeface="Calibri"/>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CL" sz="1600" b="0" i="0" u="none" strike="noStrike" dirty="0" smtClean="0">
                          <a:solidFill>
                            <a:schemeClr val="tx1"/>
                          </a:solidFill>
                          <a:effectLst/>
                          <a:latin typeface="+mn-lt"/>
                        </a:rPr>
                        <a:t>$</a:t>
                      </a:r>
                      <a:r>
                        <a:rPr lang="es-CL" sz="1600" b="0" i="0" u="none" strike="noStrike" baseline="0" dirty="0" smtClean="0">
                          <a:solidFill>
                            <a:schemeClr val="tx1"/>
                          </a:solidFill>
                          <a:effectLst/>
                          <a:latin typeface="+mn-lt"/>
                        </a:rPr>
                        <a:t> </a:t>
                      </a:r>
                      <a:r>
                        <a:rPr lang="es-CL" sz="1600" b="0" i="0" u="none" strike="noStrike" dirty="0" smtClean="0">
                          <a:solidFill>
                            <a:schemeClr val="tx1"/>
                          </a:solidFill>
                          <a:effectLst/>
                          <a:latin typeface="+mn-lt"/>
                        </a:rPr>
                        <a:t>180.000.000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s-CL" sz="1600" b="0" i="0" u="none" strike="noStrike" kern="1200" dirty="0">
                          <a:solidFill>
                            <a:schemeClr val="tx1"/>
                          </a:solidFill>
                          <a:effectLst/>
                          <a:latin typeface="Calibri"/>
                          <a:ea typeface="+mn-ea"/>
                          <a:cs typeface="+mn-cs"/>
                        </a:rPr>
                        <a:t> </a:t>
                      </a:r>
                      <a:r>
                        <a:rPr lang="es-CL" sz="1600" b="0" i="0" u="none" strike="noStrike" kern="1200" dirty="0" smtClean="0">
                          <a:solidFill>
                            <a:schemeClr val="tx1"/>
                          </a:solidFill>
                          <a:effectLst/>
                          <a:latin typeface="Calibri"/>
                          <a:ea typeface="+mn-ea"/>
                          <a:cs typeface="+mn-cs"/>
                        </a:rPr>
                        <a:t>$ 360.000.000 </a:t>
                      </a:r>
                      <a:endParaRPr lang="es-CL" sz="1600" b="0" i="0" u="none" strike="noStrike" kern="1200" dirty="0">
                        <a:solidFill>
                          <a:schemeClr val="tx1"/>
                        </a:solidFill>
                        <a:effectLst/>
                        <a:latin typeface="Calibri"/>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6620">
                <a:tc>
                  <a:txBody>
                    <a:bodyPr/>
                    <a:lstStyle/>
                    <a:p>
                      <a:pPr algn="l" fontAlgn="b"/>
                      <a:r>
                        <a:rPr lang="es-CL" sz="1800" b="0" i="0" u="none" strike="noStrike" dirty="0">
                          <a:solidFill>
                            <a:schemeClr val="tx1"/>
                          </a:solidFill>
                          <a:effectLst/>
                          <a:latin typeface="Calibri"/>
                        </a:rPr>
                        <a:t>Según 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1800" b="0" i="0" u="none" strike="noStrike" dirty="0">
                          <a:solidFill>
                            <a:schemeClr val="tx1"/>
                          </a:solidFill>
                          <a:effectLst/>
                          <a:latin typeface="Calibri"/>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CL" sz="1600" b="0" i="0" u="none" strike="noStrike" dirty="0">
                          <a:solidFill>
                            <a:schemeClr val="tx1"/>
                          </a:solidFill>
                          <a:effectLst/>
                          <a:latin typeface="Calibri"/>
                        </a:rPr>
                        <a:t> </a:t>
                      </a:r>
                      <a:r>
                        <a:rPr lang="es-CL" sz="1600" b="0" i="0" u="none" strike="noStrike" dirty="0" smtClean="0">
                          <a:solidFill>
                            <a:schemeClr val="tx1"/>
                          </a:solidFill>
                          <a:effectLst/>
                          <a:latin typeface="+mn-lt"/>
                        </a:rPr>
                        <a:t>$</a:t>
                      </a:r>
                      <a:r>
                        <a:rPr lang="es-CL" sz="1600" b="0" i="0" u="none" strike="noStrike" baseline="0" dirty="0" smtClean="0">
                          <a:solidFill>
                            <a:schemeClr val="tx1"/>
                          </a:solidFill>
                          <a:effectLst/>
                          <a:latin typeface="+mn-lt"/>
                        </a:rPr>
                        <a:t> </a:t>
                      </a:r>
                      <a:r>
                        <a:rPr lang="es-CL" sz="1600" b="0" i="0" u="none" strike="noStrike" dirty="0" smtClean="0">
                          <a:solidFill>
                            <a:schemeClr val="tx1"/>
                          </a:solidFill>
                          <a:effectLst/>
                          <a:latin typeface="+mn-lt"/>
                        </a:rPr>
                        <a:t>180.000.000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s-CL" sz="1600" b="0" i="0" u="none" strike="noStrike" kern="1200" dirty="0">
                          <a:solidFill>
                            <a:schemeClr val="tx1"/>
                          </a:solidFill>
                          <a:effectLst/>
                          <a:latin typeface="Calibri"/>
                          <a:ea typeface="+mn-ea"/>
                          <a:cs typeface="+mn-cs"/>
                        </a:rPr>
                        <a:t> $ </a:t>
                      </a:r>
                      <a:r>
                        <a:rPr lang="es-CL" sz="1600" b="0" i="0" u="none" strike="noStrike" kern="1200" dirty="0" smtClean="0">
                          <a:solidFill>
                            <a:schemeClr val="tx1"/>
                          </a:solidFill>
                          <a:effectLst/>
                          <a:latin typeface="Calibri"/>
                          <a:ea typeface="+mn-ea"/>
                          <a:cs typeface="+mn-cs"/>
                        </a:rPr>
                        <a:t>360.000.000 </a:t>
                      </a:r>
                      <a:endParaRPr lang="es-CL" sz="1600" b="0" i="0" u="none" strike="noStrike" kern="1200" dirty="0">
                        <a:solidFill>
                          <a:schemeClr val="tx1"/>
                        </a:solidFill>
                        <a:effectLst/>
                        <a:latin typeface="Calibri"/>
                        <a:ea typeface="+mn-ea"/>
                        <a:cs typeface="+mn-cs"/>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817845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469302" y="515288"/>
            <a:ext cx="8208912" cy="6063198"/>
          </a:xfrm>
          <a:prstGeom prst="rect">
            <a:avLst/>
          </a:prstGeom>
          <a:noFill/>
        </p:spPr>
        <p:txBody>
          <a:bodyPr wrap="square" rtlCol="0">
            <a:spAutoFit/>
          </a:bodyPr>
          <a:lstStyle/>
          <a:p>
            <a:pPr algn="ctr"/>
            <a:r>
              <a:rPr lang="es-ES" sz="2400" b="1" dirty="0" smtClean="0"/>
              <a:t>OBJETIVO DEL CONCURSO</a:t>
            </a:r>
            <a:endParaRPr lang="es-CL" sz="2400" b="1" dirty="0"/>
          </a:p>
          <a:p>
            <a:r>
              <a:rPr lang="es-ES" sz="2000" b="1" dirty="0"/>
              <a:t> </a:t>
            </a:r>
            <a:endParaRPr lang="es-CL" sz="2000" dirty="0"/>
          </a:p>
          <a:p>
            <a:pPr algn="just"/>
            <a:r>
              <a:rPr lang="es-ES" sz="2000" dirty="0"/>
              <a:t>El objetivo de este programa es apoyar el rescate, la recuperación, conservación y puesta en valor de inmuebles patrimoniales, sean éstos de dominio público o privado, con acceso y/o uso público, mediante el cofinanciamiento de la ejecución de proyectos de intervención</a:t>
            </a:r>
            <a:r>
              <a:rPr lang="es-ES" sz="2000" dirty="0" smtClean="0"/>
              <a:t>.</a:t>
            </a:r>
          </a:p>
          <a:p>
            <a:pPr algn="just"/>
            <a:endParaRPr lang="es-ES" sz="2000" dirty="0" smtClean="0"/>
          </a:p>
          <a:p>
            <a:pPr algn="just"/>
            <a:endParaRPr lang="es-ES" sz="2000" dirty="0"/>
          </a:p>
          <a:p>
            <a:pPr algn="ctr"/>
            <a:r>
              <a:rPr lang="es-ES" sz="2400" b="1" dirty="0" smtClean="0"/>
              <a:t>REQUISITOS DEL INMUEBLE A FINANCIAR</a:t>
            </a:r>
          </a:p>
          <a:p>
            <a:pPr algn="just"/>
            <a:endParaRPr lang="es-ES" sz="2000" dirty="0"/>
          </a:p>
          <a:p>
            <a:pPr algn="just"/>
            <a:r>
              <a:rPr lang="es-ES" sz="2000" dirty="0"/>
              <a:t>Los inmuebles beneficiados por el Fondo del Patrimonio Cultural deberán cumplir con los siguientes requisitos copulativos: </a:t>
            </a:r>
            <a:endParaRPr lang="es-CL" sz="2000" dirty="0"/>
          </a:p>
          <a:p>
            <a:pPr algn="just"/>
            <a:r>
              <a:rPr lang="es-ES" sz="2000" dirty="0"/>
              <a:t> </a:t>
            </a:r>
            <a:endParaRPr lang="es-CL" sz="2000" dirty="0"/>
          </a:p>
          <a:p>
            <a:pPr lvl="0" algn="just"/>
            <a:r>
              <a:rPr lang="es-ES" sz="2000" dirty="0"/>
              <a:t>a) Ubicarse dentro de las fronteras del territorio nacional.</a:t>
            </a:r>
            <a:endParaRPr lang="es-CL" sz="2000" dirty="0"/>
          </a:p>
          <a:p>
            <a:pPr algn="just"/>
            <a:r>
              <a:rPr lang="es-ES" sz="2000" dirty="0"/>
              <a:t> </a:t>
            </a:r>
            <a:endParaRPr lang="es-CL" sz="2000" dirty="0"/>
          </a:p>
          <a:p>
            <a:pPr lvl="0" algn="just"/>
            <a:r>
              <a:rPr lang="es-ES" sz="2000" dirty="0"/>
              <a:t>b) Ser representativos de un valor patrimonial que revistan importancia de carácter histórico, urbano o arquitectónico y ser poseedores de una alta significación cultural y/o, social para la comunidad en la que se insertan.</a:t>
            </a:r>
            <a:endParaRPr lang="es-CL" sz="2000" dirty="0"/>
          </a:p>
          <a:p>
            <a:pPr algn="just"/>
            <a:endParaRPr lang="es-ES" sz="2000" dirty="0" smtClean="0"/>
          </a:p>
        </p:txBody>
      </p:sp>
    </p:spTree>
    <p:extLst>
      <p:ext uri="{BB962C8B-B14F-4D97-AF65-F5344CB8AC3E}">
        <p14:creationId xmlns:p14="http://schemas.microsoft.com/office/powerpoint/2010/main" val="4283662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24273" y="116632"/>
            <a:ext cx="8856984" cy="5970865"/>
          </a:xfrm>
          <a:prstGeom prst="rect">
            <a:avLst/>
          </a:prstGeom>
          <a:noFill/>
        </p:spPr>
        <p:txBody>
          <a:bodyPr wrap="square" rtlCol="0">
            <a:spAutoFit/>
          </a:bodyPr>
          <a:lstStyle/>
          <a:p>
            <a:endParaRPr lang="es-CL" sz="2400" b="1" dirty="0" smtClean="0"/>
          </a:p>
          <a:p>
            <a:pPr algn="ctr"/>
            <a:r>
              <a:rPr lang="es-CL" sz="2400" b="1" dirty="0" smtClean="0"/>
              <a:t>REQUISITOS DEL INMUEBLE A BENEFICIAR</a:t>
            </a:r>
          </a:p>
          <a:p>
            <a:endParaRPr lang="es-CL" sz="2200" dirty="0" smtClean="0"/>
          </a:p>
          <a:p>
            <a:pPr algn="just"/>
            <a:r>
              <a:rPr lang="es-ES" sz="2000" dirty="0"/>
              <a:t>c) Poseer vocación de uso público permanente, ya sea en parte o en su totalidad, de acceso pagado o gratuito. Para los efectos de este concurso, se entiende por inmueble con vocación de uso público aquél que cumpla con al menos uno de los siguientes requisitos: </a:t>
            </a:r>
            <a:endParaRPr lang="es-CL" sz="2000" dirty="0"/>
          </a:p>
          <a:p>
            <a:r>
              <a:rPr lang="es-ES" sz="2000" dirty="0"/>
              <a:t> </a:t>
            </a:r>
            <a:endParaRPr lang="es-CL" sz="2000" dirty="0"/>
          </a:p>
          <a:p>
            <a:pPr lvl="0" algn="just"/>
            <a:r>
              <a:rPr lang="es-ES" sz="2000" dirty="0" smtClean="0"/>
              <a:t>i) Inmueble </a:t>
            </a:r>
            <a:r>
              <a:rPr lang="es-ES" sz="2000" dirty="0"/>
              <a:t>con acceso público y que preste a la comunidad </a:t>
            </a:r>
            <a:r>
              <a:rPr lang="es-ES" sz="2000" dirty="0" smtClean="0"/>
              <a:t>servicios </a:t>
            </a:r>
            <a:r>
              <a:rPr lang="es-ES" sz="2000" dirty="0"/>
              <a:t>sociales, culturales, deportivos, religiosos u otros de </a:t>
            </a:r>
            <a:r>
              <a:rPr lang="es-ES" sz="2000" dirty="0" smtClean="0"/>
              <a:t>	similar </a:t>
            </a:r>
            <a:r>
              <a:rPr lang="es-ES" sz="2000" dirty="0"/>
              <a:t>naturaleza.</a:t>
            </a:r>
            <a:endParaRPr lang="es-CL" sz="2000" dirty="0"/>
          </a:p>
          <a:p>
            <a:pPr algn="just"/>
            <a:r>
              <a:rPr lang="es-ES" sz="2000" dirty="0"/>
              <a:t> </a:t>
            </a:r>
            <a:endParaRPr lang="es-CL" sz="2000" dirty="0"/>
          </a:p>
          <a:p>
            <a:pPr lvl="0" algn="just"/>
            <a:r>
              <a:rPr lang="es-ES" sz="2000" dirty="0" smtClean="0"/>
              <a:t>ii) Inmueble </a:t>
            </a:r>
            <a:r>
              <a:rPr lang="es-ES" sz="2000" dirty="0"/>
              <a:t>cuya fachada o fachadas conformen paisaje </a:t>
            </a:r>
            <a:r>
              <a:rPr lang="es-ES" sz="2000" dirty="0" smtClean="0"/>
              <a:t>urbano </a:t>
            </a:r>
            <a:r>
              <a:rPr lang="es-ES" sz="2000" dirty="0" smtClean="0"/>
              <a:t>y que </a:t>
            </a:r>
            <a:r>
              <a:rPr lang="es-ES" sz="2000" dirty="0"/>
              <a:t>estén permanentemente a la vista del </a:t>
            </a:r>
            <a:r>
              <a:rPr lang="es-ES" sz="2000" dirty="0" smtClean="0"/>
              <a:t>	público</a:t>
            </a:r>
            <a:r>
              <a:rPr lang="es-ES" sz="2000" dirty="0"/>
              <a:t>, y/o que </a:t>
            </a:r>
            <a:r>
              <a:rPr lang="es-ES" sz="2000" dirty="0" smtClean="0"/>
              <a:t>	se </a:t>
            </a:r>
            <a:r>
              <a:rPr lang="es-ES" sz="2000" dirty="0"/>
              <a:t>vinculan con espacios públicos.</a:t>
            </a:r>
            <a:endParaRPr lang="es-CL" sz="2000" dirty="0"/>
          </a:p>
          <a:p>
            <a:pPr algn="just"/>
            <a:r>
              <a:rPr lang="es-ES" sz="2000" dirty="0"/>
              <a:t> </a:t>
            </a:r>
            <a:endParaRPr lang="es-CL" sz="2000" dirty="0"/>
          </a:p>
          <a:p>
            <a:pPr algn="just"/>
            <a:r>
              <a:rPr lang="es-ES" dirty="0"/>
              <a:t>Si el inmueble tuviese </a:t>
            </a:r>
            <a:r>
              <a:rPr lang="es-ES" b="1" dirty="0"/>
              <a:t>vocación de uso público en forma parcial</a:t>
            </a:r>
            <a:r>
              <a:rPr lang="es-ES" dirty="0"/>
              <a:t>, lo que será calificado por el Consejo, sólo se podrá cofinanciar en virtud de estas Bases hasta el </a:t>
            </a:r>
            <a:r>
              <a:rPr lang="es-ES" b="1" dirty="0"/>
              <a:t>50% del costo del proyecto, referido a la parte que cumpla tal vocación, </a:t>
            </a:r>
            <a:r>
              <a:rPr lang="es-ES" dirty="0"/>
              <a:t> en cualquiera de las líneas de cofinanciamiento de acuerdo a la respectiva ficha de postulación.</a:t>
            </a:r>
            <a:endParaRPr lang="es-CL" dirty="0"/>
          </a:p>
        </p:txBody>
      </p:sp>
    </p:spTree>
    <p:extLst>
      <p:ext uri="{BB962C8B-B14F-4D97-AF65-F5344CB8AC3E}">
        <p14:creationId xmlns:p14="http://schemas.microsoft.com/office/powerpoint/2010/main" val="17862468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24273" y="0"/>
            <a:ext cx="8856984" cy="6740307"/>
          </a:xfrm>
          <a:prstGeom prst="rect">
            <a:avLst/>
          </a:prstGeom>
          <a:noFill/>
        </p:spPr>
        <p:txBody>
          <a:bodyPr wrap="square" rtlCol="0">
            <a:spAutoFit/>
          </a:bodyPr>
          <a:lstStyle/>
          <a:p>
            <a:pPr algn="ctr"/>
            <a:r>
              <a:rPr lang="es-CL" sz="3200" b="1" dirty="0" smtClean="0"/>
              <a:t>¿QUIÉNES PUEDEN POSTULAR?</a:t>
            </a:r>
            <a:endParaRPr lang="es-CL" sz="3200" dirty="0"/>
          </a:p>
          <a:p>
            <a:pPr algn="ctr"/>
            <a:r>
              <a:rPr lang="es-ES" sz="2400" b="1" dirty="0"/>
              <a:t> </a:t>
            </a:r>
            <a:endParaRPr lang="es-ES" sz="2400" b="1" dirty="0" smtClean="0"/>
          </a:p>
          <a:p>
            <a:pPr algn="just"/>
            <a:r>
              <a:rPr lang="es-ES" sz="2000" dirty="0" smtClean="0"/>
              <a:t>Podrán </a:t>
            </a:r>
            <a:r>
              <a:rPr lang="es-ES" sz="2000" dirty="0"/>
              <a:t>participar las personas jurídicas de derecho público o privado  que no se encuentren en las causales de inadmisibilidad señaladas en el punto III.4 de bases para presentar proyectos de puesta en valor de inmuebles y que cumplan los requisitos señalados en la </a:t>
            </a:r>
            <a:r>
              <a:rPr lang="es-ES" sz="2000" dirty="0" smtClean="0"/>
              <a:t>misma.</a:t>
            </a:r>
          </a:p>
          <a:p>
            <a:pPr algn="just"/>
            <a:endParaRPr lang="es-ES" sz="3600" dirty="0"/>
          </a:p>
          <a:p>
            <a:pPr algn="ctr"/>
            <a:r>
              <a:rPr lang="es-CL" sz="3200" b="1" dirty="0"/>
              <a:t>PLAZO Y LUGAR DE </a:t>
            </a:r>
            <a:r>
              <a:rPr lang="es-CL" sz="3200" b="1" dirty="0" smtClean="0"/>
              <a:t>ENTREGA</a:t>
            </a:r>
            <a:endParaRPr lang="es-CL" sz="3200" dirty="0"/>
          </a:p>
          <a:p>
            <a:pPr algn="ctr"/>
            <a:endParaRPr lang="es-ES" sz="2000" b="1" dirty="0"/>
          </a:p>
          <a:p>
            <a:pPr algn="just"/>
            <a:r>
              <a:rPr lang="es-ES" sz="2000" dirty="0"/>
              <a:t>La convocatoria se encontrará abierta 60 días corridos para la recepción de postulaciones, contado  desde la publicación de estas bases en la página WEB institucional. Se recibirán las postulaciones en el Nivel Central Valparaíso del Consejo, Plaza Sotomayor 233, Valparaíso. Para llevar a cabo la postulación, el postulante deberá adjuntar los antecedentes que se señalan en el numeral 4 de las Bases. Sin perjuicio de lo anterior, se podrá enviar la postulación mediante </a:t>
            </a:r>
            <a:r>
              <a:rPr lang="es-ES" sz="2000" b="1" dirty="0"/>
              <a:t>carta certificada</a:t>
            </a:r>
            <a:r>
              <a:rPr lang="es-ES" sz="2000" dirty="0"/>
              <a:t>, donde para todos los efectos se considerará la fecha del envío como fecha de presentación de postulación.</a:t>
            </a:r>
            <a:endParaRPr lang="es-CL" sz="2000" dirty="0"/>
          </a:p>
          <a:p>
            <a:pPr algn="just"/>
            <a:endParaRPr lang="es-ES" sz="2400" dirty="0" smtClean="0"/>
          </a:p>
          <a:p>
            <a:pPr algn="just"/>
            <a:r>
              <a:rPr lang="es-ES" sz="2000" dirty="0" smtClean="0"/>
              <a:t>Recepción de proyectos desde </a:t>
            </a:r>
            <a:r>
              <a:rPr lang="es-ES" sz="2000" dirty="0" smtClean="0"/>
              <a:t>21 de </a:t>
            </a:r>
            <a:r>
              <a:rPr lang="es-ES" sz="2000" dirty="0" smtClean="0"/>
              <a:t>Abril a </a:t>
            </a:r>
            <a:r>
              <a:rPr lang="es-ES" sz="2000" dirty="0" smtClean="0"/>
              <a:t>22</a:t>
            </a:r>
            <a:r>
              <a:rPr lang="es-ES" sz="2000" dirty="0" smtClean="0"/>
              <a:t> </a:t>
            </a:r>
            <a:r>
              <a:rPr lang="es-ES" sz="2000" dirty="0" smtClean="0"/>
              <a:t>de Junio de 2015</a:t>
            </a:r>
            <a:endParaRPr lang="es-ES" sz="2000" dirty="0"/>
          </a:p>
        </p:txBody>
      </p:sp>
    </p:spTree>
    <p:extLst>
      <p:ext uri="{BB962C8B-B14F-4D97-AF65-F5344CB8AC3E}">
        <p14:creationId xmlns:p14="http://schemas.microsoft.com/office/powerpoint/2010/main" val="15033272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24273" y="116632"/>
            <a:ext cx="8856984" cy="5816977"/>
          </a:xfrm>
          <a:prstGeom prst="rect">
            <a:avLst/>
          </a:prstGeom>
          <a:noFill/>
        </p:spPr>
        <p:txBody>
          <a:bodyPr wrap="square" rtlCol="0">
            <a:spAutoFit/>
          </a:bodyPr>
          <a:lstStyle/>
          <a:p>
            <a:pPr algn="ctr"/>
            <a:r>
              <a:rPr lang="es-CL" sz="3600" b="1" dirty="0" smtClean="0"/>
              <a:t>CAUSALES DE INADMISIBILIDAD</a:t>
            </a:r>
            <a:endParaRPr lang="es-CL" sz="3600" dirty="0"/>
          </a:p>
          <a:p>
            <a:endParaRPr lang="es-ES" sz="2400" b="1" dirty="0" smtClean="0"/>
          </a:p>
          <a:p>
            <a:pPr algn="just"/>
            <a:r>
              <a:rPr lang="es-ES" sz="2400" dirty="0" smtClean="0"/>
              <a:t>Son </a:t>
            </a:r>
            <a:r>
              <a:rPr lang="es-ES" sz="2400" dirty="0"/>
              <a:t>incompatibles para postular, las personas que se encuentren en alguna de </a:t>
            </a:r>
            <a:r>
              <a:rPr lang="es-ES" sz="2400" dirty="0" smtClean="0"/>
              <a:t>las situaciones</a:t>
            </a:r>
            <a:r>
              <a:rPr lang="es-ES" sz="2400" dirty="0"/>
              <a:t> </a:t>
            </a:r>
            <a:r>
              <a:rPr lang="es-ES" sz="2400" dirty="0" smtClean="0"/>
              <a:t>descritas en el Numeral </a:t>
            </a:r>
            <a:r>
              <a:rPr lang="es-ES" sz="2400" dirty="0" smtClean="0"/>
              <a:t>III.4:</a:t>
            </a:r>
            <a:endParaRPr lang="es-CL" sz="2400" dirty="0"/>
          </a:p>
          <a:p>
            <a:r>
              <a:rPr lang="es-ES_tradnl" sz="2400" dirty="0"/>
              <a:t> </a:t>
            </a:r>
            <a:endParaRPr lang="es-CL" sz="2400" dirty="0"/>
          </a:p>
          <a:p>
            <a:pPr lvl="0" algn="just"/>
            <a:r>
              <a:rPr lang="es-ES_tradnl" sz="2400" dirty="0" smtClean="0"/>
              <a:t>a)	Integrantes </a:t>
            </a:r>
            <a:r>
              <a:rPr lang="es-ES_tradnl" sz="2400" dirty="0"/>
              <a:t>del Directorio Nacional del CNCA, autoridades y trabajadores(as) del CNCA, cualquiera sea su situación contractual (planta, contrata, contratados(as) bajo el Código del Trabajo o a honorarios), siempre que la función que realicen diga relación con la preparación, desarrollo, evaluación y/o decisión en el presente concurso. Lo anterior se hace extensivo a las Empresas Individuales de Responsabilidad Limitada de las personas antes mencionadas y las Sociedades por Acciones en las que ellas posean el 100% de sus acciones.</a:t>
            </a:r>
            <a:endParaRPr lang="es-CL" sz="2400" dirty="0"/>
          </a:p>
          <a:p>
            <a:r>
              <a:rPr lang="es-ES_tradnl" sz="2400" dirty="0"/>
              <a:t> </a:t>
            </a:r>
            <a:endParaRPr lang="es-ES" sz="2400" dirty="0"/>
          </a:p>
        </p:txBody>
      </p:sp>
    </p:spTree>
    <p:extLst>
      <p:ext uri="{BB962C8B-B14F-4D97-AF65-F5344CB8AC3E}">
        <p14:creationId xmlns:p14="http://schemas.microsoft.com/office/powerpoint/2010/main" val="4258257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24273" y="116632"/>
            <a:ext cx="8856984" cy="6832640"/>
          </a:xfrm>
          <a:prstGeom prst="rect">
            <a:avLst/>
          </a:prstGeom>
          <a:noFill/>
        </p:spPr>
        <p:txBody>
          <a:bodyPr wrap="square" rtlCol="0">
            <a:spAutoFit/>
          </a:bodyPr>
          <a:lstStyle/>
          <a:p>
            <a:pPr algn="ctr"/>
            <a:r>
              <a:rPr lang="es-CL" sz="3600" b="1" dirty="0" smtClean="0"/>
              <a:t>CAUSALES DE INADMISIBILIDAD</a:t>
            </a:r>
            <a:endParaRPr lang="es-CL" sz="3600" dirty="0"/>
          </a:p>
          <a:p>
            <a:r>
              <a:rPr lang="es-ES_tradnl" sz="2400" dirty="0"/>
              <a:t> </a:t>
            </a:r>
            <a:endParaRPr lang="es-CL" sz="2400" dirty="0"/>
          </a:p>
          <a:p>
            <a:pPr lvl="0" algn="just"/>
            <a:r>
              <a:rPr lang="es-ES_tradnl" sz="2200" dirty="0" smtClean="0"/>
              <a:t>b)	Personas </a:t>
            </a:r>
            <a:r>
              <a:rPr lang="es-ES_tradnl" sz="2200" dirty="0"/>
              <a:t>naturales y jurídicas, con o sin fines de lucro, siempre que en los proyectos presentados tengan como equipo de trabajo a Integrantes del Directorio Nacional del CNCA, autoridades y trabajadores(as) del CNCA, cualquiera sea su situación contractual (planta, contrata, contratados(as) bajo el Código del Trabajo o a honorarios), siempre que la función que realicen en el Consejo diga relación con la preparación, desarrollo, evaluación y/o decisión en el concurso. Al momento de postular, deberá individualizarse al  equipo de trabajo del proyecto; </a:t>
            </a:r>
            <a:endParaRPr lang="es-CL" sz="2200" dirty="0"/>
          </a:p>
          <a:p>
            <a:pPr algn="just"/>
            <a:r>
              <a:rPr lang="es-ES_tradnl" sz="2200" dirty="0"/>
              <a:t> </a:t>
            </a:r>
            <a:endParaRPr lang="es-CL" sz="2200" dirty="0"/>
          </a:p>
          <a:p>
            <a:pPr lvl="0" algn="just"/>
            <a:r>
              <a:rPr lang="es-ES_tradnl" sz="2200" dirty="0" smtClean="0"/>
              <a:t>c)	Los </a:t>
            </a:r>
            <a:r>
              <a:rPr lang="es-ES_tradnl" sz="2200" dirty="0"/>
              <a:t>Ministerios, Intendencias, Gobernaciones, Órganos y Servicios Públicos (incluyendo la Contraloría General de la República, el Banco Central, las Fuerzas Armadas y las Fuerzas de Orden y Seguridad Pública, los Gobiernos Regionales y las Empresas Públicas creadas por Ley). Se exceptúan de esta restricción las Municipalidades y Establecimientos de Educación Superior Estatales. </a:t>
            </a:r>
            <a:endParaRPr lang="es-CL" sz="2200" dirty="0"/>
          </a:p>
          <a:p>
            <a:pPr algn="just"/>
            <a:r>
              <a:rPr lang="es-ES" sz="2400" dirty="0"/>
              <a:t> </a:t>
            </a:r>
            <a:r>
              <a:rPr lang="es-CL" sz="2400" dirty="0" smtClean="0"/>
              <a:t>de </a:t>
            </a:r>
            <a:r>
              <a:rPr lang="es-CL" sz="2400" dirty="0"/>
              <a:t>los postulantes. </a:t>
            </a:r>
          </a:p>
          <a:p>
            <a:pPr algn="just"/>
            <a:endParaRPr lang="es-ES" sz="2400" dirty="0"/>
          </a:p>
        </p:txBody>
      </p:sp>
    </p:spTree>
    <p:extLst>
      <p:ext uri="{BB962C8B-B14F-4D97-AF65-F5344CB8AC3E}">
        <p14:creationId xmlns:p14="http://schemas.microsoft.com/office/powerpoint/2010/main" val="3656673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24273" y="116632"/>
            <a:ext cx="8856984" cy="6709529"/>
          </a:xfrm>
          <a:prstGeom prst="rect">
            <a:avLst/>
          </a:prstGeom>
          <a:noFill/>
        </p:spPr>
        <p:txBody>
          <a:bodyPr wrap="square" rtlCol="0">
            <a:spAutoFit/>
          </a:bodyPr>
          <a:lstStyle/>
          <a:p>
            <a:pPr algn="ctr"/>
            <a:r>
              <a:rPr lang="es-CL" sz="3600" b="1" dirty="0" smtClean="0"/>
              <a:t>CAUSALES DE INADMISIBILIDAD</a:t>
            </a:r>
            <a:endParaRPr lang="es-CL" sz="3600" dirty="0"/>
          </a:p>
          <a:p>
            <a:pPr algn="ctr"/>
            <a:endParaRPr lang="es-CL" sz="2400" dirty="0"/>
          </a:p>
          <a:p>
            <a:pPr lvl="0" algn="just"/>
            <a:r>
              <a:rPr lang="es-ES" sz="2200" dirty="0" smtClean="0"/>
              <a:t>d) Todo </a:t>
            </a:r>
            <a:r>
              <a:rPr lang="es-ES" sz="2200" dirty="0"/>
              <a:t>proyecto presentado fuera de plazo o que no contenga en su postulación los documentos y respaldos indicados en el </a:t>
            </a:r>
            <a:r>
              <a:rPr lang="es-ES" sz="2200" b="1" dirty="0"/>
              <a:t>numeral III.5  letra a) hasta letra c),</a:t>
            </a:r>
            <a:r>
              <a:rPr lang="es-ES" sz="2200" dirty="0"/>
              <a:t> será inadmisible y no pasará a la etapa de evaluación.</a:t>
            </a:r>
            <a:endParaRPr lang="es-CL" sz="2200" dirty="0"/>
          </a:p>
          <a:p>
            <a:pPr algn="just"/>
            <a:r>
              <a:rPr lang="es-ES_tradnl" sz="2400" dirty="0"/>
              <a:t> </a:t>
            </a:r>
            <a:endParaRPr lang="es-CL" sz="2400" dirty="0"/>
          </a:p>
          <a:p>
            <a:pPr algn="just"/>
            <a:r>
              <a:rPr lang="es-CL" sz="2000" dirty="0"/>
              <a:t>Si durante el periodo de presentación de postulaciones, cesa la incompatibilidad que afecta a alguna persona, ésta se considerará compatible para concursar, pudiendo presentar su postulación mientras se encuentre abierto el periodo de recepción de postulaciones, siempre y cuando no haya postulado con antelación al cese de la incompatibilidad. </a:t>
            </a:r>
          </a:p>
          <a:p>
            <a:pPr algn="just"/>
            <a:r>
              <a:rPr lang="es-CL" sz="2000" dirty="0"/>
              <a:t> </a:t>
            </a:r>
          </a:p>
          <a:p>
            <a:pPr algn="just"/>
            <a:r>
              <a:rPr lang="es-CL" sz="2000" dirty="0"/>
              <a:t>El CNCA revisará durante todo el proceso de concurso y hasta la firma del Convenio de Ejecución inclusive, que los postulantes no estén afectos a ninguna de las causales de incompatibilidad señaladas. En caso de incumplimiento de lo anterior, es decir, que los postulantes estén afectos a alguna incompatibilidad, sus proyectos quedarán fuera de concurso. </a:t>
            </a:r>
          </a:p>
          <a:p>
            <a:pPr algn="just"/>
            <a:r>
              <a:rPr lang="es-CL" sz="2000" dirty="0"/>
              <a:t> </a:t>
            </a:r>
          </a:p>
          <a:p>
            <a:pPr algn="just"/>
            <a:r>
              <a:rPr lang="es-CL" sz="2000" dirty="0"/>
              <a:t>Sin perjuicio de lo anterior, tampoco podrán suscribir Convenios aquellas personas que se encuentren en alguna de las situaciones mencionadas en el numeral </a:t>
            </a:r>
            <a:r>
              <a:rPr lang="es-CL" sz="2000" dirty="0" smtClean="0"/>
              <a:t>III.11. </a:t>
            </a:r>
            <a:endParaRPr lang="es-CL" sz="2000" dirty="0"/>
          </a:p>
        </p:txBody>
      </p:sp>
    </p:spTree>
    <p:extLst>
      <p:ext uri="{BB962C8B-B14F-4D97-AF65-F5344CB8AC3E}">
        <p14:creationId xmlns:p14="http://schemas.microsoft.com/office/powerpoint/2010/main" val="1226695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24273" y="0"/>
            <a:ext cx="8856984" cy="6340197"/>
          </a:xfrm>
          <a:prstGeom prst="rect">
            <a:avLst/>
          </a:prstGeom>
          <a:noFill/>
        </p:spPr>
        <p:txBody>
          <a:bodyPr wrap="square" rtlCol="0">
            <a:spAutoFit/>
          </a:bodyPr>
          <a:lstStyle/>
          <a:p>
            <a:pPr algn="ctr"/>
            <a:r>
              <a:rPr lang="es-CL" sz="3600" b="1" dirty="0" smtClean="0"/>
              <a:t>CAUSALES DE INADMISIBILIDAD SEGÚN NUMERAL III.11</a:t>
            </a:r>
            <a:endParaRPr lang="es-CL" sz="3600" dirty="0" smtClean="0"/>
          </a:p>
          <a:p>
            <a:r>
              <a:rPr lang="es-CL" sz="2400" dirty="0"/>
              <a:t> </a:t>
            </a:r>
          </a:p>
          <a:p>
            <a:pPr algn="just"/>
            <a:r>
              <a:rPr lang="es-ES" sz="2200" dirty="0"/>
              <a:t>Como requisito para la firma del convenio y traspaso de los recursos asignados, los seleccionados deben cumplir con los siguientes requisitos obligatorios:</a:t>
            </a:r>
            <a:endParaRPr lang="es-CL" sz="2200" dirty="0"/>
          </a:p>
          <a:p>
            <a:pPr algn="just"/>
            <a:r>
              <a:rPr lang="es-ES" sz="2200" dirty="0"/>
              <a:t> </a:t>
            </a:r>
            <a:endParaRPr lang="es-CL" sz="2200" dirty="0"/>
          </a:p>
          <a:p>
            <a:pPr algn="just"/>
            <a:r>
              <a:rPr lang="es-CL" sz="2200" dirty="0" smtClean="0"/>
              <a:t>No </a:t>
            </a:r>
            <a:r>
              <a:rPr lang="es-CL" sz="2200" dirty="0"/>
              <a:t>deben encontrarse en alguna de las siguientes situaciones respecto de recursos entregados por el Consejo, sea derivada de postulaciones a fondos concursables u otro tipo de programas o acciones de los que hayan sido beneficiados con anterioridad a la presente convocatoria:</a:t>
            </a:r>
          </a:p>
          <a:p>
            <a:pPr algn="just"/>
            <a:r>
              <a:rPr lang="es-CL" sz="2200" dirty="0"/>
              <a:t> </a:t>
            </a:r>
          </a:p>
          <a:p>
            <a:pPr lvl="0" algn="just"/>
            <a:r>
              <a:rPr lang="es-CL" sz="2200" dirty="0"/>
              <a:t>Falta de rendición íntegra según antecedentes que registre el Consejo ; </a:t>
            </a:r>
            <a:r>
              <a:rPr lang="es-CL" sz="2200" dirty="0" smtClean="0"/>
              <a:t>y/o Rendiciones </a:t>
            </a:r>
            <a:r>
              <a:rPr lang="es-CL" sz="2200" dirty="0"/>
              <a:t>rechazadas sin haber reintegrado los recursos correspondientes o sin que se hayan corregido las respectivas observaciones en el plazo otorgado para ello, según antecedentes que registre el Consejo. </a:t>
            </a:r>
          </a:p>
          <a:p>
            <a:pPr algn="just"/>
            <a:endParaRPr lang="es-ES" sz="2400" dirty="0"/>
          </a:p>
        </p:txBody>
      </p:sp>
    </p:spTree>
    <p:extLst>
      <p:ext uri="{BB962C8B-B14F-4D97-AF65-F5344CB8AC3E}">
        <p14:creationId xmlns:p14="http://schemas.microsoft.com/office/powerpoint/2010/main" val="389966459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6358</TotalTime>
  <Words>666</Words>
  <Application>Microsoft Office PowerPoint</Application>
  <PresentationFormat>Presentación en pantalla (4:3)</PresentationFormat>
  <Paragraphs>197</Paragraphs>
  <Slides>21</Slides>
  <Notes>1</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David Araya Reyes</dc:creator>
  <cp:lastModifiedBy>Camilo vargas Koch</cp:lastModifiedBy>
  <cp:revision>53</cp:revision>
  <dcterms:created xsi:type="dcterms:W3CDTF">2015-04-01T12:09:15Z</dcterms:created>
  <dcterms:modified xsi:type="dcterms:W3CDTF">2015-04-21T12:36:55Z</dcterms:modified>
</cp:coreProperties>
</file>