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665" r:id="rId2"/>
  </p:sldMasterIdLst>
  <p:notesMasterIdLst>
    <p:notesMasterId r:id="rId5"/>
  </p:notesMasterIdLst>
  <p:handoutMasterIdLst>
    <p:handoutMasterId r:id="rId6"/>
  </p:handoutMasterIdLst>
  <p:sldIdLst>
    <p:sldId id="279" r:id="rId3"/>
    <p:sldId id="28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CCCCCC"/>
    <a:srgbClr val="FF3F3F"/>
    <a:srgbClr val="E17068"/>
    <a:srgbClr val="404040"/>
    <a:srgbClr val="808080"/>
    <a:srgbClr val="005FA1"/>
    <a:srgbClr val="FE454A"/>
    <a:srgbClr val="E10202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12" autoAdjust="0"/>
    <p:restoredTop sz="98934" autoAdjust="0"/>
  </p:normalViewPr>
  <p:slideViewPr>
    <p:cSldViewPr snapToObjects="1">
      <p:cViewPr>
        <p:scale>
          <a:sx n="70" d="100"/>
          <a:sy n="70" d="100"/>
        </p:scale>
        <p:origin x="-858" y="594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ia%20Salazar%20M\AppData\Local\Temp\Rar$DIa0.278\Postulacion%20Sello%20Artesan&#237;a_%202014%20(sin%20foto)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nia.salazar.CULTURA\AppData\Local\Microsoft\Windows\Temporary%20Internet%20Files\Content.Outlook\H1RH30CE\Listado%20admisibilid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autoTitleDeleted val="1"/>
    <c:plotArea>
      <c:layout/>
      <c:barChart>
        <c:barDir val="col"/>
        <c:grouping val="clustered"/>
        <c:ser>
          <c:idx val="0"/>
          <c:order val="0"/>
          <c:cat>
            <c:strRef>
              <c:f>Hoja2!$A$5:$A$19</c:f>
              <c:strCache>
                <c:ptCount val="15"/>
                <c:pt idx="0">
                  <c:v>Antofagasta</c:v>
                </c:pt>
                <c:pt idx="1">
                  <c:v>Magallanes</c:v>
                </c:pt>
                <c:pt idx="2">
                  <c:v>Aysén</c:v>
                </c:pt>
                <c:pt idx="3">
                  <c:v>Arica y Parinacota</c:v>
                </c:pt>
                <c:pt idx="4">
                  <c:v>Atacama</c:v>
                </c:pt>
                <c:pt idx="5">
                  <c:v>Maule</c:v>
                </c:pt>
                <c:pt idx="6">
                  <c:v>Tarapacá</c:v>
                </c:pt>
                <c:pt idx="7">
                  <c:v>Bío-Bío</c:v>
                </c:pt>
                <c:pt idx="8">
                  <c:v>De los Lagos</c:v>
                </c:pt>
                <c:pt idx="9">
                  <c:v>Coquimbo</c:v>
                </c:pt>
                <c:pt idx="10">
                  <c:v>Libertador Bernardo O Higgins</c:v>
                </c:pt>
                <c:pt idx="11">
                  <c:v>De los Ríos</c:v>
                </c:pt>
                <c:pt idx="12">
                  <c:v>Araucanía</c:v>
                </c:pt>
                <c:pt idx="13">
                  <c:v>Valparaíso</c:v>
                </c:pt>
                <c:pt idx="14">
                  <c:v>Metropolitana </c:v>
                </c:pt>
              </c:strCache>
            </c:strRef>
          </c:cat>
          <c:val>
            <c:numRef>
              <c:f>Hoja2!$B$5:$B$19</c:f>
              <c:numCache>
                <c:formatCode>General</c:formatCode>
                <c:ptCount val="1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5</c:v>
                </c:pt>
                <c:pt idx="8">
                  <c:v>5</c:v>
                </c:pt>
                <c:pt idx="9">
                  <c:v>6</c:v>
                </c:pt>
                <c:pt idx="10">
                  <c:v>10</c:v>
                </c:pt>
                <c:pt idx="11">
                  <c:v>11</c:v>
                </c:pt>
                <c:pt idx="12">
                  <c:v>15</c:v>
                </c:pt>
                <c:pt idx="13">
                  <c:v>21</c:v>
                </c:pt>
                <c:pt idx="14">
                  <c:v>31</c:v>
                </c:pt>
              </c:numCache>
            </c:numRef>
          </c:val>
        </c:ser>
        <c:axId val="55318784"/>
        <c:axId val="55457664"/>
      </c:barChart>
      <c:catAx>
        <c:axId val="55318784"/>
        <c:scaling>
          <c:orientation val="minMax"/>
        </c:scaling>
        <c:axPos val="b"/>
        <c:majorTickMark val="none"/>
        <c:tickLblPos val="nextTo"/>
        <c:crossAx val="55457664"/>
        <c:crosses val="autoZero"/>
        <c:auto val="1"/>
        <c:lblAlgn val="ctr"/>
        <c:lblOffset val="100"/>
      </c:catAx>
      <c:valAx>
        <c:axId val="554576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Cantidad de postulaciones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531878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/>
      <c:barChart>
        <c:barDir val="col"/>
        <c:grouping val="clustered"/>
        <c:ser>
          <c:idx val="0"/>
          <c:order val="0"/>
          <c:cat>
            <c:strRef>
              <c:f>Hoja2!$A$2:$A$13</c:f>
              <c:strCache>
                <c:ptCount val="12"/>
                <c:pt idx="0">
                  <c:v>Antofagasta</c:v>
                </c:pt>
                <c:pt idx="1">
                  <c:v>Coquimbo</c:v>
                </c:pt>
                <c:pt idx="2">
                  <c:v>Aysén</c:v>
                </c:pt>
                <c:pt idx="3">
                  <c:v>Los Ríos</c:v>
                </c:pt>
                <c:pt idx="4">
                  <c:v>Araucanía</c:v>
                </c:pt>
                <c:pt idx="5">
                  <c:v>Tarapacá </c:v>
                </c:pt>
                <c:pt idx="6">
                  <c:v>BioBio</c:v>
                </c:pt>
                <c:pt idx="7">
                  <c:v>Los Lagos</c:v>
                </c:pt>
                <c:pt idx="8">
                  <c:v>Maule</c:v>
                </c:pt>
                <c:pt idx="9">
                  <c:v>Valparaíso</c:v>
                </c:pt>
                <c:pt idx="10">
                  <c:v>O´Higgins </c:v>
                </c:pt>
                <c:pt idx="11">
                  <c:v>Metropolitana</c:v>
                </c:pt>
              </c:strCache>
            </c:strRef>
          </c:cat>
          <c:val>
            <c:numRef>
              <c:f>Hoja2!$B$2:$B$13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  <c:pt idx="7">
                  <c:v>11</c:v>
                </c:pt>
                <c:pt idx="8">
                  <c:v>11</c:v>
                </c:pt>
                <c:pt idx="9">
                  <c:v>20</c:v>
                </c:pt>
                <c:pt idx="10">
                  <c:v>21</c:v>
                </c:pt>
                <c:pt idx="11">
                  <c:v>49</c:v>
                </c:pt>
              </c:numCache>
            </c:numRef>
          </c:val>
        </c:ser>
        <c:axId val="87087744"/>
        <c:axId val="86356352"/>
      </c:barChart>
      <c:catAx>
        <c:axId val="87087744"/>
        <c:scaling>
          <c:orientation val="minMax"/>
        </c:scaling>
        <c:axPos val="b"/>
        <c:tickLblPos val="nextTo"/>
        <c:crossAx val="86356352"/>
        <c:crosses val="autoZero"/>
        <c:auto val="1"/>
        <c:lblAlgn val="ctr"/>
        <c:lblOffset val="100"/>
      </c:catAx>
      <c:valAx>
        <c:axId val="86356352"/>
        <c:scaling>
          <c:orientation val="minMax"/>
        </c:scaling>
        <c:axPos val="l"/>
        <c:majorGridlines/>
        <c:numFmt formatCode="General" sourceLinked="1"/>
        <c:tickLblPos val="nextTo"/>
        <c:crossAx val="87087744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F438D-DC8B-4E58-8D09-A09DD6027430}" type="datetimeFigureOut">
              <a:rPr lang="es-CL" smtClean="0"/>
              <a:pPr/>
              <a:t>06-06-2014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CF36B-307D-42CC-BA64-C623B9BA495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A86A216-9FE9-4EB2-B341-18D6F12165DB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3E4EA93-AA0C-46B9-AEC7-86706472B7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AC0626AC-D95D-410A-A883-85DE55195BB6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B3581-D02B-4712-A6B8-88FA029AC9D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6958E-4549-4010-A7EE-D739E81BE5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5280-BC31-4E26-ABA4-4FFE6212D3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1A87AF0-3B91-4683-9ADF-90D6E7A89B3E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54567B0-42E6-4BAD-A1A8-E5653097A6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BE85413-A982-4DB9-9A56-FE63CC517338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3481AEA-71BC-4FEE-AD17-93957CA9A5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1265032-53DE-4321-A1BD-7101BEDFD6FC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5F7BD93-5408-45B1-9AF9-E01D394F02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3545804-C881-490B-A305-A5D5113F45B6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9F0E125-32F3-4F06-880F-D05CB85A874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EF5262D-CC50-4BA2-9AF8-AD76E743949E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4F599CB-6325-4313-9FD0-7E682A45D9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1D7BD11-7F86-41AB-AD63-1E75B1F7AD5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96763C2-F145-400A-B163-679E652A07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3507C5C-61B7-461D-9D18-57ACAB90270F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7B23419-8DC1-49FF-9F2E-EC5218534B2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5BAC0AF-9355-4139-8821-F64BF60D75CE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9A9B69B-3886-4163-AC08-D9CC967C16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0C91-1ED7-418E-8F36-5EE4FEBF65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362A56D-20DD-4ED9-B4E5-DF0457060BF6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C94E0AC7-6CE4-452F-B046-1BF41E886A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F9834FB-E7D4-4BCB-B613-FAF000F6F665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68405BA-A335-4263-B2D4-117C57A7E5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148C7AE-A5DF-4DE2-A84D-CD55B5CA36F8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76056291-542F-4BBB-B066-548B87D059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2459C3BE-A6B0-44F7-AC1F-6834BCE8F19A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FE6-756C-4AF4-A6C4-074D0F18E52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F7CCC1C-00EE-4AD0-9E4A-F130969ADBD9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B206E-0FB5-4C96-97B6-CD3156042FC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0BCADDB-53BD-4168-9840-190D39DA94ED}" type="datetime1">
              <a:rPr lang="en-US"/>
              <a:pPr>
                <a:defRPr/>
              </a:pPr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6A36-5625-4EE0-89A5-37D2F3C775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107B-82AC-4A8B-8899-9016737FE4A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1BED-945F-421B-91C6-EE1CB53B1D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1B4F-E4B3-4745-8FD3-000437FE69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C599F-713E-4FA2-BF35-D843571973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ヒラギノ角ゴ Pro W3" charset="0"/>
                <a:cs typeface="Verdana" charset="0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7D56774-7074-4EB1-B2F3-FD04805019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54000"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grpSp>
        <p:nvGrpSpPr>
          <p:cNvPr id="2052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>
                <a:solidFill>
                  <a:srgbClr val="FFFFFF"/>
                </a:solidFill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2057" name="Picture 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8" name="Picture 1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2059" name="Picture 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508000"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endParaRPr lang="es-ES">
              <a:solidFill>
                <a:srgbClr val="FFFFFF"/>
              </a:solidFill>
              <a:latin typeface="Calibri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  <p:sldLayoutId id="2147484091" r:id="rId6"/>
    <p:sldLayoutId id="2147484092" r:id="rId7"/>
    <p:sldLayoutId id="2147484093" r:id="rId8"/>
    <p:sldLayoutId id="2147484094" r:id="rId9"/>
    <p:sldLayoutId id="2147484095" r:id="rId10"/>
    <p:sldLayoutId id="214748409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C:\Documents and Settings\felipe.mujica.CULTURA\Mis documentos\Descargas\1314213347_document-proper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571504" cy="571504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85762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defTabSz="914400" fontAlgn="auto">
              <a:spcAft>
                <a:spcPts val="0"/>
              </a:spcAft>
              <a:defRPr/>
            </a:pPr>
            <a:r>
              <a:rPr kumimoji="0" lang="es-C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</a:t>
            </a:r>
            <a:r>
              <a:rPr lang="es-ES_tradnl" sz="2500" b="1" dirty="0" smtClean="0">
                <a:solidFill>
                  <a:schemeClr val="tx2"/>
                </a:solidFill>
              </a:rPr>
              <a:t>Postulaciones Sello Excelencia a la Artesanía </a:t>
            </a:r>
            <a:r>
              <a:rPr lang="es-ES_tradnl" sz="2500" b="1" dirty="0" smtClean="0">
                <a:solidFill>
                  <a:schemeClr val="tx2"/>
                </a:solidFill>
              </a:rPr>
              <a:t>2014</a:t>
            </a:r>
            <a:endParaRPr lang="es-ES_tradnl" sz="2500" b="1" dirty="0" smtClean="0">
              <a:solidFill>
                <a:schemeClr val="tx2"/>
              </a:solidFill>
            </a:endParaRPr>
          </a:p>
          <a:p>
            <a:pPr lvl="0" defTabSz="914400" fontAlgn="auto">
              <a:spcAft>
                <a:spcPts val="0"/>
              </a:spcAft>
              <a:defRPr/>
            </a:pPr>
            <a:r>
              <a:rPr lang="es-ES_tradnl" sz="2500" b="1" dirty="0" smtClean="0">
                <a:solidFill>
                  <a:schemeClr val="tx2"/>
                </a:solidFill>
              </a:rPr>
              <a:t>	Por Región</a:t>
            </a:r>
            <a:endParaRPr lang="es-ES_tradnl" sz="3600" b="1" dirty="0" smtClean="0">
              <a:solidFill>
                <a:schemeClr val="tx2"/>
              </a:solidFill>
            </a:endParaRPr>
          </a:p>
          <a:p>
            <a:pPr lvl="0" defTabSz="914400" fontAlgn="auto">
              <a:spcAft>
                <a:spcPts val="0"/>
              </a:spcAft>
              <a:defRPr/>
            </a:pPr>
            <a:r>
              <a:rPr lang="es-ES_tradnl" sz="3600" b="1" dirty="0" smtClean="0">
                <a:solidFill>
                  <a:schemeClr val="tx2"/>
                </a:solidFill>
              </a:rPr>
              <a:t>	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5762" y="1196752"/>
            <a:ext cx="101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00B050"/>
                </a:solidFill>
              </a:rPr>
              <a:t>Artesanía </a:t>
            </a:r>
          </a:p>
          <a:p>
            <a:pPr algn="ctr"/>
            <a:r>
              <a:rPr lang="es-ES" sz="1200" b="1" dirty="0" smtClean="0">
                <a:solidFill>
                  <a:srgbClr val="00B050"/>
                </a:solidFill>
              </a:rPr>
              <a:t>2014</a:t>
            </a:r>
            <a:endParaRPr lang="es-ES" sz="1200" b="1" dirty="0" smtClean="0">
              <a:solidFill>
                <a:srgbClr val="00B050"/>
              </a:solidFill>
            </a:endParaRPr>
          </a:p>
          <a:p>
            <a:endParaRPr lang="es-ES" sz="1200" b="1" dirty="0" smtClean="0">
              <a:solidFill>
                <a:srgbClr val="00B050"/>
              </a:solidFill>
            </a:endParaRPr>
          </a:p>
        </p:txBody>
      </p:sp>
      <p:sp>
        <p:nvSpPr>
          <p:cNvPr id="11" name="8 Marcador de contenido"/>
          <p:cNvSpPr txBox="1">
            <a:spLocks/>
          </p:cNvSpPr>
          <p:nvPr/>
        </p:nvSpPr>
        <p:spPr bwMode="auto">
          <a:xfrm>
            <a:off x="752504" y="6093296"/>
            <a:ext cx="7862858" cy="39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Todas las regiones presentan postulaciones</a:t>
            </a:r>
            <a:endParaRPr kumimoji="0" lang="es-MX" sz="14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6732240" y="2420888"/>
          <a:ext cx="1604764" cy="3048000"/>
        </p:xfrm>
        <a:graphic>
          <a:graphicData uri="http://schemas.openxmlformats.org/drawingml/2006/table">
            <a:tbl>
              <a:tblPr/>
              <a:tblGrid>
                <a:gridCol w="1172716"/>
                <a:gridCol w="432048"/>
              </a:tblGrid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Región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Antofagasta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Magallanes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Aysén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Arica y Parinacota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Atacama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Maule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Tarapacá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Bío-Bío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 los Lagos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Coquimbo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  <a:r>
                        <a:rPr lang="es-MX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Higgins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los Ríos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Araucanía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Valparaíso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Metropolitana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2 Gráfico"/>
          <p:cNvGraphicFramePr/>
          <p:nvPr/>
        </p:nvGraphicFramePr>
        <p:xfrm>
          <a:off x="322433" y="2030414"/>
          <a:ext cx="6121775" cy="4062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571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8" descr="C:\Documents and Settings\felipe.mujica.CULTURA\Mis documentos\Descargas\1314213347_document-propert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714356"/>
            <a:ext cx="571504" cy="571504"/>
          </a:xfrm>
          <a:prstGeom prst="rect">
            <a:avLst/>
          </a:prstGeom>
          <a:noFill/>
        </p:spPr>
      </p:pic>
      <p:sp>
        <p:nvSpPr>
          <p:cNvPr id="8" name="1 Título"/>
          <p:cNvSpPr txBox="1">
            <a:spLocks/>
          </p:cNvSpPr>
          <p:nvPr/>
        </p:nvSpPr>
        <p:spPr>
          <a:xfrm>
            <a:off x="385762" y="6429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defTabSz="914400" fontAlgn="auto">
              <a:spcAft>
                <a:spcPts val="0"/>
              </a:spcAft>
              <a:defRPr/>
            </a:pPr>
            <a:r>
              <a:rPr kumimoji="0" lang="es-C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	</a:t>
            </a:r>
            <a:r>
              <a:rPr lang="es-ES_tradnl" sz="2500" b="1" dirty="0" smtClean="0">
                <a:solidFill>
                  <a:schemeClr val="tx2"/>
                </a:solidFill>
              </a:rPr>
              <a:t>Postulaciones Sello Excelencia a la Artesanía 2013</a:t>
            </a:r>
          </a:p>
          <a:p>
            <a:pPr lvl="0" defTabSz="914400" fontAlgn="auto">
              <a:spcAft>
                <a:spcPts val="0"/>
              </a:spcAft>
              <a:defRPr/>
            </a:pPr>
            <a:r>
              <a:rPr lang="es-ES_tradnl" sz="2500" b="1" dirty="0" smtClean="0">
                <a:solidFill>
                  <a:schemeClr val="tx2"/>
                </a:solidFill>
              </a:rPr>
              <a:t>	Por Región</a:t>
            </a:r>
            <a:endParaRPr lang="es-ES_tradnl" sz="3600" b="1" dirty="0" smtClean="0">
              <a:solidFill>
                <a:schemeClr val="tx2"/>
              </a:solidFill>
            </a:endParaRPr>
          </a:p>
          <a:p>
            <a:pPr lvl="0" defTabSz="914400" fontAlgn="auto">
              <a:spcAft>
                <a:spcPts val="0"/>
              </a:spcAft>
              <a:defRPr/>
            </a:pPr>
            <a:r>
              <a:rPr lang="es-ES_tradnl" sz="3600" b="1" dirty="0" smtClean="0">
                <a:solidFill>
                  <a:schemeClr val="tx2"/>
                </a:solidFill>
              </a:rPr>
              <a:t>	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85762" y="1196752"/>
            <a:ext cx="101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 smtClean="0">
                <a:solidFill>
                  <a:srgbClr val="00B050"/>
                </a:solidFill>
              </a:rPr>
              <a:t>Artesanía </a:t>
            </a:r>
          </a:p>
          <a:p>
            <a:pPr algn="ctr"/>
            <a:r>
              <a:rPr lang="es-ES" sz="1200" b="1" dirty="0" smtClean="0">
                <a:solidFill>
                  <a:srgbClr val="00B050"/>
                </a:solidFill>
              </a:rPr>
              <a:t>2013</a:t>
            </a:r>
          </a:p>
          <a:p>
            <a:endParaRPr lang="es-ES" sz="1200" b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6" name="2 Gráfico"/>
          <p:cNvGraphicFramePr/>
          <p:nvPr/>
        </p:nvGraphicFramePr>
        <p:xfrm>
          <a:off x="571472" y="2132856"/>
          <a:ext cx="5709917" cy="3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723062" y="2190766"/>
          <a:ext cx="1892300" cy="3368040"/>
        </p:xfrm>
        <a:graphic>
          <a:graphicData uri="http://schemas.openxmlformats.org/drawingml/2006/table">
            <a:tbl>
              <a:tblPr/>
              <a:tblGrid>
                <a:gridCol w="1092200"/>
                <a:gridCol w="800100"/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REGIONES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N° DE POSTULACIONES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Antofagasta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Coquimbo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Aysén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Los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Ríos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Araucanía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Tarapacá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CL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BioBio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Los </a:t>
                      </a:r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Lagos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Maule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Valparaíso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O´Higgins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Metropolitana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8 Marcador de contenido"/>
          <p:cNvSpPr txBox="1">
            <a:spLocks/>
          </p:cNvSpPr>
          <p:nvPr/>
        </p:nvSpPr>
        <p:spPr bwMode="auto">
          <a:xfrm>
            <a:off x="752504" y="6093296"/>
            <a:ext cx="7862858" cy="390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Las regiones de Arica</a:t>
            </a:r>
            <a:r>
              <a:rPr kumimoji="0" lang="es-MX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 y </a:t>
            </a:r>
            <a:r>
              <a:rPr kumimoji="0" lang="es-MX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Parinacota</a:t>
            </a:r>
            <a:r>
              <a:rPr kumimoji="0" lang="es-MX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ヒラギノ角ゴ Pro W3" charset="-128"/>
                <a:cs typeface="ヒラギノ角ゴ Pro W3" charset="-128"/>
              </a:rPr>
              <a:t>, Atacama y Magallanes no presentaron postulaciones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lvl="0" indent="-342900" eaLnBrk="0" hangingPunct="0">
              <a:spcBef>
                <a:spcPct val="20000"/>
              </a:spcBef>
            </a:pPr>
            <a:endParaRPr kumimoji="0" lang="es-MX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L" sz="2000" b="0" i="0" u="none" strike="noStrike" kern="1200" cap="none" spc="0" normalizeH="0" baseline="0" noProof="0" dirty="0" smtClean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1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6148</TotalTime>
  <Words>108</Words>
  <Application>Microsoft Office PowerPoint</Application>
  <PresentationFormat>Presentación en pantalla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1_Office Theme</vt:lpstr>
      <vt:lpstr>2_Office Theme</vt:lpstr>
      <vt:lpstr>Diapositiva 1</vt:lpstr>
      <vt:lpstr>Diapositiva 2</vt:lpstr>
    </vt:vector>
  </TitlesOfParts>
  <Company>Gabriel Badagnani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Tania Salazar M</cp:lastModifiedBy>
  <cp:revision>185</cp:revision>
  <cp:lastPrinted>2012-01-12T20:44:18Z</cp:lastPrinted>
  <dcterms:created xsi:type="dcterms:W3CDTF">2010-11-27T19:44:20Z</dcterms:created>
  <dcterms:modified xsi:type="dcterms:W3CDTF">2014-06-06T17:12:47Z</dcterms:modified>
</cp:coreProperties>
</file>